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7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27"/>
  </p:notesMasterIdLst>
  <p:handoutMasterIdLst>
    <p:handoutMasterId r:id="rId28"/>
  </p:handoutMasterIdLst>
  <p:sldIdLst>
    <p:sldId id="1673" r:id="rId6"/>
    <p:sldId id="925" r:id="rId7"/>
    <p:sldId id="926" r:id="rId8"/>
    <p:sldId id="1620" r:id="rId9"/>
    <p:sldId id="1651" r:id="rId10"/>
    <p:sldId id="1652" r:id="rId11"/>
    <p:sldId id="1653" r:id="rId12"/>
    <p:sldId id="1654" r:id="rId13"/>
    <p:sldId id="1674" r:id="rId14"/>
    <p:sldId id="1655" r:id="rId15"/>
    <p:sldId id="1656" r:id="rId16"/>
    <p:sldId id="1658" r:id="rId17"/>
    <p:sldId id="1664" r:id="rId18"/>
    <p:sldId id="1659" r:id="rId19"/>
    <p:sldId id="1665" r:id="rId20"/>
    <p:sldId id="1666" r:id="rId21"/>
    <p:sldId id="1667" r:id="rId22"/>
    <p:sldId id="1668" r:id="rId23"/>
    <p:sldId id="1671" r:id="rId24"/>
    <p:sldId id="1669" r:id="rId25"/>
    <p:sldId id="1670" r:id="rId26"/>
  </p:sldIdLst>
  <p:sldSz cx="12192000" cy="6858000"/>
  <p:notesSz cx="6797675" cy="9928225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 Haest" initials="RH" lastIdx="13" clrIdx="0">
    <p:extLst>
      <p:ext uri="{19B8F6BF-5375-455C-9EA6-DF929625EA0E}">
        <p15:presenceInfo xmlns:p15="http://schemas.microsoft.com/office/powerpoint/2012/main" userId="Rob Haest" providerId="None"/>
      </p:ext>
    </p:extLst>
  </p:cmAuthor>
  <p:cmAuthor id="2" name="Rob Haest" initials="RH [2]" lastIdx="42" clrIdx="1">
    <p:extLst>
      <p:ext uri="{19B8F6BF-5375-455C-9EA6-DF929625EA0E}">
        <p15:presenceInfo xmlns:p15="http://schemas.microsoft.com/office/powerpoint/2012/main" userId="S-1-5-21-179705128-1361655137-3080720697-16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64" autoAdjust="0"/>
    <p:restoredTop sz="91604" autoAdjust="0"/>
  </p:normalViewPr>
  <p:slideViewPr>
    <p:cSldViewPr snapToGrid="0">
      <p:cViewPr varScale="1">
        <p:scale>
          <a:sx n="78" d="100"/>
          <a:sy n="78" d="100"/>
        </p:scale>
        <p:origin x="1205" y="77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704" y="1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2-04-14T11:30:18.656" idx="40">
    <p:pos x="10" y="10"/>
    <p:text>delete slide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2-04-15T08:38:19.484" idx="41">
    <p:pos x="10" y="10"/>
    <p:text>delete slide?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2-04-07T10:41:57.691" idx="17">
    <p:pos x="108" y="70"/>
    <p:text>Optional: Add Climeworks project example as well to explain the principle of core technology and balance of plant.</p:text>
    <p:extLst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2F2D4AE-72B3-4B66-A35E-10DFB98370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5B65B1-AAB8-479E-A79C-56910EBC993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05683A-9577-4231-83B8-DF872E40FE4F}" type="datetimeFigureOut">
              <a:rPr lang="nl-NL" smtClean="0"/>
              <a:t>26-8-2022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B36B11-F47B-4FB9-91FB-AC373343757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92DFDB-9D14-4A50-B19B-C6C9874D369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3E1353-E3BB-49CB-B0F9-C90EF4832CE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53285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547C7D-7497-4AF1-9388-6999557DD50E}" type="datetimeFigureOut">
              <a:rPr lang="nl-NL" smtClean="0"/>
              <a:t>26-8-2022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19804A-0C6F-49A6-9BB3-238A1378A11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7156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19804A-0C6F-49A6-9BB3-238A1378A11F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9039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CADBE4-966B-4F0C-AF81-59D2D1B847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726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en-GB" b="0" i="0" dirty="0">
              <a:solidFill>
                <a:srgbClr val="2E2F33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CADBE4-966B-4F0C-AF81-59D2D1B847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5343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19804A-0C6F-49A6-9BB3-238A1378A11F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8733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CADBE4-966B-4F0C-AF81-59D2D1B847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0407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CADBE4-966B-4F0C-AF81-59D2D1B847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1584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19804A-0C6F-49A6-9BB3-238A1378A11F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5988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19804A-0C6F-49A6-9BB3-238A1378A11F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24692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19804A-0C6F-49A6-9BB3-238A1378A11F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21024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19804A-0C6F-49A6-9BB3-238A1378A11F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56419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19804A-0C6F-49A6-9BB3-238A1378A11F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1849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19804A-0C6F-49A6-9BB3-238A1378A11F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14977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19804A-0C6F-49A6-9BB3-238A1378A11F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66014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19804A-0C6F-49A6-9BB3-238A1378A11F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02155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19804A-0C6F-49A6-9BB3-238A1378A11F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714518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19804A-0C6F-49A6-9BB3-238A1378A11F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230652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19804A-0C6F-49A6-9BB3-238A1378A11F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02053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19804A-0C6F-49A6-9BB3-238A1378A11F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15467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19804A-0C6F-49A6-9BB3-238A1378A11F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74115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19804A-0C6F-49A6-9BB3-238A1378A11F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0329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19804A-0C6F-49A6-9BB3-238A1378A11F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0603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A34B1-2B86-40DB-A1FC-5CC86F27C6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36EAD3-308B-4ABB-8F64-6AADA83F1F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20C13-1487-4DFE-98D1-E905D8EFC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315F-BE09-4D68-A20E-9EDF950C9605}" type="datetimeFigureOut">
              <a:rPr lang="nl-NL" smtClean="0"/>
              <a:t>26-8-2022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DE08C7-C5C8-4320-B8EA-54B4A03DE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6D7B6-F0B1-4E56-9ECB-447F1E9E9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6F820-35B2-46E6-8173-1249829D61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9338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0B083-1549-44C2-8421-211A38862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58F79-1F82-474E-B1EB-02F3CF6BD0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53379-EEAC-4B9E-96DD-D9FD3A7EC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315F-BE09-4D68-A20E-9EDF950C9605}" type="datetimeFigureOut">
              <a:rPr lang="nl-NL" smtClean="0"/>
              <a:t>26-8-2022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B850F-0853-449D-B260-229D84504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988C6E-84B5-47B4-89FB-6399F09FC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6F820-35B2-46E6-8173-1249829D61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8204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B2197-CC01-4887-93EB-2AA189159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2C78A3-456D-4C8E-A4BB-24B06E82C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93758-C412-45D5-AD74-412596677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315F-BE09-4D68-A20E-9EDF950C9605}" type="datetimeFigureOut">
              <a:rPr lang="nl-NL" smtClean="0"/>
              <a:t>26-8-2022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9955F-8B5F-4FE7-85E2-52DAF8B81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BCF88-0E12-432D-8B4A-19B166F1D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6F820-35B2-46E6-8173-1249829D61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1616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71B07-FF72-46E1-BA32-8E64DBC3F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71FA6A-43F3-466F-8041-C93A518432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4EFD8C-089C-462F-81C9-B77AEF1E11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7CCCD6-082F-4D11-BD6B-785FFD175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315F-BE09-4D68-A20E-9EDF950C9605}" type="datetimeFigureOut">
              <a:rPr lang="nl-NL" smtClean="0"/>
              <a:t>26-8-2022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874460-CF3D-47D2-9707-726CA8364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8BC2E5-8845-44AE-B4BB-2BBC0E5BE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6F820-35B2-46E6-8173-1249829D61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63308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5BE9E-3AF4-49D7-BE8C-2FE79FBA3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E1843-24F2-4F4E-A46D-07F55AC0D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E79F4-D67A-4BD7-8231-E44A77C4BC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76D92B-821E-40C4-9AB8-224E25EB2E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261A5D-737B-46F8-A176-56149819A8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3C006E-1199-4477-8050-1B5950D3A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315F-BE09-4D68-A20E-9EDF950C9605}" type="datetimeFigureOut">
              <a:rPr lang="nl-NL" smtClean="0"/>
              <a:t>26-8-2022</a:t>
            </a:fld>
            <a:endParaRPr lang="nl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75DE55-7B64-4F0E-83BD-CDBA0AB76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478791-A71B-4C1A-8536-2D4BFFA8A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6F820-35B2-46E6-8173-1249829D61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1806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8108-14CC-41D4-BFDD-D27D41412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675FDD-AB22-4B6C-A5AB-BF84C316A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315F-BE09-4D68-A20E-9EDF950C9605}" type="datetimeFigureOut">
              <a:rPr lang="nl-NL" smtClean="0"/>
              <a:t>26-8-2022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6CEF77-287E-4BC0-A86B-82005D650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80A835-28AB-42D2-841C-802193D1D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6F820-35B2-46E6-8173-1249829D61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0617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C01CEE-158E-4915-928B-A3C2E9865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315F-BE09-4D68-A20E-9EDF950C9605}" type="datetimeFigureOut">
              <a:rPr lang="nl-NL" smtClean="0"/>
              <a:t>26-8-2022</a:t>
            </a:fld>
            <a:endParaRPr lang="nl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C0B5F2-4A74-49CC-8B12-3EF609FBB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154AEA-EA42-4F80-A813-1F09B0D0F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6F820-35B2-46E6-8173-1249829D61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2660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9F8D4-4931-4B4E-831F-FBEB0F00D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5737E-1209-4CCF-8A58-1B849C609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9037C-7EE8-4939-8E53-CFB9E42DA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C56D4B-F87F-4CBC-8DB7-6C414E261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315F-BE09-4D68-A20E-9EDF950C9605}" type="datetimeFigureOut">
              <a:rPr lang="nl-NL" smtClean="0"/>
              <a:t>26-8-2022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E8B2AD-D2E8-4842-BDD9-C5294BF02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72A3B6-B966-4F65-B1CF-D7AFD2CEE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6F820-35B2-46E6-8173-1249829D61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161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1B74F-5033-4310-8423-C82BCFA26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A11750-E063-482A-87C1-9BE4134FCA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ED84DE-1C22-49E0-AF93-B443E89D87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972485-00A2-48A8-BB3C-FD138A8C8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315F-BE09-4D68-A20E-9EDF950C9605}" type="datetimeFigureOut">
              <a:rPr lang="nl-NL" smtClean="0"/>
              <a:t>26-8-2022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F52DA9-F0D5-4ADD-9DA0-207D74CA6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BCB11F-B208-48B2-AFEF-1EB3A1EE5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6F820-35B2-46E6-8173-1249829D61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8686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9CBD0-AF09-47D3-A8DB-5887CCD99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69FA48-9E8A-434C-8BB7-245376EFE8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1885A7-6350-4A42-A8DC-B9E592908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315F-BE09-4D68-A20E-9EDF950C9605}" type="datetimeFigureOut">
              <a:rPr lang="nl-NL" smtClean="0"/>
              <a:t>26-8-2022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5BB92-F026-4CA9-94A4-78906C6F7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224431-7159-48CD-BFEE-168A0680D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6F820-35B2-46E6-8173-1249829D61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7573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35CC33-A35D-4D7C-839F-68892F4544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F75BFE-EA8A-44F1-B85F-C5C8915A48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05D6AC-BFD1-4580-8B53-924172736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315F-BE09-4D68-A20E-9EDF950C9605}" type="datetimeFigureOut">
              <a:rPr lang="nl-NL" smtClean="0"/>
              <a:t>26-8-2022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DAB8E-2E29-4524-9B0D-1172502AF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A2E57C-881B-4996-AC42-91814DBF0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6F820-35B2-46E6-8173-1249829D61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2180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A723FE0-8B30-484F-885B-32F9877FD530}"/>
              </a:ext>
            </a:extLst>
          </p:cNvPr>
          <p:cNvSpPr/>
          <p:nvPr/>
        </p:nvSpPr>
        <p:spPr>
          <a:xfrm>
            <a:off x="-1" y="2738439"/>
            <a:ext cx="12192001" cy="41195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nl-NL" sz="162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2942" y="3442231"/>
            <a:ext cx="10906124" cy="677333"/>
          </a:xfrm>
          <a:ln>
            <a:noFill/>
          </a:ln>
        </p:spPr>
        <p:txBody>
          <a:bodyPr anchor="ctr">
            <a:noAutofit/>
          </a:bodyPr>
          <a:lstStyle>
            <a:lvl1pPr algn="ctr">
              <a:defRPr sz="432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MAIN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302F289-8410-4A80-9B9E-5D5013CE93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2942" y="4119564"/>
            <a:ext cx="10906124" cy="69215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11480" indent="0" algn="ctr">
              <a:buNone/>
              <a:defRPr>
                <a:solidFill>
                  <a:schemeClr val="bg2"/>
                </a:solidFill>
              </a:defRPr>
            </a:lvl2pPr>
            <a:lvl3pPr marL="822960" indent="0" algn="ctr">
              <a:buNone/>
              <a:defRPr>
                <a:solidFill>
                  <a:schemeClr val="bg2"/>
                </a:solidFill>
              </a:defRPr>
            </a:lvl3pPr>
            <a:lvl4pPr marL="1234440" indent="0" algn="ctr">
              <a:buNone/>
              <a:defRPr>
                <a:solidFill>
                  <a:schemeClr val="bg2"/>
                </a:solidFill>
              </a:defRPr>
            </a:lvl4pPr>
            <a:lvl5pPr marL="164592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D80C945-31BB-4A44-A0F1-B8AECC70944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275082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 dirty="0"/>
              <a:t>Background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6127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144C465-ADEB-4B5B-95A6-26AA9B1976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53536" y="2046293"/>
            <a:ext cx="6451600" cy="4148137"/>
          </a:xfrm>
        </p:spPr>
        <p:txBody>
          <a:bodyPr/>
          <a:lstStyle>
            <a:lvl1pPr marL="308610" indent="-308610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  <a:defRPr sz="2160">
                <a:latin typeface="+mn-lt"/>
              </a:defRPr>
            </a:lvl1pPr>
            <a:lvl2pPr marL="668656" indent="-257176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  <a:defRPr sz="1800">
                <a:latin typeface="+mn-lt"/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5" name="Title 29">
            <a:extLst>
              <a:ext uri="{FF2B5EF4-FFF2-40B4-BE49-F238E27FC236}">
                <a16:creationId xmlns:a16="http://schemas.microsoft.com/office/drawing/2014/main" id="{9A2E0F7B-C885-48EC-88C2-6644D481F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87023"/>
            <a:ext cx="6244720" cy="734011"/>
          </a:xfrm>
          <a:gradFill flip="none" rotWithShape="1">
            <a:gsLst>
              <a:gs pos="0">
                <a:schemeClr val="accent1"/>
              </a:gs>
              <a:gs pos="100000">
                <a:schemeClr val="accent1"/>
              </a:gs>
            </a:gsLst>
            <a:lin ang="0" scaled="0"/>
            <a:tileRect/>
          </a:gradFill>
        </p:spPr>
        <p:txBody>
          <a:bodyPr vert="horz" wrap="none" lIns="648000" tIns="144000" rIns="900000" bIns="144000" rtlCol="0" anchor="ctr">
            <a:spAutoFit/>
          </a:bodyPr>
          <a:lstStyle>
            <a:lvl1pPr algn="l">
              <a:defRPr lang="en-GB" sz="288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algn="l">
              <a:tabLst>
                <a:tab pos="488633" algn="l"/>
              </a:tabLst>
            </a:pPr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1907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(with subhea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144C465-ADEB-4B5B-95A6-26AA9B1976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2939" y="2738439"/>
            <a:ext cx="6451600" cy="3455987"/>
          </a:xfrm>
        </p:spPr>
        <p:txBody>
          <a:bodyPr/>
          <a:lstStyle>
            <a:lvl1pPr marL="308610" indent="-308610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  <a:defRPr sz="2160">
                <a:latin typeface="+mn-lt"/>
              </a:defRPr>
            </a:lvl1pPr>
            <a:lvl2pPr marL="668656" indent="-257176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  <a:defRPr sz="1800">
                <a:latin typeface="+mn-lt"/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5" name="Title 29">
            <a:extLst>
              <a:ext uri="{FF2B5EF4-FFF2-40B4-BE49-F238E27FC236}">
                <a16:creationId xmlns:a16="http://schemas.microsoft.com/office/drawing/2014/main" id="{9A2E0F7B-C885-48EC-88C2-6644D481F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87023"/>
            <a:ext cx="6244720" cy="734011"/>
          </a:xfrm>
          <a:gradFill flip="none" rotWithShape="1">
            <a:gsLst>
              <a:gs pos="0">
                <a:schemeClr val="accent1"/>
              </a:gs>
              <a:gs pos="100000">
                <a:schemeClr val="accent1"/>
              </a:gs>
            </a:gsLst>
            <a:lin ang="0" scaled="0"/>
            <a:tileRect/>
          </a:gradFill>
        </p:spPr>
        <p:txBody>
          <a:bodyPr vert="horz" wrap="none" lIns="648000" tIns="144000" rIns="900000" bIns="144000" rtlCol="0" anchor="ctr">
            <a:spAutoFit/>
          </a:bodyPr>
          <a:lstStyle>
            <a:lvl1pPr algn="l">
              <a:defRPr lang="en-GB" sz="288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algn="l">
              <a:tabLst>
                <a:tab pos="488633" algn="l"/>
              </a:tabLst>
            </a:pPr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2189D19D-AE34-4C0D-8346-DDF0D8BD33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2939" y="2046289"/>
            <a:ext cx="6451600" cy="69215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2520" b="1">
                <a:latin typeface="+mn-lt"/>
              </a:defRPr>
            </a:lvl1pPr>
            <a:lvl2pPr marL="668656" indent="-257176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  <a:defRPr sz="1800">
                <a:latin typeface="+mn-lt"/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88609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-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144C465-ADEB-4B5B-95A6-26AA9B1976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2941" y="2046293"/>
            <a:ext cx="5376863" cy="4148137"/>
          </a:xfrm>
        </p:spPr>
        <p:txBody>
          <a:bodyPr/>
          <a:lstStyle>
            <a:lvl1pPr marL="308610" indent="-308610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  <a:defRPr sz="2160">
                <a:latin typeface="+mn-lt"/>
              </a:defRPr>
            </a:lvl1pPr>
            <a:lvl2pPr marL="668656" indent="-257176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  <a:defRPr sz="1800">
                <a:latin typeface="+mn-lt"/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5" name="Title 29">
            <a:extLst>
              <a:ext uri="{FF2B5EF4-FFF2-40B4-BE49-F238E27FC236}">
                <a16:creationId xmlns:a16="http://schemas.microsoft.com/office/drawing/2014/main" id="{9A2E0F7B-C885-48EC-88C2-6644D481F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87023"/>
            <a:ext cx="6244720" cy="734011"/>
          </a:xfrm>
          <a:gradFill flip="none" rotWithShape="1">
            <a:gsLst>
              <a:gs pos="0">
                <a:schemeClr val="accent1"/>
              </a:gs>
              <a:gs pos="100000">
                <a:schemeClr val="accent1"/>
              </a:gs>
            </a:gsLst>
            <a:lin ang="0" scaled="0"/>
            <a:tileRect/>
          </a:gradFill>
        </p:spPr>
        <p:txBody>
          <a:bodyPr vert="horz" wrap="none" lIns="648000" tIns="144000" rIns="900000" bIns="144000" rtlCol="0" anchor="ctr">
            <a:spAutoFit/>
          </a:bodyPr>
          <a:lstStyle>
            <a:lvl1pPr algn="l">
              <a:defRPr lang="en-GB" sz="288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algn="l">
              <a:tabLst>
                <a:tab pos="488633" algn="l"/>
              </a:tabLst>
            </a:pPr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C51035D9-6BF2-46E6-B2D2-D52B7E31955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72205" y="2046293"/>
            <a:ext cx="5376863" cy="4148137"/>
          </a:xfrm>
        </p:spPr>
        <p:txBody>
          <a:bodyPr/>
          <a:lstStyle>
            <a:lvl1pPr marL="308610" indent="-308610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  <a:defRPr sz="2160">
                <a:latin typeface="+mn-lt"/>
              </a:defRPr>
            </a:lvl1pPr>
            <a:lvl2pPr marL="668656" indent="-257176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  <a:defRPr sz="1800">
                <a:latin typeface="+mn-lt"/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053891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5321" y="663580"/>
            <a:ext cx="10901363" cy="692149"/>
          </a:xfrm>
        </p:spPr>
        <p:txBody>
          <a:bodyPr anchor="ctr">
            <a:noAutofit/>
          </a:bodyPr>
          <a:lstStyle>
            <a:lvl1pPr algn="ctr">
              <a:defRPr sz="2880" b="1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45321" y="2046288"/>
            <a:ext cx="10901361" cy="4148136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6236000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DA584220-E09D-4802-AF21-62E9DA5D754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035"/>
          <a:stretch/>
        </p:blipFill>
        <p:spPr>
          <a:xfrm>
            <a:off x="3" y="0"/>
            <a:ext cx="12201860" cy="640911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A723FE0-8B30-484F-885B-32F9877FD530}"/>
              </a:ext>
            </a:extLst>
          </p:cNvPr>
          <p:cNvSpPr/>
          <p:nvPr/>
        </p:nvSpPr>
        <p:spPr>
          <a:xfrm>
            <a:off x="-1" y="2738439"/>
            <a:ext cx="12192001" cy="41195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nl-NL" sz="162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2942" y="3442231"/>
            <a:ext cx="10906124" cy="677333"/>
          </a:xfrm>
          <a:ln>
            <a:noFill/>
          </a:ln>
        </p:spPr>
        <p:txBody>
          <a:bodyPr anchor="ctr">
            <a:noAutofit/>
          </a:bodyPr>
          <a:lstStyle>
            <a:lvl1pPr algn="ctr">
              <a:defRPr sz="432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MAIN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505A19-96B9-4CC6-A066-E4DB1E448A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454" y="5742990"/>
            <a:ext cx="1689100" cy="45144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302F289-8410-4A80-9B9E-5D5013CE93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2942" y="4119564"/>
            <a:ext cx="10906124" cy="69215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11480" indent="0" algn="ctr">
              <a:buNone/>
              <a:defRPr>
                <a:solidFill>
                  <a:schemeClr val="bg2"/>
                </a:solidFill>
              </a:defRPr>
            </a:lvl2pPr>
            <a:lvl3pPr marL="822960" indent="0" algn="ctr">
              <a:buNone/>
              <a:defRPr>
                <a:solidFill>
                  <a:schemeClr val="bg2"/>
                </a:solidFill>
              </a:defRPr>
            </a:lvl3pPr>
            <a:lvl4pPr marL="1234440" indent="0" algn="ctr">
              <a:buNone/>
              <a:defRPr>
                <a:solidFill>
                  <a:schemeClr val="bg2"/>
                </a:solidFill>
              </a:defRPr>
            </a:lvl4pPr>
            <a:lvl5pPr marL="164592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8724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9F7CD7E-8D98-42C2-BA58-DF88B39859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5"/>
            <a:ext cx="12192000" cy="2778654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723FE0-8B30-484F-885B-32F9877FD530}"/>
              </a:ext>
            </a:extLst>
          </p:cNvPr>
          <p:cNvSpPr/>
          <p:nvPr/>
        </p:nvSpPr>
        <p:spPr>
          <a:xfrm>
            <a:off x="-1" y="2738439"/>
            <a:ext cx="12192001" cy="41195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nl-NL" sz="162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2942" y="3442231"/>
            <a:ext cx="10906124" cy="677333"/>
          </a:xfrm>
          <a:ln>
            <a:noFill/>
          </a:ln>
        </p:spPr>
        <p:txBody>
          <a:bodyPr anchor="ctr">
            <a:noAutofit/>
          </a:bodyPr>
          <a:lstStyle>
            <a:lvl1pPr algn="ctr">
              <a:defRPr sz="4320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MAIN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505A19-96B9-4CC6-A066-E4DB1E448A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454" y="5742990"/>
            <a:ext cx="1689100" cy="45144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302F289-8410-4A80-9B9E-5D5013CE93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2942" y="4119564"/>
            <a:ext cx="10906124" cy="69215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  <a:lvl2pPr marL="411480" indent="0" algn="ctr">
              <a:buNone/>
              <a:defRPr>
                <a:solidFill>
                  <a:schemeClr val="bg2"/>
                </a:solidFill>
              </a:defRPr>
            </a:lvl2pPr>
            <a:lvl3pPr marL="822960" indent="0" algn="ctr">
              <a:buNone/>
              <a:defRPr>
                <a:solidFill>
                  <a:schemeClr val="bg2"/>
                </a:solidFill>
              </a:defRPr>
            </a:lvl3pPr>
            <a:lvl4pPr marL="1234440" indent="0" algn="ctr">
              <a:buNone/>
              <a:defRPr>
                <a:solidFill>
                  <a:schemeClr val="bg2"/>
                </a:solidFill>
              </a:defRPr>
            </a:lvl4pPr>
            <a:lvl5pPr marL="164592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52247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144C465-ADEB-4B5B-95A6-26AA9B1976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2939" y="2046293"/>
            <a:ext cx="6451600" cy="4148137"/>
          </a:xfrm>
        </p:spPr>
        <p:txBody>
          <a:bodyPr/>
          <a:lstStyle>
            <a:lvl1pPr marL="308610" indent="-308610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  <a:defRPr sz="2160">
                <a:latin typeface="+mn-lt"/>
              </a:defRPr>
            </a:lvl1pPr>
            <a:lvl2pPr marL="668656" indent="-257176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  <a:defRPr sz="1800">
                <a:latin typeface="+mn-lt"/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5" name="Title 29">
            <a:extLst>
              <a:ext uri="{FF2B5EF4-FFF2-40B4-BE49-F238E27FC236}">
                <a16:creationId xmlns:a16="http://schemas.microsoft.com/office/drawing/2014/main" id="{9A2E0F7B-C885-48EC-88C2-6644D481F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87023"/>
            <a:ext cx="6244720" cy="734011"/>
          </a:xfrm>
          <a:gradFill flip="none" rotWithShape="1">
            <a:gsLst>
              <a:gs pos="0">
                <a:schemeClr val="accent1"/>
              </a:gs>
              <a:gs pos="100000">
                <a:schemeClr val="accent1"/>
              </a:gs>
            </a:gsLst>
            <a:lin ang="0" scaled="0"/>
            <a:tileRect/>
          </a:gradFill>
        </p:spPr>
        <p:txBody>
          <a:bodyPr vert="horz" wrap="none" lIns="648000" tIns="144000" rIns="900000" bIns="144000" rtlCol="0" anchor="ctr">
            <a:spAutoFit/>
          </a:bodyPr>
          <a:lstStyle>
            <a:lvl1pPr algn="l">
              <a:defRPr lang="en-GB" sz="288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algn="l">
              <a:tabLst>
                <a:tab pos="488633" algn="l"/>
              </a:tabLst>
            </a:pPr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87635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ain (with subhea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144C465-ADEB-4B5B-95A6-26AA9B1976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2939" y="2738439"/>
            <a:ext cx="6451600" cy="3455987"/>
          </a:xfrm>
        </p:spPr>
        <p:txBody>
          <a:bodyPr/>
          <a:lstStyle>
            <a:lvl1pPr marL="308610" indent="-308610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  <a:defRPr sz="2160">
                <a:latin typeface="+mn-lt"/>
              </a:defRPr>
            </a:lvl1pPr>
            <a:lvl2pPr marL="668656" indent="-257176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  <a:defRPr sz="1800">
                <a:latin typeface="+mn-lt"/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5" name="Title 29">
            <a:extLst>
              <a:ext uri="{FF2B5EF4-FFF2-40B4-BE49-F238E27FC236}">
                <a16:creationId xmlns:a16="http://schemas.microsoft.com/office/drawing/2014/main" id="{9A2E0F7B-C885-48EC-88C2-6644D481F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87023"/>
            <a:ext cx="6244720" cy="734011"/>
          </a:xfrm>
          <a:gradFill flip="none" rotWithShape="1">
            <a:gsLst>
              <a:gs pos="0">
                <a:schemeClr val="accent1"/>
              </a:gs>
              <a:gs pos="100000">
                <a:schemeClr val="accent1"/>
              </a:gs>
            </a:gsLst>
            <a:lin ang="0" scaled="0"/>
            <a:tileRect/>
          </a:gradFill>
        </p:spPr>
        <p:txBody>
          <a:bodyPr vert="horz" wrap="none" lIns="648000" tIns="144000" rIns="900000" bIns="144000" rtlCol="0" anchor="ctr">
            <a:spAutoFit/>
          </a:bodyPr>
          <a:lstStyle>
            <a:lvl1pPr algn="l">
              <a:defRPr lang="en-GB" sz="288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algn="l">
              <a:tabLst>
                <a:tab pos="488633" algn="l"/>
              </a:tabLst>
            </a:pPr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2189D19D-AE34-4C0D-8346-DDF0D8BD33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2939" y="2046289"/>
            <a:ext cx="6451600" cy="69215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2520" b="1">
                <a:latin typeface="+mn-lt"/>
              </a:defRPr>
            </a:lvl1pPr>
            <a:lvl2pPr marL="668656" indent="-257176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  <a:defRPr sz="1800">
                <a:latin typeface="+mn-lt"/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54322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ain -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144C465-ADEB-4B5B-95A6-26AA9B1976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2941" y="2046293"/>
            <a:ext cx="5376863" cy="4148137"/>
          </a:xfrm>
        </p:spPr>
        <p:txBody>
          <a:bodyPr/>
          <a:lstStyle>
            <a:lvl1pPr marL="308610" indent="-308610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  <a:defRPr sz="2160">
                <a:latin typeface="+mn-lt"/>
              </a:defRPr>
            </a:lvl1pPr>
            <a:lvl2pPr marL="668656" indent="-257176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  <a:defRPr sz="1800">
                <a:latin typeface="+mn-lt"/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5" name="Title 29">
            <a:extLst>
              <a:ext uri="{FF2B5EF4-FFF2-40B4-BE49-F238E27FC236}">
                <a16:creationId xmlns:a16="http://schemas.microsoft.com/office/drawing/2014/main" id="{9A2E0F7B-C885-48EC-88C2-6644D481F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87023"/>
            <a:ext cx="6244720" cy="734011"/>
          </a:xfrm>
          <a:gradFill flip="none" rotWithShape="1">
            <a:gsLst>
              <a:gs pos="0">
                <a:schemeClr val="accent1"/>
              </a:gs>
              <a:gs pos="100000">
                <a:schemeClr val="accent1"/>
              </a:gs>
            </a:gsLst>
            <a:lin ang="0" scaled="0"/>
            <a:tileRect/>
          </a:gradFill>
        </p:spPr>
        <p:txBody>
          <a:bodyPr vert="horz" wrap="none" lIns="648000" tIns="144000" rIns="900000" bIns="144000" rtlCol="0" anchor="ctr">
            <a:spAutoFit/>
          </a:bodyPr>
          <a:lstStyle>
            <a:lvl1pPr algn="l">
              <a:defRPr lang="en-GB" sz="288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algn="l">
              <a:tabLst>
                <a:tab pos="488633" algn="l"/>
              </a:tabLst>
            </a:pPr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C51035D9-6BF2-46E6-B2D2-D52B7E31955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72205" y="2046293"/>
            <a:ext cx="5376863" cy="4148137"/>
          </a:xfrm>
        </p:spPr>
        <p:txBody>
          <a:bodyPr/>
          <a:lstStyle>
            <a:lvl1pPr marL="308610" indent="-308610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  <a:defRPr sz="2160">
                <a:latin typeface="+mn-lt"/>
              </a:defRPr>
            </a:lvl1pPr>
            <a:lvl2pPr marL="668656" indent="-257176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  <a:defRPr sz="1800">
                <a:latin typeface="+mn-lt"/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0582696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969B19B-613A-4DB0-A2CC-FD5568216D0A}"/>
              </a:ext>
            </a:extLst>
          </p:cNvPr>
          <p:cNvSpPr/>
          <p:nvPr/>
        </p:nvSpPr>
        <p:spPr>
          <a:xfrm rot="-180000">
            <a:off x="-279072" y="5537205"/>
            <a:ext cx="12597752" cy="2641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2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5321" y="663580"/>
            <a:ext cx="10901363" cy="692149"/>
          </a:xfrm>
        </p:spPr>
        <p:txBody>
          <a:bodyPr anchor="ctr">
            <a:noAutofit/>
          </a:bodyPr>
          <a:lstStyle>
            <a:lvl1pPr algn="ctr">
              <a:defRPr sz="2880" b="1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45321" y="2046288"/>
            <a:ext cx="10901361" cy="4148136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6733776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cons both s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>
            <a:spLocks noGrp="1"/>
          </p:cNvSpPr>
          <p:nvPr>
            <p:ph idx="12" hasCustomPrompt="1"/>
          </p:nvPr>
        </p:nvSpPr>
        <p:spPr>
          <a:xfrm>
            <a:off x="1570042" y="1873617"/>
            <a:ext cx="2619855" cy="998392"/>
          </a:xfrm>
        </p:spPr>
        <p:txBody>
          <a:bodyPr numCol="1" spcCol="576000" anchor="ctr">
            <a:normAutofit/>
          </a:bodyPr>
          <a:lstStyle>
            <a:lvl1pPr marL="0" indent="0">
              <a:buNone/>
              <a:defRPr sz="1440">
                <a:solidFill>
                  <a:schemeClr val="tx1"/>
                </a:solidFill>
              </a:defRPr>
            </a:lvl1pPr>
            <a:lvl2pPr>
              <a:defRPr sz="2160">
                <a:solidFill>
                  <a:schemeClr val="tx1"/>
                </a:solidFill>
              </a:defRPr>
            </a:lvl2pPr>
            <a:lvl3pPr>
              <a:defRPr sz="2160">
                <a:solidFill>
                  <a:schemeClr val="tx1"/>
                </a:solidFill>
              </a:defRPr>
            </a:lvl3pPr>
            <a:lvl4pPr>
              <a:defRPr sz="2160">
                <a:solidFill>
                  <a:schemeClr val="tx1"/>
                </a:solidFill>
              </a:defRPr>
            </a:lvl4pPr>
            <a:lvl5pPr>
              <a:defRPr sz="216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24" name="Content Placeholder 2"/>
          <p:cNvSpPr>
            <a:spLocks noGrp="1"/>
          </p:cNvSpPr>
          <p:nvPr>
            <p:ph idx="13" hasCustomPrompt="1"/>
          </p:nvPr>
        </p:nvSpPr>
        <p:spPr>
          <a:xfrm>
            <a:off x="1558445" y="2872009"/>
            <a:ext cx="2624683" cy="1074882"/>
          </a:xfrm>
        </p:spPr>
        <p:txBody>
          <a:bodyPr numCol="1" spcCol="576000" anchor="ctr">
            <a:normAutofit/>
          </a:bodyPr>
          <a:lstStyle>
            <a:lvl1pPr marL="0" indent="0">
              <a:buNone/>
              <a:defRPr sz="1440">
                <a:solidFill>
                  <a:schemeClr val="tx1"/>
                </a:solidFill>
              </a:defRPr>
            </a:lvl1pPr>
            <a:lvl2pPr>
              <a:defRPr sz="2160">
                <a:solidFill>
                  <a:schemeClr val="tx1"/>
                </a:solidFill>
              </a:defRPr>
            </a:lvl2pPr>
            <a:lvl3pPr>
              <a:defRPr sz="2160">
                <a:solidFill>
                  <a:schemeClr val="tx1"/>
                </a:solidFill>
              </a:defRPr>
            </a:lvl3pPr>
            <a:lvl4pPr>
              <a:defRPr sz="2160">
                <a:solidFill>
                  <a:schemeClr val="tx1"/>
                </a:solidFill>
              </a:defRPr>
            </a:lvl4pPr>
            <a:lvl5pPr>
              <a:defRPr sz="216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14" hasCustomPrompt="1"/>
          </p:nvPr>
        </p:nvSpPr>
        <p:spPr>
          <a:xfrm>
            <a:off x="1556862" y="3957280"/>
            <a:ext cx="2619855" cy="998392"/>
          </a:xfrm>
        </p:spPr>
        <p:txBody>
          <a:bodyPr numCol="1" spcCol="576000" anchor="ctr">
            <a:normAutofit/>
          </a:bodyPr>
          <a:lstStyle>
            <a:lvl1pPr marL="0" indent="0">
              <a:buNone/>
              <a:defRPr sz="1440">
                <a:solidFill>
                  <a:schemeClr val="tx1"/>
                </a:solidFill>
              </a:defRPr>
            </a:lvl1pPr>
            <a:lvl2pPr>
              <a:defRPr sz="2160">
                <a:solidFill>
                  <a:schemeClr val="tx1"/>
                </a:solidFill>
              </a:defRPr>
            </a:lvl2pPr>
            <a:lvl3pPr>
              <a:defRPr sz="2160">
                <a:solidFill>
                  <a:schemeClr val="tx1"/>
                </a:solidFill>
              </a:defRPr>
            </a:lvl3pPr>
            <a:lvl4pPr>
              <a:defRPr sz="2160">
                <a:solidFill>
                  <a:schemeClr val="tx1"/>
                </a:solidFill>
              </a:defRPr>
            </a:lvl4pPr>
            <a:lvl5pPr>
              <a:defRPr sz="216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26" name="Content Placeholder 2"/>
          <p:cNvSpPr>
            <a:spLocks noGrp="1"/>
          </p:cNvSpPr>
          <p:nvPr>
            <p:ph idx="15" hasCustomPrompt="1"/>
          </p:nvPr>
        </p:nvSpPr>
        <p:spPr>
          <a:xfrm>
            <a:off x="1556859" y="4955674"/>
            <a:ext cx="2624683" cy="1066079"/>
          </a:xfrm>
        </p:spPr>
        <p:txBody>
          <a:bodyPr numCol="1" spcCol="576000" anchor="ctr">
            <a:normAutofit/>
          </a:bodyPr>
          <a:lstStyle>
            <a:lvl1pPr marL="0" indent="0">
              <a:buNone/>
              <a:defRPr sz="1440">
                <a:solidFill>
                  <a:schemeClr val="tx1"/>
                </a:solidFill>
              </a:defRPr>
            </a:lvl1pPr>
            <a:lvl2pPr>
              <a:defRPr sz="2160">
                <a:solidFill>
                  <a:schemeClr val="tx1"/>
                </a:solidFill>
              </a:defRPr>
            </a:lvl2pPr>
            <a:lvl3pPr>
              <a:defRPr sz="2160">
                <a:solidFill>
                  <a:schemeClr val="tx1"/>
                </a:solidFill>
              </a:defRPr>
            </a:lvl3pPr>
            <a:lvl4pPr>
              <a:defRPr sz="2160">
                <a:solidFill>
                  <a:schemeClr val="tx1"/>
                </a:solidFill>
              </a:defRPr>
            </a:lvl4pPr>
            <a:lvl5pPr>
              <a:defRPr sz="216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42938" y="663580"/>
            <a:ext cx="10906125" cy="692149"/>
          </a:xfrm>
        </p:spPr>
        <p:txBody>
          <a:bodyPr anchor="t"/>
          <a:lstStyle>
            <a:lvl1pPr algn="ctr">
              <a:defRPr sz="3600" b="1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6" hasCustomPrompt="1"/>
          </p:nvPr>
        </p:nvSpPr>
        <p:spPr>
          <a:xfrm>
            <a:off x="8026877" y="1873617"/>
            <a:ext cx="2615033" cy="998392"/>
          </a:xfrm>
        </p:spPr>
        <p:txBody>
          <a:bodyPr numCol="1" spcCol="576000" anchor="ctr">
            <a:normAutofit/>
          </a:bodyPr>
          <a:lstStyle>
            <a:lvl1pPr marL="0" indent="0" algn="r">
              <a:buNone/>
              <a:defRPr sz="1440">
                <a:solidFill>
                  <a:schemeClr val="tx1"/>
                </a:solidFill>
              </a:defRPr>
            </a:lvl1pPr>
            <a:lvl2pPr>
              <a:defRPr sz="2160">
                <a:solidFill>
                  <a:schemeClr val="tx1"/>
                </a:solidFill>
              </a:defRPr>
            </a:lvl2pPr>
            <a:lvl3pPr>
              <a:defRPr sz="2160">
                <a:solidFill>
                  <a:schemeClr val="tx1"/>
                </a:solidFill>
              </a:defRPr>
            </a:lvl3pPr>
            <a:lvl4pPr>
              <a:defRPr sz="2160">
                <a:solidFill>
                  <a:schemeClr val="tx1"/>
                </a:solidFill>
              </a:defRPr>
            </a:lvl4pPr>
            <a:lvl5pPr>
              <a:defRPr sz="216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7" hasCustomPrompt="1"/>
          </p:nvPr>
        </p:nvSpPr>
        <p:spPr>
          <a:xfrm>
            <a:off x="8015289" y="2872009"/>
            <a:ext cx="2619852" cy="1074882"/>
          </a:xfrm>
        </p:spPr>
        <p:txBody>
          <a:bodyPr numCol="1" spcCol="576000" anchor="ctr">
            <a:normAutofit/>
          </a:bodyPr>
          <a:lstStyle>
            <a:lvl1pPr marL="0" indent="0" algn="r">
              <a:buNone/>
              <a:defRPr sz="1440">
                <a:solidFill>
                  <a:schemeClr val="tx1"/>
                </a:solidFill>
              </a:defRPr>
            </a:lvl1pPr>
            <a:lvl2pPr>
              <a:defRPr sz="2160">
                <a:solidFill>
                  <a:schemeClr val="tx1"/>
                </a:solidFill>
              </a:defRPr>
            </a:lvl2pPr>
            <a:lvl3pPr>
              <a:defRPr sz="2160">
                <a:solidFill>
                  <a:schemeClr val="tx1"/>
                </a:solidFill>
              </a:defRPr>
            </a:lvl3pPr>
            <a:lvl4pPr>
              <a:defRPr sz="2160">
                <a:solidFill>
                  <a:schemeClr val="tx1"/>
                </a:solidFill>
              </a:defRPr>
            </a:lvl4pPr>
            <a:lvl5pPr>
              <a:defRPr sz="216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8013693" y="3957280"/>
            <a:ext cx="2615033" cy="998392"/>
          </a:xfrm>
        </p:spPr>
        <p:txBody>
          <a:bodyPr numCol="1" spcCol="576000" anchor="ctr">
            <a:normAutofit/>
          </a:bodyPr>
          <a:lstStyle>
            <a:lvl1pPr marL="0" indent="0" algn="r">
              <a:buNone/>
              <a:defRPr sz="1440">
                <a:solidFill>
                  <a:schemeClr val="tx1"/>
                </a:solidFill>
              </a:defRPr>
            </a:lvl1pPr>
            <a:lvl2pPr>
              <a:defRPr sz="2160">
                <a:solidFill>
                  <a:schemeClr val="tx1"/>
                </a:solidFill>
              </a:defRPr>
            </a:lvl2pPr>
            <a:lvl3pPr>
              <a:defRPr sz="2160">
                <a:solidFill>
                  <a:schemeClr val="tx1"/>
                </a:solidFill>
              </a:defRPr>
            </a:lvl3pPr>
            <a:lvl4pPr>
              <a:defRPr sz="2160">
                <a:solidFill>
                  <a:schemeClr val="tx1"/>
                </a:solidFill>
              </a:defRPr>
            </a:lvl4pPr>
            <a:lvl5pPr>
              <a:defRPr sz="216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2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013702" y="4955674"/>
            <a:ext cx="2619852" cy="1066079"/>
          </a:xfrm>
        </p:spPr>
        <p:txBody>
          <a:bodyPr numCol="1" spcCol="576000" anchor="ctr">
            <a:normAutofit/>
          </a:bodyPr>
          <a:lstStyle>
            <a:lvl1pPr marL="0" indent="0" algn="r">
              <a:buNone/>
              <a:defRPr sz="1440">
                <a:solidFill>
                  <a:schemeClr val="tx1"/>
                </a:solidFill>
              </a:defRPr>
            </a:lvl1pPr>
            <a:lvl2pPr>
              <a:defRPr sz="2160">
                <a:solidFill>
                  <a:schemeClr val="tx1"/>
                </a:solidFill>
              </a:defRPr>
            </a:lvl2pPr>
            <a:lvl3pPr>
              <a:defRPr sz="2160">
                <a:solidFill>
                  <a:schemeClr val="tx1"/>
                </a:solidFill>
              </a:defRPr>
            </a:lvl3pPr>
            <a:lvl4pPr>
              <a:defRPr sz="2160">
                <a:solidFill>
                  <a:schemeClr val="tx1"/>
                </a:solidFill>
              </a:defRPr>
            </a:lvl4pPr>
            <a:lvl5pPr>
              <a:defRPr sz="216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667980" y="1994610"/>
            <a:ext cx="764661" cy="764662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667596" y="3027113"/>
            <a:ext cx="764661" cy="764662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667595" y="4057854"/>
            <a:ext cx="764661" cy="764662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23" hasCustomPrompt="1"/>
          </p:nvPr>
        </p:nvSpPr>
        <p:spPr>
          <a:xfrm>
            <a:off x="667596" y="5089476"/>
            <a:ext cx="764661" cy="764662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28" hasCustomPrompt="1"/>
          </p:nvPr>
        </p:nvSpPr>
        <p:spPr>
          <a:xfrm>
            <a:off x="4789754" y="1883213"/>
            <a:ext cx="2605015" cy="413854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 dirty="0"/>
              <a:t>Graphic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29" hasCustomPrompt="1"/>
          </p:nvPr>
        </p:nvSpPr>
        <p:spPr>
          <a:xfrm>
            <a:off x="10784403" y="1994610"/>
            <a:ext cx="764661" cy="764662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30" hasCustomPrompt="1"/>
          </p:nvPr>
        </p:nvSpPr>
        <p:spPr>
          <a:xfrm>
            <a:off x="10784018" y="3027113"/>
            <a:ext cx="764661" cy="764662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1" hasCustomPrompt="1"/>
          </p:nvPr>
        </p:nvSpPr>
        <p:spPr>
          <a:xfrm>
            <a:off x="10784016" y="4057854"/>
            <a:ext cx="764661" cy="764662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46" name="Picture Placeholder 3"/>
          <p:cNvSpPr>
            <a:spLocks noGrp="1"/>
          </p:cNvSpPr>
          <p:nvPr>
            <p:ph type="pic" sz="quarter" idx="32" hasCustomPrompt="1"/>
          </p:nvPr>
        </p:nvSpPr>
        <p:spPr>
          <a:xfrm>
            <a:off x="10784018" y="5089476"/>
            <a:ext cx="764661" cy="764662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nl-NL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7978199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| Mee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3427947"/>
          </a:xfrm>
          <a:prstGeom prst="rect">
            <a:avLst/>
          </a:prstGeom>
        </p:spPr>
      </p:pic>
      <p:sp>
        <p:nvSpPr>
          <p:cNvPr id="5" name="Flowchart: Manual Input 4"/>
          <p:cNvSpPr/>
          <p:nvPr userDrawn="1"/>
        </p:nvSpPr>
        <p:spPr>
          <a:xfrm flipH="1">
            <a:off x="992" y="356659"/>
            <a:ext cx="12192000" cy="5925277"/>
          </a:xfrm>
          <a:prstGeom prst="flowChartManualInput">
            <a:avLst/>
          </a:prstGeom>
          <a:solidFill>
            <a:schemeClr val="accent6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nl-NL" sz="2100"/>
          </a:p>
        </p:txBody>
      </p:sp>
      <p:sp>
        <p:nvSpPr>
          <p:cNvPr id="6" name="Flowchart: Manual Input 5"/>
          <p:cNvSpPr/>
          <p:nvPr userDrawn="1"/>
        </p:nvSpPr>
        <p:spPr>
          <a:xfrm flipH="1">
            <a:off x="0" y="918864"/>
            <a:ext cx="12192000" cy="5939136"/>
          </a:xfrm>
          <a:prstGeom prst="flowChartManualInp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nl-NL" sz="210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623392" y="2372887"/>
            <a:ext cx="10945216" cy="4127500"/>
          </a:xfrm>
          <a:prstGeom prst="rect">
            <a:avLst/>
          </a:prstGeom>
        </p:spPr>
        <p:txBody>
          <a:bodyPr/>
          <a:lstStyle>
            <a:lvl1pPr>
              <a:defRPr sz="3800">
                <a:latin typeface="Aileron Light" pitchFamily="50" charset="0"/>
              </a:defRPr>
            </a:lvl1pPr>
            <a:lvl2pPr>
              <a:defRPr sz="3300">
                <a:latin typeface="Aileron Light" pitchFamily="50" charset="0"/>
              </a:defRPr>
            </a:lvl2pPr>
            <a:lvl3pPr>
              <a:defRPr sz="2900">
                <a:latin typeface="Aileron Light" pitchFamily="50" charset="0"/>
              </a:defRPr>
            </a:lvl3pPr>
            <a:lvl4pPr>
              <a:defRPr sz="2400">
                <a:latin typeface="Aileron Light" pitchFamily="50" charset="0"/>
              </a:defRPr>
            </a:lvl4pPr>
            <a:lvl5pPr>
              <a:defRPr sz="2400">
                <a:latin typeface="Aileron Light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342377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| De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062531"/>
          </a:xfrm>
          <a:prstGeom prst="rect">
            <a:avLst/>
          </a:prstGeom>
        </p:spPr>
      </p:pic>
      <p:sp>
        <p:nvSpPr>
          <p:cNvPr id="5" name="Flowchart: Manual Input 4"/>
          <p:cNvSpPr/>
          <p:nvPr userDrawn="1"/>
        </p:nvSpPr>
        <p:spPr>
          <a:xfrm flipH="1">
            <a:off x="992" y="356659"/>
            <a:ext cx="12192000" cy="5925277"/>
          </a:xfrm>
          <a:prstGeom prst="flowChartManualInput">
            <a:avLst/>
          </a:prstGeom>
          <a:solidFill>
            <a:schemeClr val="accent6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nl-NL" sz="2100"/>
          </a:p>
        </p:txBody>
      </p:sp>
      <p:sp>
        <p:nvSpPr>
          <p:cNvPr id="6" name="Flowchart: Manual Input 5"/>
          <p:cNvSpPr/>
          <p:nvPr userDrawn="1"/>
        </p:nvSpPr>
        <p:spPr>
          <a:xfrm flipH="1">
            <a:off x="0" y="918864"/>
            <a:ext cx="12192000" cy="5939136"/>
          </a:xfrm>
          <a:prstGeom prst="flowChartManualInp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nl-NL" sz="210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623392" y="2372887"/>
            <a:ext cx="10945216" cy="4127500"/>
          </a:xfrm>
          <a:prstGeom prst="rect">
            <a:avLst/>
          </a:prstGeom>
        </p:spPr>
        <p:txBody>
          <a:bodyPr/>
          <a:lstStyle>
            <a:lvl1pPr>
              <a:defRPr sz="3800">
                <a:latin typeface="Aileron Light" pitchFamily="50" charset="0"/>
              </a:defRPr>
            </a:lvl1pPr>
            <a:lvl2pPr>
              <a:defRPr sz="3300">
                <a:latin typeface="Aileron Light" pitchFamily="50" charset="0"/>
              </a:defRPr>
            </a:lvl2pPr>
            <a:lvl3pPr>
              <a:defRPr sz="2900">
                <a:latin typeface="Aileron Light" pitchFamily="50" charset="0"/>
              </a:defRPr>
            </a:lvl3pPr>
            <a:lvl4pPr>
              <a:defRPr sz="2400">
                <a:latin typeface="Aileron Light" pitchFamily="50" charset="0"/>
              </a:defRPr>
            </a:lvl4pPr>
            <a:lvl5pPr>
              <a:defRPr sz="2400">
                <a:latin typeface="Aileron Light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775497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1" y="2046287"/>
            <a:ext cx="3681412" cy="1382713"/>
          </a:xfrm>
        </p:spPr>
        <p:txBody>
          <a:bodyPr anchor="ctr">
            <a:normAutofit/>
          </a:bodyPr>
          <a:lstStyle>
            <a:lvl1pPr algn="l">
              <a:defRPr sz="3600" b="1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0" hasCustomPrompt="1"/>
          </p:nvPr>
        </p:nvSpPr>
        <p:spPr>
          <a:xfrm>
            <a:off x="654313" y="3429000"/>
            <a:ext cx="3674799" cy="2765425"/>
          </a:xfrm>
        </p:spPr>
        <p:txBody>
          <a:bodyPr numCol="1" spcCol="576000"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5097464" y="674543"/>
            <a:ext cx="6451600" cy="553085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36104384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with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3467" y="2046288"/>
            <a:ext cx="10905067" cy="1382712"/>
          </a:xfrm>
        </p:spPr>
        <p:txBody>
          <a:bodyPr>
            <a:normAutofit/>
          </a:bodyPr>
          <a:lstStyle>
            <a:lvl1pPr algn="l">
              <a:defRPr sz="4000" baseline="0"/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13422" y="5340"/>
            <a:ext cx="12178578" cy="2040948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r>
              <a:rPr lang="nl-NL" dirty="0"/>
              <a:t>Diagonal Line Header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3467" y="3429001"/>
            <a:ext cx="5376333" cy="2765425"/>
          </a:xfrm>
        </p:spPr>
        <p:txBody>
          <a:bodyPr numCol="1" spcCol="576000"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6172730" y="3429001"/>
            <a:ext cx="5376333" cy="2765425"/>
          </a:xfrm>
        </p:spPr>
        <p:txBody>
          <a:bodyPr numCol="1" spcCol="576000"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9859963" y="1046451"/>
            <a:ext cx="1688571" cy="1688571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9426641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2937" y="663576"/>
            <a:ext cx="10906125" cy="692149"/>
          </a:xfrm>
        </p:spPr>
        <p:txBody>
          <a:bodyPr anchor="t"/>
          <a:lstStyle>
            <a:lvl1pPr algn="ctr">
              <a:defRPr sz="4000" b="1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46113" y="1346514"/>
            <a:ext cx="10902950" cy="699774"/>
          </a:xfr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secondary title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650947" y="2060141"/>
            <a:ext cx="10880690" cy="4134284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 dirty="0"/>
              <a:t>Graphic, Photo or Chart</a:t>
            </a:r>
          </a:p>
        </p:txBody>
      </p:sp>
    </p:spTree>
    <p:extLst>
      <p:ext uri="{BB962C8B-B14F-4D97-AF65-F5344CB8AC3E}">
        <p14:creationId xmlns:p14="http://schemas.microsoft.com/office/powerpoint/2010/main" val="4251717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, 2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2937" y="663576"/>
            <a:ext cx="10906125" cy="692149"/>
          </a:xfrm>
        </p:spPr>
        <p:txBody>
          <a:bodyPr anchor="t"/>
          <a:lstStyle>
            <a:lvl1pPr algn="ctr">
              <a:defRPr sz="4000" b="1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46113" y="1346514"/>
            <a:ext cx="10902950" cy="699774"/>
          </a:xfr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secondary title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0" hasCustomPrompt="1"/>
          </p:nvPr>
        </p:nvSpPr>
        <p:spPr>
          <a:xfrm>
            <a:off x="2484438" y="5025261"/>
            <a:ext cx="3535362" cy="1363590"/>
          </a:xfrm>
        </p:spPr>
        <p:txBody>
          <a:bodyPr numCol="1" spcCol="576000"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2" hasCustomPrompt="1"/>
          </p:nvPr>
        </p:nvSpPr>
        <p:spPr>
          <a:xfrm>
            <a:off x="7099300" y="5025261"/>
            <a:ext cx="3529013" cy="1363590"/>
          </a:xfrm>
        </p:spPr>
        <p:txBody>
          <a:bodyPr numCol="1" spcCol="576000"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650947" y="2060141"/>
            <a:ext cx="10880690" cy="2751572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 dirty="0"/>
              <a:t>Graphic, Photo or Chart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1572011" y="5222946"/>
            <a:ext cx="792103" cy="792103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6163498" y="5222945"/>
            <a:ext cx="792103" cy="792103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370443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G, wide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29113" y="2046289"/>
            <a:ext cx="7219950" cy="1382711"/>
          </a:xfrm>
        </p:spPr>
        <p:txBody>
          <a:bodyPr anchor="ctr">
            <a:normAutofit/>
          </a:bodyPr>
          <a:lstStyle>
            <a:lvl1pPr algn="l">
              <a:defRPr sz="36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0" hasCustomPrompt="1"/>
          </p:nvPr>
        </p:nvSpPr>
        <p:spPr>
          <a:xfrm>
            <a:off x="4335725" y="3430587"/>
            <a:ext cx="7213337" cy="2763838"/>
          </a:xfrm>
        </p:spPr>
        <p:txBody>
          <a:bodyPr numCol="1" spcCol="57600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650947" y="663575"/>
            <a:ext cx="3525766" cy="553085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40463559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29113" y="1355725"/>
            <a:ext cx="6298357" cy="1401761"/>
          </a:xfrm>
        </p:spPr>
        <p:txBody>
          <a:bodyPr anchor="ctr">
            <a:normAutofit/>
          </a:bodyPr>
          <a:lstStyle>
            <a:lvl1pPr algn="l">
              <a:defRPr sz="3600" b="1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0" hasCustomPrompt="1"/>
          </p:nvPr>
        </p:nvSpPr>
        <p:spPr>
          <a:xfrm>
            <a:off x="4335726" y="2759073"/>
            <a:ext cx="6292588" cy="2743202"/>
          </a:xfrm>
        </p:spPr>
        <p:txBody>
          <a:bodyPr numCol="1" spcCol="576000"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6" hasCustomPrompt="1"/>
          </p:nvPr>
        </p:nvSpPr>
        <p:spPr>
          <a:xfrm rot="-180000">
            <a:off x="-297846" y="-168729"/>
            <a:ext cx="3558358" cy="7352985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4322865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1" y="2046287"/>
            <a:ext cx="5370406" cy="1382713"/>
          </a:xfrm>
        </p:spPr>
        <p:txBody>
          <a:bodyPr anchor="ctr">
            <a:normAutofit/>
          </a:bodyPr>
          <a:lstStyle>
            <a:lvl1pPr algn="l">
              <a:defRPr sz="3600" b="1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0" hasCustomPrompt="1"/>
          </p:nvPr>
        </p:nvSpPr>
        <p:spPr>
          <a:xfrm>
            <a:off x="654313" y="3429000"/>
            <a:ext cx="5365487" cy="2765425"/>
          </a:xfrm>
        </p:spPr>
        <p:txBody>
          <a:bodyPr numCol="1" spcCol="576000"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6172200" y="669131"/>
            <a:ext cx="2605015" cy="553085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 dirty="0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944048" y="674543"/>
            <a:ext cx="2605015" cy="553085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8566450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329113" y="663576"/>
            <a:ext cx="7219949" cy="961663"/>
          </a:xfrm>
        </p:spPr>
        <p:txBody>
          <a:bodyPr anchor="ctr">
            <a:normAutofit/>
          </a:bodyPr>
          <a:lstStyle>
            <a:lvl1pPr algn="l">
              <a:defRPr sz="3600" b="1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2" hasCustomPrompt="1"/>
          </p:nvPr>
        </p:nvSpPr>
        <p:spPr>
          <a:xfrm>
            <a:off x="5257803" y="1873611"/>
            <a:ext cx="6291260" cy="998392"/>
          </a:xfrm>
        </p:spPr>
        <p:txBody>
          <a:bodyPr numCol="1" spcCol="576000"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24" name="Content Placeholder 2"/>
          <p:cNvSpPr>
            <a:spLocks noGrp="1"/>
          </p:cNvSpPr>
          <p:nvPr>
            <p:ph idx="13" hasCustomPrompt="1"/>
          </p:nvPr>
        </p:nvSpPr>
        <p:spPr>
          <a:xfrm>
            <a:off x="5246208" y="2872003"/>
            <a:ext cx="6302854" cy="1074882"/>
          </a:xfrm>
        </p:spPr>
        <p:txBody>
          <a:bodyPr numCol="1" spcCol="576000"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14" hasCustomPrompt="1"/>
          </p:nvPr>
        </p:nvSpPr>
        <p:spPr>
          <a:xfrm>
            <a:off x="5244621" y="3957276"/>
            <a:ext cx="6291260" cy="998392"/>
          </a:xfrm>
        </p:spPr>
        <p:txBody>
          <a:bodyPr numCol="1" spcCol="576000"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26" name="Content Placeholder 2"/>
          <p:cNvSpPr>
            <a:spLocks noGrp="1"/>
          </p:cNvSpPr>
          <p:nvPr>
            <p:ph idx="15" hasCustomPrompt="1"/>
          </p:nvPr>
        </p:nvSpPr>
        <p:spPr>
          <a:xfrm>
            <a:off x="5244621" y="4955668"/>
            <a:ext cx="6302854" cy="1066079"/>
          </a:xfrm>
        </p:spPr>
        <p:txBody>
          <a:bodyPr numCol="1" spcCol="576000"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656576" y="1873611"/>
            <a:ext cx="3239149" cy="4148136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 dirty="0"/>
              <a:t>Photo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4337052" y="2046288"/>
            <a:ext cx="764661" cy="764661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4329113" y="3046669"/>
            <a:ext cx="764661" cy="764661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4348420" y="4128172"/>
            <a:ext cx="764661" cy="764661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4329113" y="5128553"/>
            <a:ext cx="764661" cy="764661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334902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>
            <a:spLocks noGrp="1"/>
          </p:cNvSpPr>
          <p:nvPr>
            <p:ph idx="12" hasCustomPrompt="1"/>
          </p:nvPr>
        </p:nvSpPr>
        <p:spPr>
          <a:xfrm>
            <a:off x="1570040" y="1873611"/>
            <a:ext cx="4453148" cy="998392"/>
          </a:xfrm>
        </p:spPr>
        <p:txBody>
          <a:bodyPr numCol="1" spcCol="576000"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24" name="Content Placeholder 2"/>
          <p:cNvSpPr>
            <a:spLocks noGrp="1"/>
          </p:cNvSpPr>
          <p:nvPr>
            <p:ph idx="13" hasCustomPrompt="1"/>
          </p:nvPr>
        </p:nvSpPr>
        <p:spPr>
          <a:xfrm>
            <a:off x="1558445" y="2872003"/>
            <a:ext cx="4461355" cy="1074882"/>
          </a:xfrm>
        </p:spPr>
        <p:txBody>
          <a:bodyPr numCol="1" spcCol="576000"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14" hasCustomPrompt="1"/>
          </p:nvPr>
        </p:nvSpPr>
        <p:spPr>
          <a:xfrm>
            <a:off x="1556858" y="3957276"/>
            <a:ext cx="4453148" cy="998392"/>
          </a:xfrm>
        </p:spPr>
        <p:txBody>
          <a:bodyPr numCol="1" spcCol="576000"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26" name="Content Placeholder 2"/>
          <p:cNvSpPr>
            <a:spLocks noGrp="1"/>
          </p:cNvSpPr>
          <p:nvPr>
            <p:ph idx="15" hasCustomPrompt="1"/>
          </p:nvPr>
        </p:nvSpPr>
        <p:spPr>
          <a:xfrm>
            <a:off x="1556858" y="4955668"/>
            <a:ext cx="4461355" cy="1066079"/>
          </a:xfrm>
        </p:spPr>
        <p:txBody>
          <a:bodyPr numCol="1" spcCol="576000"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42937" y="663576"/>
            <a:ext cx="10906125" cy="692149"/>
          </a:xfrm>
        </p:spPr>
        <p:txBody>
          <a:bodyPr anchor="t"/>
          <a:lstStyle>
            <a:lvl1pPr algn="ctr">
              <a:defRPr sz="4000" b="1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6190148" y="1872697"/>
            <a:ext cx="5358914" cy="4148136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 dirty="0"/>
              <a:t>Graphic, Photo or Chart</a:t>
            </a:r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649674" y="1972982"/>
            <a:ext cx="764661" cy="764661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649289" y="3044544"/>
            <a:ext cx="764661" cy="764661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642937" y="4119563"/>
            <a:ext cx="764661" cy="764661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638562" y="5191125"/>
            <a:ext cx="764661" cy="764661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0440264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s both s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>
            <a:spLocks noGrp="1"/>
          </p:cNvSpPr>
          <p:nvPr>
            <p:ph idx="12" hasCustomPrompt="1"/>
          </p:nvPr>
        </p:nvSpPr>
        <p:spPr>
          <a:xfrm>
            <a:off x="1570040" y="1873611"/>
            <a:ext cx="2619855" cy="998392"/>
          </a:xfrm>
        </p:spPr>
        <p:txBody>
          <a:bodyPr numCol="1" spcCol="576000" anchor="ctr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24" name="Content Placeholder 2"/>
          <p:cNvSpPr>
            <a:spLocks noGrp="1"/>
          </p:cNvSpPr>
          <p:nvPr>
            <p:ph idx="13" hasCustomPrompt="1"/>
          </p:nvPr>
        </p:nvSpPr>
        <p:spPr>
          <a:xfrm>
            <a:off x="1558445" y="2872003"/>
            <a:ext cx="2624683" cy="1074882"/>
          </a:xfrm>
        </p:spPr>
        <p:txBody>
          <a:bodyPr numCol="1" spcCol="576000" anchor="ctr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14" hasCustomPrompt="1"/>
          </p:nvPr>
        </p:nvSpPr>
        <p:spPr>
          <a:xfrm>
            <a:off x="1556858" y="3957276"/>
            <a:ext cx="2619855" cy="998392"/>
          </a:xfrm>
        </p:spPr>
        <p:txBody>
          <a:bodyPr numCol="1" spcCol="576000" anchor="ctr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26" name="Content Placeholder 2"/>
          <p:cNvSpPr>
            <a:spLocks noGrp="1"/>
          </p:cNvSpPr>
          <p:nvPr>
            <p:ph idx="15" hasCustomPrompt="1"/>
          </p:nvPr>
        </p:nvSpPr>
        <p:spPr>
          <a:xfrm>
            <a:off x="1556858" y="4955668"/>
            <a:ext cx="2624683" cy="1066079"/>
          </a:xfrm>
        </p:spPr>
        <p:txBody>
          <a:bodyPr numCol="1" spcCol="576000" anchor="ctr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42937" y="663576"/>
            <a:ext cx="10906125" cy="692149"/>
          </a:xfrm>
        </p:spPr>
        <p:txBody>
          <a:bodyPr anchor="t"/>
          <a:lstStyle>
            <a:lvl1pPr algn="ctr">
              <a:defRPr sz="4000" b="1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6" hasCustomPrompt="1"/>
          </p:nvPr>
        </p:nvSpPr>
        <p:spPr>
          <a:xfrm>
            <a:off x="8026874" y="1873611"/>
            <a:ext cx="2615033" cy="998392"/>
          </a:xfrm>
        </p:spPr>
        <p:txBody>
          <a:bodyPr numCol="1" spcCol="576000" anchor="ctr">
            <a:normAutofit/>
          </a:bodyPr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7" hasCustomPrompt="1"/>
          </p:nvPr>
        </p:nvSpPr>
        <p:spPr>
          <a:xfrm>
            <a:off x="8015288" y="2872003"/>
            <a:ext cx="2619852" cy="1074882"/>
          </a:xfrm>
        </p:spPr>
        <p:txBody>
          <a:bodyPr numCol="1" spcCol="576000" anchor="ctr">
            <a:normAutofit/>
          </a:bodyPr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8013692" y="3957276"/>
            <a:ext cx="2615033" cy="998392"/>
          </a:xfrm>
        </p:spPr>
        <p:txBody>
          <a:bodyPr numCol="1" spcCol="576000" anchor="ctr">
            <a:normAutofit/>
          </a:bodyPr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2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013701" y="4955668"/>
            <a:ext cx="2619852" cy="1066079"/>
          </a:xfrm>
        </p:spPr>
        <p:txBody>
          <a:bodyPr numCol="1" spcCol="576000" anchor="ctr">
            <a:normAutofit/>
          </a:bodyPr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667980" y="1994610"/>
            <a:ext cx="764661" cy="764661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667595" y="3027113"/>
            <a:ext cx="764661" cy="764661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667594" y="4057854"/>
            <a:ext cx="764661" cy="764661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23" hasCustomPrompt="1"/>
          </p:nvPr>
        </p:nvSpPr>
        <p:spPr>
          <a:xfrm>
            <a:off x="667595" y="5089476"/>
            <a:ext cx="764661" cy="764661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28" hasCustomPrompt="1"/>
          </p:nvPr>
        </p:nvSpPr>
        <p:spPr>
          <a:xfrm>
            <a:off x="4789753" y="1883208"/>
            <a:ext cx="2605015" cy="4138539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NL" dirty="0"/>
              <a:t>Graphic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29" hasCustomPrompt="1"/>
          </p:nvPr>
        </p:nvSpPr>
        <p:spPr>
          <a:xfrm>
            <a:off x="10784402" y="1994610"/>
            <a:ext cx="764661" cy="764661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30" hasCustomPrompt="1"/>
          </p:nvPr>
        </p:nvSpPr>
        <p:spPr>
          <a:xfrm>
            <a:off x="10784017" y="3027113"/>
            <a:ext cx="764661" cy="764661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1" hasCustomPrompt="1"/>
          </p:nvPr>
        </p:nvSpPr>
        <p:spPr>
          <a:xfrm>
            <a:off x="10784016" y="4057854"/>
            <a:ext cx="764661" cy="764661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46" name="Picture Placeholder 3"/>
          <p:cNvSpPr>
            <a:spLocks noGrp="1"/>
          </p:cNvSpPr>
          <p:nvPr>
            <p:ph type="pic" sz="quarter" idx="32" hasCustomPrompt="1"/>
          </p:nvPr>
        </p:nvSpPr>
        <p:spPr>
          <a:xfrm>
            <a:off x="10784017" y="5089476"/>
            <a:ext cx="764661" cy="764661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19552441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large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42937" y="663576"/>
            <a:ext cx="10906125" cy="692149"/>
          </a:xfrm>
        </p:spPr>
        <p:txBody>
          <a:bodyPr anchor="t"/>
          <a:lstStyle>
            <a:lvl1pPr algn="ctr">
              <a:defRPr sz="4000" b="1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46113" y="1346514"/>
            <a:ext cx="10902950" cy="699774"/>
          </a:xfr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secondary title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0" hasCustomPrompt="1"/>
          </p:nvPr>
        </p:nvSpPr>
        <p:spPr>
          <a:xfrm>
            <a:off x="3252788" y="2755973"/>
            <a:ext cx="2760662" cy="1363590"/>
          </a:xfrm>
        </p:spPr>
        <p:txBody>
          <a:bodyPr numCol="1" spcCol="57600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1" hasCustomPrompt="1"/>
          </p:nvPr>
        </p:nvSpPr>
        <p:spPr>
          <a:xfrm>
            <a:off x="3270251" y="4820480"/>
            <a:ext cx="2760662" cy="1363590"/>
          </a:xfrm>
        </p:spPr>
        <p:txBody>
          <a:bodyPr numCol="1" spcCol="57600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2" hasCustomPrompt="1"/>
          </p:nvPr>
        </p:nvSpPr>
        <p:spPr>
          <a:xfrm>
            <a:off x="7867651" y="2755973"/>
            <a:ext cx="2760662" cy="1363590"/>
          </a:xfrm>
        </p:spPr>
        <p:txBody>
          <a:bodyPr numCol="1" spcCol="57600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3" hasCustomPrompt="1"/>
          </p:nvPr>
        </p:nvSpPr>
        <p:spPr>
          <a:xfrm>
            <a:off x="7867651" y="4807286"/>
            <a:ext cx="2760662" cy="1363590"/>
          </a:xfrm>
        </p:spPr>
        <p:txBody>
          <a:bodyPr numCol="1" spcCol="576000"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1722774" y="2738438"/>
            <a:ext cx="1381125" cy="1381125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1722773" y="4809727"/>
            <a:ext cx="1381125" cy="1381125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3" hasCustomPrompt="1"/>
          </p:nvPr>
        </p:nvSpPr>
        <p:spPr>
          <a:xfrm>
            <a:off x="6305093" y="2738438"/>
            <a:ext cx="1381125" cy="1381125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24" hasCustomPrompt="1"/>
          </p:nvPr>
        </p:nvSpPr>
        <p:spPr>
          <a:xfrm>
            <a:off x="6305092" y="4809727"/>
            <a:ext cx="1381125" cy="1381125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2010938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large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42937" y="663576"/>
            <a:ext cx="10906125" cy="692149"/>
          </a:xfrm>
        </p:spPr>
        <p:txBody>
          <a:bodyPr anchor="t"/>
          <a:lstStyle>
            <a:lvl1pPr algn="ctr">
              <a:defRPr sz="4000" b="1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46113" y="1346514"/>
            <a:ext cx="10902950" cy="699774"/>
          </a:xfr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secondary title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638970" y="4458978"/>
            <a:ext cx="3533776" cy="1735447"/>
          </a:xfrm>
        </p:spPr>
        <p:txBody>
          <a:bodyPr numCol="1" spcCol="576000"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2" hasCustomPrompt="1"/>
          </p:nvPr>
        </p:nvSpPr>
        <p:spPr>
          <a:xfrm>
            <a:off x="4329113" y="4465925"/>
            <a:ext cx="3533774" cy="1728499"/>
          </a:xfrm>
        </p:spPr>
        <p:txBody>
          <a:bodyPr numCol="1" spcCol="576000"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3" hasCustomPrompt="1"/>
          </p:nvPr>
        </p:nvSpPr>
        <p:spPr>
          <a:xfrm>
            <a:off x="8015288" y="4465925"/>
            <a:ext cx="3533774" cy="1728499"/>
          </a:xfrm>
        </p:spPr>
        <p:txBody>
          <a:bodyPr numCol="1" spcCol="576000"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1722774" y="2738438"/>
            <a:ext cx="1381125" cy="1381125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5405436" y="2738438"/>
            <a:ext cx="1381125" cy="1381125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3" hasCustomPrompt="1"/>
          </p:nvPr>
        </p:nvSpPr>
        <p:spPr>
          <a:xfrm>
            <a:off x="9088098" y="2751619"/>
            <a:ext cx="1381125" cy="1381125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14792580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G, 3 icons 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7239"/>
            <a:ext cx="12192000" cy="4804473"/>
          </a:xfrm>
          <a:solidFill>
            <a:schemeClr val="tx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Graphic, Photo or Chart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42937" y="663576"/>
            <a:ext cx="10906125" cy="692149"/>
          </a:xfrm>
        </p:spPr>
        <p:txBody>
          <a:bodyPr anchor="t"/>
          <a:lstStyle>
            <a:lvl1pPr algn="ctr">
              <a:defRPr sz="40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46113" y="1346514"/>
            <a:ext cx="10902950" cy="699774"/>
          </a:xfr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secondary title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1563688" y="5502275"/>
            <a:ext cx="2609058" cy="692150"/>
          </a:xfrm>
        </p:spPr>
        <p:txBody>
          <a:bodyPr numCol="1" spcCol="576000" anchor="ctr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2" hasCustomPrompt="1"/>
          </p:nvPr>
        </p:nvSpPr>
        <p:spPr>
          <a:xfrm>
            <a:off x="5253829" y="5502275"/>
            <a:ext cx="2609057" cy="692149"/>
          </a:xfrm>
        </p:spPr>
        <p:txBody>
          <a:bodyPr numCol="1" spcCol="576000" anchor="ctr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3" hasCustomPrompt="1"/>
          </p:nvPr>
        </p:nvSpPr>
        <p:spPr>
          <a:xfrm>
            <a:off x="8940004" y="5502275"/>
            <a:ext cx="2609057" cy="692149"/>
          </a:xfrm>
        </p:spPr>
        <p:txBody>
          <a:bodyPr numCol="1" spcCol="576000" anchor="ctr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665811" y="5502275"/>
            <a:ext cx="689996" cy="689996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4339356" y="5512312"/>
            <a:ext cx="689996" cy="689996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8016346" y="5512312"/>
            <a:ext cx="689996" cy="689996"/>
          </a:xfrm>
          <a:prstGeom prst="ellipse">
            <a:avLst/>
          </a:prstGeom>
          <a:solidFill>
            <a:schemeClr val="bg2"/>
          </a:solidFill>
          <a:ln w="76200">
            <a:noFill/>
          </a:ln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l-NL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12840404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4782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 + Text | Constr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0"/>
            <a:ext cx="12192000" cy="6860325"/>
          </a:xfrm>
          <a:prstGeom prst="rect">
            <a:avLst/>
          </a:prstGeom>
          <a:solidFill>
            <a:schemeClr val="accent6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nl-NL" sz="2100"/>
          </a:p>
        </p:txBody>
      </p:sp>
      <p:sp>
        <p:nvSpPr>
          <p:cNvPr id="7" name="Flowchart: Manual Input 6"/>
          <p:cNvSpPr/>
          <p:nvPr userDrawn="1"/>
        </p:nvSpPr>
        <p:spPr>
          <a:xfrm flipH="1">
            <a:off x="0" y="5061181"/>
            <a:ext cx="12192000" cy="1796819"/>
          </a:xfrm>
          <a:prstGeom prst="flowChartManualInp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nl-NL" sz="210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95986" y="574832"/>
            <a:ext cx="7200800" cy="4416491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8592282" y="548680"/>
            <a:ext cx="3229605" cy="4416491"/>
          </a:xfrm>
          <a:prstGeom prst="rect">
            <a:avLst/>
          </a:prstGeom>
        </p:spPr>
        <p:txBody>
          <a:bodyPr/>
          <a:lstStyle>
            <a:lvl1pPr>
              <a:defRPr sz="2900">
                <a:solidFill>
                  <a:schemeClr val="bg1"/>
                </a:solidFill>
                <a:latin typeface="Aileron Light" pitchFamily="50" charset="0"/>
              </a:defRPr>
            </a:lvl1pPr>
            <a:lvl2pPr>
              <a:defRPr sz="2400">
                <a:solidFill>
                  <a:schemeClr val="bg1"/>
                </a:solidFill>
                <a:latin typeface="Aileron Light" pitchFamily="50" charset="0"/>
              </a:defRPr>
            </a:lvl2pPr>
            <a:lvl3pPr>
              <a:defRPr sz="2100">
                <a:solidFill>
                  <a:schemeClr val="bg1"/>
                </a:solidFill>
                <a:latin typeface="Aileron Light" pitchFamily="50" charset="0"/>
              </a:defRPr>
            </a:lvl3pPr>
            <a:lvl4pPr>
              <a:defRPr sz="1900">
                <a:solidFill>
                  <a:schemeClr val="bg1"/>
                </a:solidFill>
                <a:latin typeface="Aileron Light" pitchFamily="50" charset="0"/>
              </a:defRPr>
            </a:lvl4pPr>
            <a:lvl5pPr>
              <a:defRPr sz="1900">
                <a:solidFill>
                  <a:schemeClr val="bg1"/>
                </a:solidFill>
                <a:latin typeface="Aileron Light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3066019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s left, large photo right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97114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144C465-ADEB-4B5B-95A6-26AA9B1976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2938" y="2046288"/>
            <a:ext cx="6451600" cy="4148137"/>
          </a:xfrm>
        </p:spPr>
        <p:txBody>
          <a:bodyPr/>
          <a:lstStyle>
            <a:lvl1pPr marL="342900" indent="-342900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  <a:defRPr sz="2400">
                <a:latin typeface="+mn-lt"/>
              </a:defRPr>
            </a:lvl1pPr>
            <a:lvl2pPr marL="742950" indent="-285750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  <a:defRPr sz="2000">
                <a:latin typeface="+mn-lt"/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5" name="Title 29">
            <a:extLst>
              <a:ext uri="{FF2B5EF4-FFF2-40B4-BE49-F238E27FC236}">
                <a16:creationId xmlns:a16="http://schemas.microsoft.com/office/drawing/2014/main" id="{9A2E0F7B-C885-48EC-88C2-6644D481F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62400"/>
            <a:ext cx="6759411" cy="783255"/>
          </a:xfrm>
          <a:gradFill flip="none" rotWithShape="1">
            <a:gsLst>
              <a:gs pos="0">
                <a:schemeClr val="accent1"/>
              </a:gs>
              <a:gs pos="100000">
                <a:schemeClr val="accent1"/>
              </a:gs>
            </a:gsLst>
            <a:lin ang="0" scaled="0"/>
            <a:tileRect/>
          </a:gradFill>
        </p:spPr>
        <p:txBody>
          <a:bodyPr vert="horz" wrap="none" lIns="648000" tIns="144000" rIns="900000" bIns="144000" rtlCol="0" anchor="ctr">
            <a:spAutoFit/>
          </a:bodyPr>
          <a:lstStyle>
            <a:lvl1pPr algn="l">
              <a:defRPr lang="en-GB"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algn="l">
              <a:tabLst>
                <a:tab pos="542925" algn="l"/>
              </a:tabLst>
            </a:pPr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18584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lain_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0EA40F17-AC4E-4B4A-8C3B-F4D3F46E66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3335" y="6044202"/>
            <a:ext cx="1785817" cy="35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336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B6C14D-70E0-4E05-9321-011EBBCBA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ED7063-D97C-4FC6-8868-7329376F1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A2E074-8D4B-4DC0-8BE0-EF543223B9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E315F-BE09-4D68-A20E-9EDF950C9605}" type="datetimeFigureOut">
              <a:rPr lang="nl-NL" smtClean="0"/>
              <a:t>26-8-2022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7C27C3-6EC8-46A6-844C-2A54BB2848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27BF99-8A83-4BC0-8F2A-5BA8EAB9D4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6F820-35B2-46E6-8173-1249829D61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68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3468" y="663870"/>
            <a:ext cx="10905067" cy="691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3468" y="2046293"/>
            <a:ext cx="10905067" cy="41481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105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  <p:sldLayoutId id="2147483687" r:id="rId25"/>
    <p:sldLayoutId id="2147483688" r:id="rId26"/>
    <p:sldLayoutId id="2147483689" r:id="rId27"/>
    <p:sldLayoutId id="2147483690" r:id="rId28"/>
    <p:sldLayoutId id="2147483691" r:id="rId29"/>
    <p:sldLayoutId id="2147483692" r:id="rId30"/>
    <p:sldLayoutId id="2147483693" r:id="rId31"/>
    <p:sldLayoutId id="2147483694" r:id="rId32"/>
  </p:sldLayoutIdLst>
  <p:hf hdr="0" ftr="0" dt="0"/>
  <p:txStyles>
    <p:titleStyle>
      <a:lvl1pPr algn="ctr" defTabSz="822960" rtl="0" eaLnBrk="1" latinLnBrk="0" hangingPunct="1">
        <a:spcBef>
          <a:spcPct val="0"/>
        </a:spcBef>
        <a:buNone/>
        <a:defRPr sz="3960" b="1" kern="1200" spc="46" baseline="0">
          <a:solidFill>
            <a:schemeClr val="tx1"/>
          </a:solidFill>
          <a:latin typeface="+mj-lt"/>
          <a:ea typeface="Fira Sans" panose="020B0503050000020004" pitchFamily="34" charset="0"/>
          <a:cs typeface="+mj-cs"/>
        </a:defRPr>
      </a:lvl1pPr>
    </p:titleStyle>
    <p:bodyStyle>
      <a:lvl1pPr marL="308610" indent="-308610" algn="l" defTabSz="822960" rtl="0" eaLnBrk="1" latinLnBrk="0" hangingPunct="1">
        <a:spcBef>
          <a:spcPct val="20000"/>
        </a:spcBef>
        <a:buClr>
          <a:schemeClr val="accent1"/>
        </a:buClr>
        <a:buSzPct val="80000"/>
        <a:buFont typeface="Wingdings" panose="05000000000000000000" pitchFamily="2" charset="2"/>
        <a:buChar char="§"/>
        <a:defRPr sz="2880" kern="1200" spc="46" baseline="0">
          <a:solidFill>
            <a:schemeClr val="tx1"/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  <a:lvl2pPr marL="668656" indent="-257176" algn="l" defTabSz="822960" rtl="0" eaLnBrk="1" latinLnBrk="0" hangingPunct="1">
        <a:spcBef>
          <a:spcPct val="20000"/>
        </a:spcBef>
        <a:buClr>
          <a:schemeClr val="accent1"/>
        </a:buClr>
        <a:buSzPct val="80000"/>
        <a:buFont typeface="Wingdings" panose="05000000000000000000" pitchFamily="2" charset="2"/>
        <a:buChar char="§"/>
        <a:defRPr sz="2520" kern="1200" spc="46" baseline="0">
          <a:solidFill>
            <a:schemeClr val="tx1"/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2pPr>
      <a:lvl3pPr marL="1028700" indent="-205740" algn="l" defTabSz="822960" rtl="0" eaLnBrk="1" latinLnBrk="0" hangingPunct="1">
        <a:spcBef>
          <a:spcPct val="20000"/>
        </a:spcBef>
        <a:buClr>
          <a:schemeClr val="accent1"/>
        </a:buClr>
        <a:buSzPct val="80000"/>
        <a:buFont typeface="Wingdings" panose="05000000000000000000" pitchFamily="2" charset="2"/>
        <a:buChar char="§"/>
        <a:defRPr sz="2160" kern="1200" spc="46" baseline="0">
          <a:solidFill>
            <a:schemeClr val="tx1"/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3pPr>
      <a:lvl4pPr marL="1440180" indent="-205740" algn="l" defTabSz="822960" rtl="0" eaLnBrk="1" latinLnBrk="0" hangingPunct="1">
        <a:spcBef>
          <a:spcPct val="20000"/>
        </a:spcBef>
        <a:buClr>
          <a:schemeClr val="accent1"/>
        </a:buClr>
        <a:buSzPct val="80000"/>
        <a:buFont typeface="Wingdings" panose="05000000000000000000" pitchFamily="2" charset="2"/>
        <a:buChar char="§"/>
        <a:defRPr sz="1800" kern="1200" spc="46" baseline="0">
          <a:solidFill>
            <a:schemeClr val="tx1"/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4pPr>
      <a:lvl5pPr marL="1851660" indent="-205740" algn="l" defTabSz="822960" rtl="0" eaLnBrk="1" latinLnBrk="0" hangingPunct="1">
        <a:spcBef>
          <a:spcPct val="20000"/>
        </a:spcBef>
        <a:buClr>
          <a:schemeClr val="accent1"/>
        </a:buClr>
        <a:buSzPct val="80000"/>
        <a:buFont typeface="Wingdings" panose="05000000000000000000" pitchFamily="2" charset="2"/>
        <a:buChar char="§"/>
        <a:defRPr sz="1800" kern="1200" spc="46" baseline="0">
          <a:solidFill>
            <a:schemeClr val="tx1"/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5pPr>
      <a:lvl6pPr marL="2263140" indent="-205740" algn="l" defTabSz="82296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892">
          <p15:clr>
            <a:srgbClr val="F26B43"/>
          </p15:clr>
        </p15:guide>
        <p15:guide id="42" orient="horz" pos="2160">
          <p15:clr>
            <a:srgbClr val="F26B43"/>
          </p15:clr>
        </p15:guide>
        <p15:guide id="43" pos="356">
          <p15:clr>
            <a:srgbClr val="F26B43"/>
          </p15:clr>
        </p15:guide>
        <p15:guide id="44" pos="7324">
          <p15:clr>
            <a:srgbClr val="F26B43"/>
          </p15:clr>
        </p15:guide>
        <p15:guide id="45" pos="888">
          <p15:clr>
            <a:srgbClr val="F26B43"/>
          </p15:clr>
        </p15:guide>
        <p15:guide id="46" pos="985">
          <p15:clr>
            <a:srgbClr val="F26B43"/>
          </p15:clr>
        </p15:guide>
        <p15:guide id="47" pos="1469">
          <p15:clr>
            <a:srgbClr val="F26B43"/>
          </p15:clr>
        </p15:guide>
        <p15:guide id="48" pos="1565">
          <p15:clr>
            <a:srgbClr val="F26B43"/>
          </p15:clr>
        </p15:guide>
        <p15:guide id="49" pos="2049">
          <p15:clr>
            <a:srgbClr val="F26B43"/>
          </p15:clr>
        </p15:guide>
        <p15:guide id="50" pos="2147">
          <p15:clr>
            <a:srgbClr val="F26B43"/>
          </p15:clr>
        </p15:guide>
        <p15:guide id="51" pos="2631">
          <p15:clr>
            <a:srgbClr val="F26B43"/>
          </p15:clr>
        </p15:guide>
        <p15:guide id="52" pos="2727">
          <p15:clr>
            <a:srgbClr val="F26B43"/>
          </p15:clr>
        </p15:guide>
        <p15:guide id="53" pos="3211">
          <p15:clr>
            <a:srgbClr val="F26B43"/>
          </p15:clr>
        </p15:guide>
        <p15:guide id="54" pos="3308">
          <p15:clr>
            <a:srgbClr val="F26B43"/>
          </p15:clr>
        </p15:guide>
        <p15:guide id="55" pos="3888">
          <p15:clr>
            <a:srgbClr val="F26B43"/>
          </p15:clr>
        </p15:guide>
        <p15:guide id="56" pos="4372">
          <p15:clr>
            <a:srgbClr val="F26B43"/>
          </p15:clr>
        </p15:guide>
        <p15:guide id="57" pos="4469">
          <p15:clr>
            <a:srgbClr val="F26B43"/>
          </p15:clr>
        </p15:guide>
        <p15:guide id="58" pos="4953">
          <p15:clr>
            <a:srgbClr val="F26B43"/>
          </p15:clr>
        </p15:guide>
        <p15:guide id="59" pos="5049">
          <p15:clr>
            <a:srgbClr val="F26B43"/>
          </p15:clr>
        </p15:guide>
        <p15:guide id="60" pos="5533">
          <p15:clr>
            <a:srgbClr val="F26B43"/>
          </p15:clr>
        </p15:guide>
        <p15:guide id="61" pos="5631">
          <p15:clr>
            <a:srgbClr val="F26B43"/>
          </p15:clr>
        </p15:guide>
        <p15:guide id="62" pos="6115">
          <p15:clr>
            <a:srgbClr val="F26B43"/>
          </p15:clr>
        </p15:guide>
        <p15:guide id="63" pos="6211">
          <p15:clr>
            <a:srgbClr val="F26B43"/>
          </p15:clr>
        </p15:guide>
        <p15:guide id="64" pos="6695">
          <p15:clr>
            <a:srgbClr val="F26B43"/>
          </p15:clr>
        </p15:guide>
        <p15:guide id="65" pos="6792">
          <p15:clr>
            <a:srgbClr val="F26B43"/>
          </p15:clr>
        </p15:guide>
        <p15:guide id="66" orient="horz" pos="3902">
          <p15:clr>
            <a:srgbClr val="F26B43"/>
          </p15:clr>
        </p15:guide>
        <p15:guide id="67" pos="405">
          <p15:clr>
            <a:srgbClr val="F26B43"/>
          </p15:clr>
        </p15:guide>
        <p15:guide id="68" pos="3792">
          <p15:clr>
            <a:srgbClr val="F26B43"/>
          </p15:clr>
        </p15:guide>
        <p15:guide id="69" pos="7275">
          <p15:clr>
            <a:srgbClr val="F26B43"/>
          </p15:clr>
        </p15:guide>
        <p15:guide id="70" orient="horz" pos="418">
          <p15:clr>
            <a:srgbClr val="F26B43"/>
          </p15:clr>
        </p15:guide>
        <p15:guide id="71" orient="horz" pos="854">
          <p15:clr>
            <a:srgbClr val="F26B43"/>
          </p15:clr>
        </p15:guide>
        <p15:guide id="72" orient="horz" pos="1289">
          <p15:clr>
            <a:srgbClr val="F26B43"/>
          </p15:clr>
        </p15:guide>
        <p15:guide id="73" orient="horz" pos="1725">
          <p15:clr>
            <a:srgbClr val="F26B43"/>
          </p15:clr>
        </p15:guide>
        <p15:guide id="74" orient="horz" pos="2595">
          <p15:clr>
            <a:srgbClr val="F26B43"/>
          </p15:clr>
        </p15:guide>
        <p15:guide id="75" orient="horz" pos="3031">
          <p15:clr>
            <a:srgbClr val="F26B43"/>
          </p15:clr>
        </p15:guide>
        <p15:guide id="76" orient="horz" pos="3466">
          <p15:clr>
            <a:srgbClr val="F26B43"/>
          </p15:clr>
        </p15:guide>
        <p15:guide id="77">
          <p15:clr>
            <a:srgbClr val="F26B43"/>
          </p15:clr>
        </p15:guide>
        <p15:guide id="78" pos="7680">
          <p15:clr>
            <a:srgbClr val="F26B43"/>
          </p15:clr>
        </p15:guide>
        <p15:guide id="79" orient="horz" pos="4320">
          <p15:clr>
            <a:srgbClr val="F26B43"/>
          </p15:clr>
        </p15:guide>
        <p15:guide id="80" orient="horz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wmf"/><Relationship Id="rId18" Type="http://schemas.openxmlformats.org/officeDocument/2006/relationships/image" Target="../media/image35.png"/><Relationship Id="rId26" Type="http://schemas.openxmlformats.org/officeDocument/2006/relationships/image" Target="../media/image43.jpeg"/><Relationship Id="rId3" Type="http://schemas.openxmlformats.org/officeDocument/2006/relationships/image" Target="../media/image20.png"/><Relationship Id="rId21" Type="http://schemas.openxmlformats.org/officeDocument/2006/relationships/image" Target="../media/image38.jpe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5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3.wmf"/><Relationship Id="rId20" Type="http://schemas.openxmlformats.org/officeDocument/2006/relationships/image" Target="../media/image37.jpeg"/><Relationship Id="rId29" Type="http://schemas.openxmlformats.org/officeDocument/2006/relationships/image" Target="../media/image4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3.png"/><Relationship Id="rId11" Type="http://schemas.openxmlformats.org/officeDocument/2006/relationships/image" Target="../media/image28.jpeg"/><Relationship Id="rId24" Type="http://schemas.openxmlformats.org/officeDocument/2006/relationships/image" Target="../media/image41.png"/><Relationship Id="rId32" Type="http://schemas.openxmlformats.org/officeDocument/2006/relationships/comments" Target="../comments/comment1.xml"/><Relationship Id="rId5" Type="http://schemas.openxmlformats.org/officeDocument/2006/relationships/image" Target="../media/image22.jpeg"/><Relationship Id="rId15" Type="http://schemas.openxmlformats.org/officeDocument/2006/relationships/image" Target="../media/image32.wmf"/><Relationship Id="rId23" Type="http://schemas.openxmlformats.org/officeDocument/2006/relationships/image" Target="../media/image40.png"/><Relationship Id="rId28" Type="http://schemas.openxmlformats.org/officeDocument/2006/relationships/image" Target="../media/image7.sv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31" Type="http://schemas.openxmlformats.org/officeDocument/2006/relationships/image" Target="../media/image46.png"/><Relationship Id="rId4" Type="http://schemas.openxmlformats.org/officeDocument/2006/relationships/image" Target="../media/image21.jpeg"/><Relationship Id="rId9" Type="http://schemas.openxmlformats.org/officeDocument/2006/relationships/image" Target="../media/image26.png"/><Relationship Id="rId14" Type="http://schemas.openxmlformats.org/officeDocument/2006/relationships/image" Target="../media/image31.png"/><Relationship Id="rId22" Type="http://schemas.openxmlformats.org/officeDocument/2006/relationships/image" Target="../media/image39.jpeg"/><Relationship Id="rId27" Type="http://schemas.openxmlformats.org/officeDocument/2006/relationships/image" Target="../media/image6.png"/><Relationship Id="rId30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comments" Target="../comments/comment2.xml"/><Relationship Id="rId5" Type="http://schemas.openxmlformats.org/officeDocument/2006/relationships/image" Target="../media/image47.jpeg"/><Relationship Id="rId4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comments" Target="../comments/commen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256682F3-9436-4CF5-B0ED-D15CE53967C7}"/>
              </a:ext>
            </a:extLst>
          </p:cNvPr>
          <p:cNvSpPr txBox="1">
            <a:spLocks/>
          </p:cNvSpPr>
          <p:nvPr/>
        </p:nvSpPr>
        <p:spPr>
          <a:xfrm>
            <a:off x="497186" y="290342"/>
            <a:ext cx="11197627" cy="511899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2"/>
              </a:buClr>
              <a:buNone/>
              <a:tabLst>
                <a:tab pos="4667250" algn="r"/>
              </a:tabLst>
            </a:pPr>
            <a:r>
              <a:rPr lang="en-US" sz="1800" spc="30" dirty="0">
                <a:latin typeface="Fira Sans" panose="020B0503050000020004" pitchFamily="34" charset="0"/>
                <a:ea typeface="Fira Sans" panose="020B0503050000020004" pitchFamily="34" charset="0"/>
              </a:rPr>
              <a:t>General comment – 15/04/2022</a:t>
            </a:r>
          </a:p>
          <a:p>
            <a:pPr marL="0" indent="0">
              <a:buClr>
                <a:schemeClr val="accent2"/>
              </a:buClr>
              <a:buNone/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spcBef>
                <a:spcPts val="0"/>
              </a:spcBef>
              <a:buClr>
                <a:schemeClr val="accent2"/>
              </a:buClr>
              <a:tabLst>
                <a:tab pos="4667250" algn="r"/>
              </a:tabLst>
            </a:pPr>
            <a:r>
              <a:rPr lang="en-US" sz="1800" spc="30" dirty="0">
                <a:latin typeface="Fira Sans" panose="020B0503050000020004" pitchFamily="34" charset="0"/>
                <a:ea typeface="Fira Sans" panose="020B0503050000020004" pitchFamily="34" charset="0"/>
              </a:rPr>
              <a:t>This document is a draft version and may be subject to change. For the final document, some pictures may be added/removed and the layout will be adjusted. No major modifications in the content are expected. </a:t>
            </a:r>
          </a:p>
          <a:p>
            <a:pPr>
              <a:spcBef>
                <a:spcPts val="0"/>
              </a:spcBef>
              <a:buClr>
                <a:schemeClr val="accent2"/>
              </a:buClr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spcBef>
                <a:spcPts val="0"/>
              </a:spcBef>
              <a:buClr>
                <a:schemeClr val="accent2"/>
              </a:buClr>
              <a:tabLst>
                <a:tab pos="4667250" algn="r"/>
              </a:tabLst>
            </a:pPr>
            <a:r>
              <a:rPr lang="en-US" sz="1800" spc="30" dirty="0">
                <a:latin typeface="Fira Sans" panose="020B0503050000020004" pitchFamily="34" charset="0"/>
                <a:ea typeface="Fira Sans" panose="020B0503050000020004" pitchFamily="34" charset="0"/>
              </a:rPr>
              <a:t>Author ensures that the final document is shared with ICEC well in advance of the conference date.   </a:t>
            </a:r>
          </a:p>
          <a:p>
            <a:pPr marL="0" indent="0">
              <a:buClr>
                <a:schemeClr val="accent2"/>
              </a:buClr>
              <a:buNone/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0" indent="0">
              <a:buClr>
                <a:schemeClr val="accent2"/>
              </a:buClr>
              <a:buNone/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0" indent="0">
              <a:buClr>
                <a:schemeClr val="accent2"/>
              </a:buClr>
              <a:buNone/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tabLst>
                <a:tab pos="4667250" algn="r"/>
              </a:tabLst>
            </a:pPr>
            <a:endParaRPr lang="en-NL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374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7FD48B3A-F0E8-432B-B2C4-6B000692D6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7523" y="2745939"/>
            <a:ext cx="13248642" cy="4456355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7" name="Picture 6" descr="A picture containing beverage, alcohol, blur&#10;&#10;Description automatically generated">
            <a:extLst>
              <a:ext uri="{FF2B5EF4-FFF2-40B4-BE49-F238E27FC236}">
                <a16:creationId xmlns:a16="http://schemas.microsoft.com/office/drawing/2014/main" id="{F7334F07-52AA-4A76-B2C9-CDC03F564B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7523" y="0"/>
            <a:ext cx="13248643" cy="276013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EA6C28-618B-410E-98DB-F674E8B34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938" y="2535822"/>
            <a:ext cx="10906124" cy="3412066"/>
          </a:xfrm>
        </p:spPr>
        <p:txBody>
          <a:bodyPr/>
          <a:lstStyle/>
          <a:p>
            <a:r>
              <a:rPr lang="en-US" dirty="0"/>
              <a:t>Early Stage &amp; Conceptual Estimating </a:t>
            </a:r>
            <a:br>
              <a:rPr lang="en-GB" sz="4000" dirty="0">
                <a:solidFill>
                  <a:srgbClr val="FFFFFF"/>
                </a:solidFill>
                <a:latin typeface="Fira Sans" panose="020B0503050000020004" pitchFamily="34" charset="0"/>
              </a:rPr>
            </a:br>
            <a:r>
              <a:rPr lang="en-US" sz="2800" b="0" dirty="0">
                <a:solidFill>
                  <a:srgbClr val="FFFFFF"/>
                </a:solidFill>
                <a:latin typeface="Fira Sans" panose="020B0503050000020004" pitchFamily="34" charset="0"/>
              </a:rPr>
              <a:t>The cost estimator's challenges with novel technology Projects In Today’s Volatile market.</a:t>
            </a:r>
            <a:endParaRPr lang="en-AU" sz="2800" b="0" dirty="0">
              <a:latin typeface="Fira Sans" panose="020B05030500000200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2BC025D-C692-44F8-90F3-1E20AE1CB6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44944" y="5618066"/>
            <a:ext cx="1302111" cy="82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811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467940-9521-4B8B-A580-FC605881645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sz="1800" dirty="0">
                <a:latin typeface="Fira Sans" panose="020B0503050000020004" pitchFamily="34" charset="0"/>
                <a:ea typeface="Fira Sans" panose="020B0503050000020004" pitchFamily="34" charset="0"/>
              </a:rPr>
              <a:t>Introduction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1800" dirty="0">
                <a:latin typeface="Fira Sans" panose="020B0503050000020004" pitchFamily="34" charset="0"/>
                <a:ea typeface="Fira Sans" panose="020B0503050000020004" pitchFamily="34" charset="0"/>
              </a:rPr>
              <a:t>Novel technology in the process industry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1800" dirty="0">
                <a:latin typeface="Fira Sans" panose="020B0503050000020004" pitchFamily="34" charset="0"/>
                <a:ea typeface="Fira Sans" panose="020B0503050000020004" pitchFamily="34" charset="0"/>
              </a:rPr>
              <a:t>Challenges for the estimator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1800" dirty="0">
                <a:latin typeface="Fira Sans" panose="020B0503050000020004" pitchFamily="34" charset="0"/>
                <a:ea typeface="Fira Sans" panose="020B0503050000020004" pitchFamily="34" charset="0"/>
              </a:rPr>
              <a:t>Estimate building blocks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1800" dirty="0">
                <a:latin typeface="Fira Sans" panose="020B0503050000020004" pitchFamily="34" charset="0"/>
                <a:ea typeface="Fira Sans" panose="020B0503050000020004" pitchFamily="34" charset="0"/>
              </a:rPr>
              <a:t>Estimating methodologies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1800" dirty="0">
                <a:latin typeface="Fira Sans" panose="020B0503050000020004" pitchFamily="34" charset="0"/>
                <a:ea typeface="Fira Sans" panose="020B0503050000020004" pitchFamily="34" charset="0"/>
              </a:rPr>
              <a:t>Estimate input requirements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1800" dirty="0">
                <a:latin typeface="Fira Sans" panose="020B0503050000020004" pitchFamily="34" charset="0"/>
                <a:ea typeface="Fira Sans" panose="020B0503050000020004" pitchFamily="34" charset="0"/>
              </a:rPr>
              <a:t>Cost basis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1800" dirty="0">
                <a:latin typeface="Fira Sans" panose="020B0503050000020004" pitchFamily="34" charset="0"/>
                <a:ea typeface="Fira Sans" panose="020B0503050000020004" pitchFamily="34" charset="0"/>
              </a:rPr>
              <a:t>Risks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1800" dirty="0">
                <a:latin typeface="Fira Sans" panose="020B0503050000020004" pitchFamily="34" charset="0"/>
                <a:ea typeface="Fira Sans" panose="020B0503050000020004" pitchFamily="34" charset="0"/>
              </a:rPr>
              <a:t>Conclusions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1800" dirty="0">
                <a:latin typeface="Fira Sans" panose="020B0503050000020004" pitchFamily="34" charset="0"/>
                <a:ea typeface="Fira Sans" panose="020B0503050000020004" pitchFamily="34" charset="0"/>
              </a:rPr>
              <a:t>Q&amp;A</a:t>
            </a:r>
          </a:p>
          <a:p>
            <a:pPr>
              <a:buFont typeface="Arial" panose="020B0604020202020204" pitchFamily="34" charset="0"/>
              <a:buChar char="•"/>
            </a:pPr>
            <a:endParaRPr lang="en-AU" sz="180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AU" sz="180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DAEF600-CAB3-4EF5-B0C2-53AC52276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35337" y="1756268"/>
            <a:ext cx="4781381" cy="497468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B8AC90F-70C4-48CF-8A1C-ED6139ECE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3335" y="6044202"/>
            <a:ext cx="1785817" cy="354744"/>
          </a:xfrm>
          <a:prstGeom prst="rect">
            <a:avLst/>
          </a:prstGeom>
        </p:spPr>
      </p:pic>
      <p:sp>
        <p:nvSpPr>
          <p:cNvPr id="9" name="Title 11">
            <a:extLst>
              <a:ext uri="{FF2B5EF4-FFF2-40B4-BE49-F238E27FC236}">
                <a16:creationId xmlns:a16="http://schemas.microsoft.com/office/drawing/2014/main" id="{373BB7D1-1033-4FCF-8AF2-2F1E6F1F9101}"/>
              </a:ext>
            </a:extLst>
          </p:cNvPr>
          <p:cNvSpPr txBox="1">
            <a:spLocks/>
          </p:cNvSpPr>
          <p:nvPr/>
        </p:nvSpPr>
        <p:spPr>
          <a:xfrm>
            <a:off x="-30476" y="491043"/>
            <a:ext cx="2756584" cy="864682"/>
          </a:xfrm>
          <a:custGeom>
            <a:avLst/>
            <a:gdLst>
              <a:gd name="connsiteX0" fmla="*/ 0 w 3252788"/>
              <a:gd name="connsiteY0" fmla="*/ 0 h 864682"/>
              <a:gd name="connsiteX1" fmla="*/ 3252788 w 3252788"/>
              <a:gd name="connsiteY1" fmla="*/ 0 h 864682"/>
              <a:gd name="connsiteX2" fmla="*/ 3252788 w 3252788"/>
              <a:gd name="connsiteY2" fmla="*/ 864682 h 864682"/>
              <a:gd name="connsiteX3" fmla="*/ 0 w 3252788"/>
              <a:gd name="connsiteY3" fmla="*/ 864682 h 864682"/>
              <a:gd name="connsiteX4" fmla="*/ 0 w 3252788"/>
              <a:gd name="connsiteY4" fmla="*/ 0 h 864682"/>
              <a:gd name="connsiteX0" fmla="*/ 0 w 3423476"/>
              <a:gd name="connsiteY0" fmla="*/ 0 h 864682"/>
              <a:gd name="connsiteX1" fmla="*/ 3423476 w 3423476"/>
              <a:gd name="connsiteY1" fmla="*/ 0 h 864682"/>
              <a:gd name="connsiteX2" fmla="*/ 3252788 w 3423476"/>
              <a:gd name="connsiteY2" fmla="*/ 864682 h 864682"/>
              <a:gd name="connsiteX3" fmla="*/ 0 w 3423476"/>
              <a:gd name="connsiteY3" fmla="*/ 864682 h 864682"/>
              <a:gd name="connsiteX4" fmla="*/ 0 w 3423476"/>
              <a:gd name="connsiteY4" fmla="*/ 0 h 864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3476" h="864682">
                <a:moveTo>
                  <a:pt x="0" y="0"/>
                </a:moveTo>
                <a:lnTo>
                  <a:pt x="3423476" y="0"/>
                </a:lnTo>
                <a:lnTo>
                  <a:pt x="3252788" y="864682"/>
                </a:lnTo>
                <a:lnTo>
                  <a:pt x="0" y="864682"/>
                </a:lnTo>
                <a:lnTo>
                  <a:pt x="0" y="0"/>
                </a:lnTo>
                <a:close/>
              </a:path>
            </a:pathLst>
          </a:custGeom>
          <a:solidFill>
            <a:srgbClr val="F47B2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 spc="50" baseline="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2925" algn="l"/>
              </a:tabLst>
              <a:defRPr/>
            </a:pPr>
            <a:r>
              <a:rPr kumimoji="0" lang="en-GB" sz="3200" b="0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  <a:cs typeface="+mj-cs"/>
              </a:rPr>
              <a:t>	Agenda</a:t>
            </a:r>
            <a:endParaRPr kumimoji="0" lang="nl-NL" sz="3200" b="0" i="0" u="none" strike="noStrike" kern="1200" cap="none" spc="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ra Sans SemiBold" panose="020B0603050000020004" pitchFamily="34" charset="0"/>
              <a:ea typeface="Fira Sans SemiBold" panose="020B06030500000200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96868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A62DB8-4407-43E0-B5AD-D8940D96AC34}"/>
              </a:ext>
            </a:extLst>
          </p:cNvPr>
          <p:cNvSpPr/>
          <p:nvPr/>
        </p:nvSpPr>
        <p:spPr>
          <a:xfrm>
            <a:off x="803893" y="3429000"/>
            <a:ext cx="4404227" cy="25853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2D7207-B09C-42F4-9A24-6DA257298F31}"/>
              </a:ext>
            </a:extLst>
          </p:cNvPr>
          <p:cNvSpPr/>
          <p:nvPr/>
        </p:nvSpPr>
        <p:spPr>
          <a:xfrm>
            <a:off x="803894" y="2112126"/>
            <a:ext cx="4404226" cy="11922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11">
            <a:extLst>
              <a:ext uri="{FF2B5EF4-FFF2-40B4-BE49-F238E27FC236}">
                <a16:creationId xmlns:a16="http://schemas.microsoft.com/office/drawing/2014/main" id="{87D94606-46A2-4734-BBAC-51FE474364F0}"/>
              </a:ext>
            </a:extLst>
          </p:cNvPr>
          <p:cNvSpPr txBox="1">
            <a:spLocks/>
          </p:cNvSpPr>
          <p:nvPr/>
        </p:nvSpPr>
        <p:spPr>
          <a:xfrm>
            <a:off x="-30476" y="491043"/>
            <a:ext cx="3706982" cy="864682"/>
          </a:xfrm>
          <a:custGeom>
            <a:avLst/>
            <a:gdLst>
              <a:gd name="connsiteX0" fmla="*/ 0 w 3252788"/>
              <a:gd name="connsiteY0" fmla="*/ 0 h 864682"/>
              <a:gd name="connsiteX1" fmla="*/ 3252788 w 3252788"/>
              <a:gd name="connsiteY1" fmla="*/ 0 h 864682"/>
              <a:gd name="connsiteX2" fmla="*/ 3252788 w 3252788"/>
              <a:gd name="connsiteY2" fmla="*/ 864682 h 864682"/>
              <a:gd name="connsiteX3" fmla="*/ 0 w 3252788"/>
              <a:gd name="connsiteY3" fmla="*/ 864682 h 864682"/>
              <a:gd name="connsiteX4" fmla="*/ 0 w 3252788"/>
              <a:gd name="connsiteY4" fmla="*/ 0 h 864682"/>
              <a:gd name="connsiteX0" fmla="*/ 0 w 3423476"/>
              <a:gd name="connsiteY0" fmla="*/ 0 h 864682"/>
              <a:gd name="connsiteX1" fmla="*/ 3423476 w 3423476"/>
              <a:gd name="connsiteY1" fmla="*/ 0 h 864682"/>
              <a:gd name="connsiteX2" fmla="*/ 3252788 w 3423476"/>
              <a:gd name="connsiteY2" fmla="*/ 864682 h 864682"/>
              <a:gd name="connsiteX3" fmla="*/ 0 w 3423476"/>
              <a:gd name="connsiteY3" fmla="*/ 864682 h 864682"/>
              <a:gd name="connsiteX4" fmla="*/ 0 w 3423476"/>
              <a:gd name="connsiteY4" fmla="*/ 0 h 864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3476" h="864682">
                <a:moveTo>
                  <a:pt x="0" y="0"/>
                </a:moveTo>
                <a:lnTo>
                  <a:pt x="3423476" y="0"/>
                </a:lnTo>
                <a:lnTo>
                  <a:pt x="3252788" y="864682"/>
                </a:lnTo>
                <a:lnTo>
                  <a:pt x="0" y="864682"/>
                </a:lnTo>
                <a:lnTo>
                  <a:pt x="0" y="0"/>
                </a:lnTo>
                <a:close/>
              </a:path>
            </a:pathLst>
          </a:custGeom>
          <a:solidFill>
            <a:srgbClr val="F47B2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 spc="50" baseline="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2925" algn="l"/>
              </a:tabLst>
              <a:defRPr/>
            </a:pPr>
            <a:r>
              <a:rPr kumimoji="0" lang="en-GB" sz="3200" b="0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  <a:cs typeface="+mj-cs"/>
              </a:rPr>
              <a:t>	Speaker</a:t>
            </a:r>
            <a:endParaRPr kumimoji="0" lang="nl-NL" sz="3200" b="0" i="0" u="none" strike="noStrike" kern="1200" cap="none" spc="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ra Sans SemiBold" panose="020B0603050000020004" pitchFamily="34" charset="0"/>
              <a:ea typeface="Fira Sans SemiBold" panose="020B0603050000020004" pitchFamily="34" charset="0"/>
              <a:cs typeface="+mj-cs"/>
            </a:endParaRPr>
          </a:p>
        </p:txBody>
      </p:sp>
      <p:sp>
        <p:nvSpPr>
          <p:cNvPr id="2" name="Content Placeholder 11">
            <a:extLst>
              <a:ext uri="{FF2B5EF4-FFF2-40B4-BE49-F238E27FC236}">
                <a16:creationId xmlns:a16="http://schemas.microsoft.com/office/drawing/2014/main" id="{FE08F327-2CDD-4738-9E68-4085369069F0}"/>
              </a:ext>
            </a:extLst>
          </p:cNvPr>
          <p:cNvSpPr txBox="1">
            <a:spLocks/>
          </p:cNvSpPr>
          <p:nvPr/>
        </p:nvSpPr>
        <p:spPr>
          <a:xfrm>
            <a:off x="1034322" y="1522286"/>
            <a:ext cx="4032488" cy="57607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28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24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20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18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18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F47B20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0" lang="en-GB" sz="2000" b="1" i="0" u="none" strike="noStrike" kern="1200" cap="none" spc="50" normalizeH="0" baseline="0" noProof="0" dirty="0">
                <a:ln>
                  <a:noFill/>
                </a:ln>
                <a:solidFill>
                  <a:srgbClr val="2E2F33"/>
                </a:solidFill>
                <a:effectLst/>
                <a:uLnTx/>
                <a:uFillTx/>
                <a:latin typeface="Fira Sans"/>
                <a:ea typeface="Open Sans" panose="020B0606030504020204" pitchFamily="34" charset="0"/>
                <a:cs typeface="Open Sans" panose="020B0606030504020204" pitchFamily="34" charset="0"/>
              </a:rPr>
              <a:t>Rob Haest</a:t>
            </a:r>
            <a:endParaRPr kumimoji="0" lang="en-GB" sz="2000" b="0" i="0" u="none" strike="noStrike" kern="1200" cap="none" spc="50" normalizeH="0" baseline="0" noProof="0" dirty="0">
              <a:ln>
                <a:noFill/>
              </a:ln>
              <a:solidFill>
                <a:srgbClr val="2E2F33"/>
              </a:solidFill>
              <a:effectLst/>
              <a:uLnTx/>
              <a:uFillTx/>
              <a:latin typeface="Fira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59BB90-54DF-4AA0-9533-9F570D39F3AF}"/>
              </a:ext>
            </a:extLst>
          </p:cNvPr>
          <p:cNvSpPr txBox="1"/>
          <p:nvPr/>
        </p:nvSpPr>
        <p:spPr>
          <a:xfrm>
            <a:off x="1116778" y="3592047"/>
            <a:ext cx="409134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Fira Sans" panose="020B0503050000020004" pitchFamily="34" charset="0"/>
                <a:ea typeface="Fira Sans" panose="020B0503050000020004" pitchFamily="34" charset="0"/>
              </a:rPr>
              <a:t>Certified Cost Engineer – DACE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Fira Sans" panose="020B0503050000020004" pitchFamily="34" charset="0"/>
                <a:ea typeface="Fira Sans" panose="020B0503050000020004" pitchFamily="34" charset="0"/>
              </a:rPr>
              <a:t>Has provided estimating services for CAPEX &amp; maintenance projects for several multinational companies in the traditional process industry.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Fira Sans" panose="020B0503050000020004" pitchFamily="34" charset="0"/>
                <a:ea typeface="Fira Sans" panose="020B0503050000020004" pitchFamily="34" charset="0"/>
              </a:rPr>
              <a:t>Besides, an increasing number of clients served are “spin-offs” </a:t>
            </a:r>
            <a:r>
              <a:rPr lang="en-US" sz="1400" dirty="0">
                <a:latin typeface="Fira Sans" panose="020B0604020202020204" charset="0"/>
                <a:ea typeface="Fira Sans" panose="020B0604020202020204" charset="0"/>
                <a:cs typeface="Arial" panose="020B0604020202020204" pitchFamily="34" charset="0"/>
              </a:rPr>
              <a:t>that are commercializing their novel technologies.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E2F33"/>
              </a:solidFill>
              <a:effectLst/>
              <a:uLnTx/>
              <a:uFillTx/>
              <a:latin typeface="Fira Sans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36ED80-685F-4CDA-8F90-0B95EE9009C3}"/>
              </a:ext>
            </a:extLst>
          </p:cNvPr>
          <p:cNvSpPr txBox="1"/>
          <p:nvPr/>
        </p:nvSpPr>
        <p:spPr>
          <a:xfrm>
            <a:off x="1116778" y="2264918"/>
            <a:ext cx="38020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srgbClr val="2E2F33"/>
                </a:solidFill>
                <a:effectLst/>
                <a:uLnTx/>
                <a:uFillTx/>
                <a:latin typeface="Fira Sans" panose="020B0503050000020004" pitchFamily="34" charset="0"/>
                <a:ea typeface="Fira Sans" panose="020B0503050000020004" pitchFamily="34" charset="0"/>
              </a:rPr>
              <a:t>Cost Estimating Team Lead</a:t>
            </a:r>
          </a:p>
          <a:p>
            <a:pPr>
              <a:defRPr/>
            </a:pPr>
            <a:r>
              <a:rPr lang="en-US" dirty="0">
                <a:latin typeface="Fira Sans" panose="020B0503050000020004" pitchFamily="34" charset="0"/>
                <a:ea typeface="Fira Sans" panose="020B0503050000020004" pitchFamily="34" charset="0"/>
              </a:rPr>
              <a:t>for Cost Engineering Consultancy </a:t>
            </a:r>
            <a:r>
              <a:rPr lang="en-GB" dirty="0">
                <a:latin typeface="Fira Sans" panose="020B0503050000020004" pitchFamily="34" charset="0"/>
                <a:ea typeface="Fira Sans" panose="020B0503050000020004" pitchFamily="34" charset="0"/>
              </a:rPr>
              <a:t>&amp; Cleopatra Enterprise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E2F33"/>
              </a:solidFill>
              <a:effectLst/>
              <a:uLnTx/>
              <a:uFillTx/>
              <a:latin typeface="Fira Sans"/>
              <a:ea typeface="+mn-ea"/>
              <a:cs typeface="+mn-cs"/>
            </a:endParaRPr>
          </a:p>
        </p:txBody>
      </p:sp>
      <p:sp>
        <p:nvSpPr>
          <p:cNvPr id="13" name="Arrow: Chevron 12">
            <a:extLst>
              <a:ext uri="{FF2B5EF4-FFF2-40B4-BE49-F238E27FC236}">
                <a16:creationId xmlns:a16="http://schemas.microsoft.com/office/drawing/2014/main" id="{B7B41E89-FFFE-4D0C-AB9D-B48AF01740F2}"/>
              </a:ext>
            </a:extLst>
          </p:cNvPr>
          <p:cNvSpPr/>
          <p:nvPr/>
        </p:nvSpPr>
        <p:spPr>
          <a:xfrm>
            <a:off x="688680" y="1786988"/>
            <a:ext cx="115214" cy="115214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2E2F33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4936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44D543A6-DF5B-4499-9252-5547AA4A74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29853" y="1359966"/>
            <a:ext cx="9624901" cy="5270599"/>
          </a:xfrm>
          <a:prstGeom prst="rect">
            <a:avLst/>
          </a:prstGeom>
        </p:spPr>
      </p:pic>
      <p:pic>
        <p:nvPicPr>
          <p:cNvPr id="14" name="Picture 13" descr="Chart, icon, bubble chart&#10;&#10;Description automatically generated">
            <a:extLst>
              <a:ext uri="{FF2B5EF4-FFF2-40B4-BE49-F238E27FC236}">
                <a16:creationId xmlns:a16="http://schemas.microsoft.com/office/drawing/2014/main" id="{33555508-9606-4707-9B8D-EE836B2700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49" y="2946400"/>
            <a:ext cx="1660607" cy="1660607"/>
          </a:xfrm>
          <a:prstGeom prst="rect">
            <a:avLst/>
          </a:prstGeom>
        </p:spPr>
      </p:pic>
      <p:sp>
        <p:nvSpPr>
          <p:cNvPr id="9" name="Title 11">
            <a:extLst>
              <a:ext uri="{FF2B5EF4-FFF2-40B4-BE49-F238E27FC236}">
                <a16:creationId xmlns:a16="http://schemas.microsoft.com/office/drawing/2014/main" id="{3C179A98-EACB-46ED-8E29-18FC02A83AFC}"/>
              </a:ext>
            </a:extLst>
          </p:cNvPr>
          <p:cNvSpPr txBox="1">
            <a:spLocks/>
          </p:cNvSpPr>
          <p:nvPr/>
        </p:nvSpPr>
        <p:spPr>
          <a:xfrm>
            <a:off x="-30476" y="491043"/>
            <a:ext cx="7969900" cy="864682"/>
          </a:xfrm>
          <a:custGeom>
            <a:avLst/>
            <a:gdLst>
              <a:gd name="connsiteX0" fmla="*/ 0 w 3252788"/>
              <a:gd name="connsiteY0" fmla="*/ 0 h 864682"/>
              <a:gd name="connsiteX1" fmla="*/ 3252788 w 3252788"/>
              <a:gd name="connsiteY1" fmla="*/ 0 h 864682"/>
              <a:gd name="connsiteX2" fmla="*/ 3252788 w 3252788"/>
              <a:gd name="connsiteY2" fmla="*/ 864682 h 864682"/>
              <a:gd name="connsiteX3" fmla="*/ 0 w 3252788"/>
              <a:gd name="connsiteY3" fmla="*/ 864682 h 864682"/>
              <a:gd name="connsiteX4" fmla="*/ 0 w 3252788"/>
              <a:gd name="connsiteY4" fmla="*/ 0 h 864682"/>
              <a:gd name="connsiteX0" fmla="*/ 0 w 3423476"/>
              <a:gd name="connsiteY0" fmla="*/ 0 h 864682"/>
              <a:gd name="connsiteX1" fmla="*/ 3423476 w 3423476"/>
              <a:gd name="connsiteY1" fmla="*/ 0 h 864682"/>
              <a:gd name="connsiteX2" fmla="*/ 3252788 w 3423476"/>
              <a:gd name="connsiteY2" fmla="*/ 864682 h 864682"/>
              <a:gd name="connsiteX3" fmla="*/ 0 w 3423476"/>
              <a:gd name="connsiteY3" fmla="*/ 864682 h 864682"/>
              <a:gd name="connsiteX4" fmla="*/ 0 w 3423476"/>
              <a:gd name="connsiteY4" fmla="*/ 0 h 864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3476" h="864682">
                <a:moveTo>
                  <a:pt x="0" y="0"/>
                </a:moveTo>
                <a:lnTo>
                  <a:pt x="3423476" y="0"/>
                </a:lnTo>
                <a:lnTo>
                  <a:pt x="3252788" y="864682"/>
                </a:lnTo>
                <a:lnTo>
                  <a:pt x="0" y="864682"/>
                </a:lnTo>
                <a:lnTo>
                  <a:pt x="0" y="0"/>
                </a:lnTo>
                <a:close/>
              </a:path>
            </a:pathLst>
          </a:custGeom>
          <a:solidFill>
            <a:srgbClr val="F47B2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 spc="50" baseline="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2925" algn="l"/>
              </a:tabLst>
              <a:defRPr/>
            </a:pPr>
            <a:r>
              <a:rPr kumimoji="0" lang="en-GB" sz="3200" b="0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  <a:cs typeface="+mj-cs"/>
              </a:rPr>
              <a:t>	</a:t>
            </a:r>
            <a:r>
              <a:rPr kumimoji="0" lang="nl-NL" sz="3200" b="0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  <a:cs typeface="+mj-cs"/>
              </a:rPr>
              <a:t>About Cost Engineering Consultancy</a:t>
            </a:r>
          </a:p>
        </p:txBody>
      </p:sp>
      <p:sp>
        <p:nvSpPr>
          <p:cNvPr id="6" name="Content Placeholder 11">
            <a:extLst>
              <a:ext uri="{FF2B5EF4-FFF2-40B4-BE49-F238E27FC236}">
                <a16:creationId xmlns:a16="http://schemas.microsoft.com/office/drawing/2014/main" id="{DC2927EC-4C75-475A-B496-B071E7C7B86B}"/>
              </a:ext>
            </a:extLst>
          </p:cNvPr>
          <p:cNvSpPr txBox="1">
            <a:spLocks/>
          </p:cNvSpPr>
          <p:nvPr/>
        </p:nvSpPr>
        <p:spPr>
          <a:xfrm>
            <a:off x="553212" y="1618464"/>
            <a:ext cx="9190920" cy="1205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24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20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18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16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16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>
                <a:srgbClr val="F47B20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1" i="0" u="none" strike="noStrike" kern="1200" cap="none" spc="5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Fira Sans" panose="020B0503050000020004" pitchFamily="34" charset="0"/>
                <a:ea typeface="Fira Sans" panose="020B0503050000020004" pitchFamily="34" charset="0"/>
              </a:rPr>
              <a:t>For 25 years, empowering organizations </a:t>
            </a: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>
                <a:srgbClr val="F47B20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1" i="0" u="none" strike="noStrike" kern="1200" cap="none" spc="5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Fira Sans" panose="020B0503050000020004" pitchFamily="34" charset="0"/>
                <a:ea typeface="Fira Sans" panose="020B0503050000020004" pitchFamily="34" charset="0"/>
              </a:rPr>
              <a:t>to improve their project and TA performance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endParaRPr kumimoji="0" lang="en-US" sz="2000" b="0" i="0" u="none" strike="noStrike" kern="1200" cap="none" spc="5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pic>
        <p:nvPicPr>
          <p:cNvPr id="3" name="Picture 2" descr="A picture containing text, tableware, dishware, coffee cup&#10;&#10;Description automatically generated">
            <a:extLst>
              <a:ext uri="{FF2B5EF4-FFF2-40B4-BE49-F238E27FC236}">
                <a16:creationId xmlns:a16="http://schemas.microsoft.com/office/drawing/2014/main" id="{B6658216-3066-47D9-8742-B379EACC50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615" y="2946400"/>
            <a:ext cx="1660607" cy="1660607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78AF47FE-923E-47A2-858E-669415F326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746" y="2946400"/>
            <a:ext cx="1660607" cy="1660607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EEA766C0-5370-44D4-8AFC-EB661FF5F4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681" y="2946400"/>
            <a:ext cx="1660607" cy="1660607"/>
          </a:xfrm>
          <a:prstGeom prst="rect">
            <a:avLst/>
          </a:prstGeom>
        </p:spPr>
      </p:pic>
      <p:sp>
        <p:nvSpPr>
          <p:cNvPr id="17" name="Content Placeholder 11">
            <a:extLst>
              <a:ext uri="{FF2B5EF4-FFF2-40B4-BE49-F238E27FC236}">
                <a16:creationId xmlns:a16="http://schemas.microsoft.com/office/drawing/2014/main" id="{A98AE838-2916-4982-9505-6C030EA4BED6}"/>
              </a:ext>
            </a:extLst>
          </p:cNvPr>
          <p:cNvSpPr txBox="1">
            <a:spLocks/>
          </p:cNvSpPr>
          <p:nvPr/>
        </p:nvSpPr>
        <p:spPr>
          <a:xfrm>
            <a:off x="239493" y="4860547"/>
            <a:ext cx="2380718" cy="610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24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20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18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16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16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>
                <a:srgbClr val="F47B20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1400" b="1" i="0" u="none" strike="noStrike" kern="1200" cap="none" spc="5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Fira Sans" panose="020B0503050000020004" pitchFamily="34" charset="0"/>
                <a:ea typeface="Fira Sans" panose="020B0503050000020004" pitchFamily="34" charset="0"/>
              </a:rPr>
              <a:t>Cleopatra Enterprise</a:t>
            </a:r>
          </a:p>
        </p:txBody>
      </p:sp>
      <p:sp>
        <p:nvSpPr>
          <p:cNvPr id="18" name="Content Placeholder 11">
            <a:extLst>
              <a:ext uri="{FF2B5EF4-FFF2-40B4-BE49-F238E27FC236}">
                <a16:creationId xmlns:a16="http://schemas.microsoft.com/office/drawing/2014/main" id="{770826F3-0F55-46C7-B021-56E8BC474005}"/>
              </a:ext>
            </a:extLst>
          </p:cNvPr>
          <p:cNvSpPr txBox="1">
            <a:spLocks/>
          </p:cNvSpPr>
          <p:nvPr/>
        </p:nvSpPr>
        <p:spPr>
          <a:xfrm>
            <a:off x="2581368" y="4860547"/>
            <a:ext cx="2380718" cy="610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24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20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18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16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16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>
                <a:srgbClr val="F47B20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1400" b="1" i="0" u="none" strike="noStrike" kern="1200" cap="none" spc="5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Fira Sans" panose="020B0503050000020004" pitchFamily="34" charset="0"/>
                <a:ea typeface="Fira Sans" panose="020B0503050000020004" pitchFamily="34" charset="0"/>
              </a:rPr>
              <a:t>Cost Database (CESK)</a:t>
            </a:r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2D6F9273-5AB5-4A53-874A-65BFB9446D23}"/>
              </a:ext>
            </a:extLst>
          </p:cNvPr>
          <p:cNvSpPr txBox="1">
            <a:spLocks/>
          </p:cNvSpPr>
          <p:nvPr/>
        </p:nvSpPr>
        <p:spPr>
          <a:xfrm>
            <a:off x="5045625" y="4860547"/>
            <a:ext cx="2380718" cy="610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24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20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18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16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16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>
                <a:srgbClr val="F47B20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1400" b="1" i="0" u="none" strike="noStrike" kern="1200" cap="none" spc="5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Fira Sans" panose="020B0503050000020004" pitchFamily="34" charset="0"/>
                <a:ea typeface="Fira Sans" panose="020B0503050000020004" pitchFamily="34" charset="0"/>
              </a:rPr>
              <a:t>Consultancy Services</a:t>
            </a:r>
          </a:p>
        </p:txBody>
      </p:sp>
      <p:sp>
        <p:nvSpPr>
          <p:cNvPr id="20" name="Content Placeholder 11">
            <a:extLst>
              <a:ext uri="{FF2B5EF4-FFF2-40B4-BE49-F238E27FC236}">
                <a16:creationId xmlns:a16="http://schemas.microsoft.com/office/drawing/2014/main" id="{57C7F1E2-8788-4C43-9493-E860D0F579F8}"/>
              </a:ext>
            </a:extLst>
          </p:cNvPr>
          <p:cNvSpPr txBox="1">
            <a:spLocks/>
          </p:cNvSpPr>
          <p:nvPr/>
        </p:nvSpPr>
        <p:spPr>
          <a:xfrm>
            <a:off x="7448690" y="4860547"/>
            <a:ext cx="2380718" cy="1205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24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20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18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16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defRPr sz="1600" kern="1200" spc="50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>
                <a:srgbClr val="F47B20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1400" b="1" i="0" u="none" strike="noStrike" kern="1200" cap="none" spc="5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Fira Sans" panose="020B0503050000020004" pitchFamily="34" charset="0"/>
                <a:ea typeface="Fira Sans" panose="020B0503050000020004" pitchFamily="34" charset="0"/>
              </a:rPr>
              <a:t>Cost Engineering Academy</a:t>
            </a:r>
          </a:p>
        </p:txBody>
      </p:sp>
    </p:spTree>
    <p:extLst>
      <p:ext uri="{BB962C8B-B14F-4D97-AF65-F5344CB8AC3E}">
        <p14:creationId xmlns:p14="http://schemas.microsoft.com/office/powerpoint/2010/main" val="1975072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9B44EA72-A668-410B-A96F-62E323653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0224" y="3183737"/>
            <a:ext cx="1038661" cy="60608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06A4722E-03BD-48E2-8C92-A0AAB9FE0D2C}"/>
              </a:ext>
            </a:extLst>
          </p:cNvPr>
          <p:cNvSpPr/>
          <p:nvPr/>
        </p:nvSpPr>
        <p:spPr>
          <a:xfrm>
            <a:off x="0" y="4976553"/>
            <a:ext cx="12192000" cy="188145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62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Content Placeholder 5">
            <a:extLst>
              <a:ext uri="{FF2B5EF4-FFF2-40B4-BE49-F238E27FC236}">
                <a16:creationId xmlns:a16="http://schemas.microsoft.com/office/drawing/2014/main" id="{38DB6268-25AF-4261-9DAA-EFC47BF271D6}"/>
              </a:ext>
            </a:extLst>
          </p:cNvPr>
          <p:cNvSpPr txBox="1">
            <a:spLocks/>
          </p:cNvSpPr>
          <p:nvPr/>
        </p:nvSpPr>
        <p:spPr>
          <a:xfrm>
            <a:off x="1381126" y="5217241"/>
            <a:ext cx="9768840" cy="1266709"/>
          </a:xfrm>
          <a:prstGeom prst="rect">
            <a:avLst/>
          </a:prstGeom>
        </p:spPr>
        <p:txBody>
          <a:bodyPr numCol="3">
            <a:no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  <a:defRPr sz="2400" kern="1200" spc="38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  <a:defRPr sz="2100" kern="1200" spc="38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  <a:defRPr sz="1800" kern="1200" spc="38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  <a:defRPr sz="1500" kern="1200" spc="38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  <a:defRPr sz="1500" kern="1200" spc="38" baseline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8610" marR="0" lvl="0" indent="-308610" algn="l" defTabSz="8229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4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Open Sans" panose="020B0606030504020204" pitchFamily="34" charset="0"/>
                <a:cs typeface="Open Sans" panose="020B0606030504020204" pitchFamily="34" charset="0"/>
              </a:rPr>
              <a:t>Bulk storage</a:t>
            </a:r>
          </a:p>
          <a:p>
            <a:pPr marL="308610" marR="0" lvl="0" indent="-308610" algn="l" defTabSz="8229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4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Open Sans" panose="020B0606030504020204" pitchFamily="34" charset="0"/>
                <a:cs typeface="Open Sans" panose="020B0606030504020204" pitchFamily="34" charset="0"/>
              </a:rPr>
              <a:t>Construction industry</a:t>
            </a:r>
          </a:p>
          <a:p>
            <a:pPr marL="308610" marR="0" lvl="0" indent="-308610" algn="l" defTabSz="8229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4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Open Sans" panose="020B0606030504020204" pitchFamily="34" charset="0"/>
                <a:cs typeface="Open Sans" panose="020B0606030504020204" pitchFamily="34" charset="0"/>
              </a:rPr>
              <a:t>EPC(M)</a:t>
            </a:r>
          </a:p>
          <a:p>
            <a:pPr marL="308610" marR="0" lvl="0" indent="-308610" algn="l" defTabSz="8229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4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Open Sans" panose="020B0606030504020204" pitchFamily="34" charset="0"/>
                <a:cs typeface="Open Sans" panose="020B0606030504020204" pitchFamily="34" charset="0"/>
              </a:rPr>
              <a:t>Food and Nutrition</a:t>
            </a:r>
          </a:p>
          <a:p>
            <a:pPr marL="308610" marR="0" lvl="0" indent="-308610" algn="l" defTabSz="8229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4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Open Sans" panose="020B0606030504020204" pitchFamily="34" charset="0"/>
                <a:cs typeface="Open Sans" panose="020B0606030504020204" pitchFamily="34" charset="0"/>
              </a:rPr>
              <a:t>Infrastructure</a:t>
            </a:r>
          </a:p>
          <a:p>
            <a:pPr marL="308610" marR="0" lvl="0" indent="-308610" algn="l" defTabSz="8229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4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Open Sans" panose="020B0606030504020204" pitchFamily="34" charset="0"/>
                <a:cs typeface="Open Sans" panose="020B0606030504020204" pitchFamily="34" charset="0"/>
              </a:rPr>
              <a:t>Offshore</a:t>
            </a:r>
          </a:p>
          <a:p>
            <a:pPr marL="308610" marR="0" lvl="0" indent="-308610" algn="l" defTabSz="8229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4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Open Sans" panose="020B0606030504020204" pitchFamily="34" charset="0"/>
                <a:cs typeface="Open Sans" panose="020B0606030504020204" pitchFamily="34" charset="0"/>
              </a:rPr>
              <a:t>Oil &amp; Gas industry</a:t>
            </a:r>
          </a:p>
          <a:p>
            <a:pPr marL="308610" marR="0" lvl="0" indent="-308610" algn="l" defTabSz="8229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4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Open Sans" panose="020B0606030504020204" pitchFamily="34" charset="0"/>
                <a:cs typeface="Open Sans" panose="020B0606030504020204" pitchFamily="34" charset="0"/>
              </a:rPr>
              <a:t>Heavy industry</a:t>
            </a:r>
          </a:p>
          <a:p>
            <a:pPr marL="308610" marR="0" lvl="0" indent="-308610" algn="l" defTabSz="8229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4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Open Sans" panose="020B0606030504020204" pitchFamily="34" charset="0"/>
                <a:cs typeface="Open Sans" panose="020B0606030504020204" pitchFamily="34" charset="0"/>
              </a:rPr>
              <a:t>Pharmaceutical industry</a:t>
            </a:r>
          </a:p>
          <a:p>
            <a:pPr marL="308610" marR="0" lvl="0" indent="-308610" algn="l" defTabSz="8229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4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Open Sans" panose="020B0606030504020204" pitchFamily="34" charset="0"/>
                <a:cs typeface="Open Sans" panose="020B0606030504020204" pitchFamily="34" charset="0"/>
              </a:rPr>
              <a:t>Petro-/chemical industry</a:t>
            </a:r>
          </a:p>
          <a:p>
            <a:pPr marL="308610" marR="0" lvl="0" indent="-308610" algn="l" defTabSz="8229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4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Open Sans" panose="020B0606030504020204" pitchFamily="34" charset="0"/>
                <a:cs typeface="Open Sans" panose="020B0606030504020204" pitchFamily="34" charset="0"/>
              </a:rPr>
              <a:t>Power industry</a:t>
            </a:r>
          </a:p>
          <a:p>
            <a:pPr marL="308610" marR="0" lvl="0" indent="-308610" algn="l" defTabSz="8229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47B20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4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Open Sans" panose="020B0606030504020204" pitchFamily="34" charset="0"/>
                <a:cs typeface="Open Sans" panose="020B0606030504020204" pitchFamily="34" charset="0"/>
              </a:rPr>
              <a:t>Mining &amp; Minerals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87E5EDE-9E0F-44FD-A0BC-D7335528D63C}"/>
              </a:ext>
            </a:extLst>
          </p:cNvPr>
          <p:cNvGrpSpPr/>
          <p:nvPr/>
        </p:nvGrpSpPr>
        <p:grpSpPr>
          <a:xfrm>
            <a:off x="1119041" y="1767080"/>
            <a:ext cx="9892990" cy="2790508"/>
            <a:chOff x="-45686" y="1433990"/>
            <a:chExt cx="11250032" cy="3173289"/>
          </a:xfrm>
        </p:grpSpPr>
        <p:pic>
          <p:nvPicPr>
            <p:cNvPr id="41" name="Picture 2" descr="C:\Users\mvanvliet\Desktop\IHC_logo.jpg">
              <a:extLst>
                <a:ext uri="{FF2B5EF4-FFF2-40B4-BE49-F238E27FC236}">
                  <a16:creationId xmlns:a16="http://schemas.microsoft.com/office/drawing/2014/main" id="{424062C2-35FA-4502-A7B1-2C67F89AB2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3094" y="2357846"/>
              <a:ext cx="1178678" cy="703435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3" descr="C:\Users\mvanvliet\Desktop\boskalis-logo.jpg">
              <a:extLst>
                <a:ext uri="{FF2B5EF4-FFF2-40B4-BE49-F238E27FC236}">
                  <a16:creationId xmlns:a16="http://schemas.microsoft.com/office/drawing/2014/main" id="{0C99D31F-80F7-48AC-9237-5A83E42BA1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59" y="1518976"/>
              <a:ext cx="1623522" cy="796888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2" descr="K:\2. Clients\Fluor\Software\Development\08-12-2016 Specific Training\Day 1\Logos\1024px-Enbridge_Logo.svg.png">
              <a:extLst>
                <a:ext uri="{FF2B5EF4-FFF2-40B4-BE49-F238E27FC236}">
                  <a16:creationId xmlns:a16="http://schemas.microsoft.com/office/drawing/2014/main" id="{34ECAB77-DCC2-4F5C-B312-A4BB2EBAE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3156" y="2266766"/>
              <a:ext cx="1643342" cy="448197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3" descr="K:\2. Clients\Fluor\Software\Development\08-12-2016 Specific Training\Day 1\Logos\aecom.png">
              <a:extLst>
                <a:ext uri="{FF2B5EF4-FFF2-40B4-BE49-F238E27FC236}">
                  <a16:creationId xmlns:a16="http://schemas.microsoft.com/office/drawing/2014/main" id="{1DD79DD7-2169-44B8-AAB1-F2A91B9C28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7348" y="1433990"/>
              <a:ext cx="1090052" cy="1068177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5" descr="K:\2. Clients\Fluor\Software\Development\08-12-2016 Specific Training\Day 1\Logos\Mott MacDonald.png">
              <a:extLst>
                <a:ext uri="{FF2B5EF4-FFF2-40B4-BE49-F238E27FC236}">
                  <a16:creationId xmlns:a16="http://schemas.microsoft.com/office/drawing/2014/main" id="{B2C8B209-E646-4F09-838F-7FC1B5CA69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8223" y="2392074"/>
              <a:ext cx="967280" cy="947867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45" descr="C:\Users\mvanvliet\Desktop\Yara_International_(emblem).svg.png">
              <a:extLst>
                <a:ext uri="{FF2B5EF4-FFF2-40B4-BE49-F238E27FC236}">
                  <a16:creationId xmlns:a16="http://schemas.microsoft.com/office/drawing/2014/main" id="{C147C85B-C478-4AA0-9D56-47E83B93E8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74145" y="2369610"/>
              <a:ext cx="707911" cy="693705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3" descr="C:\Users\mvanvliet\Desktop\Cargill_logo.svg.png">
              <a:extLst>
                <a:ext uri="{FF2B5EF4-FFF2-40B4-BE49-F238E27FC236}">
                  <a16:creationId xmlns:a16="http://schemas.microsoft.com/office/drawing/2014/main" id="{7B06A9B4-BB00-461E-B0F2-950F86360C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2151" y="3481233"/>
              <a:ext cx="1318636" cy="577443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2" descr="http://wac.450f.edgecastcdn.net/80450F/929thelake.com/files/2011/09/Sasol-Logo.jpg">
              <a:extLst>
                <a:ext uri="{FF2B5EF4-FFF2-40B4-BE49-F238E27FC236}">
                  <a16:creationId xmlns:a16="http://schemas.microsoft.com/office/drawing/2014/main" id="{136672C9-DF46-4BFA-9BD3-FE810EEEB2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8200" y="2397511"/>
              <a:ext cx="949099" cy="1006148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28">
              <a:extLst>
                <a:ext uri="{FF2B5EF4-FFF2-40B4-BE49-F238E27FC236}">
                  <a16:creationId xmlns:a16="http://schemas.microsoft.com/office/drawing/2014/main" id="{4ADF8A90-491B-4C9A-B38C-B09E493828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6238" y="4040494"/>
              <a:ext cx="913349" cy="566785"/>
            </a:xfrm>
            <a:prstGeom prst="rect">
              <a:avLst/>
            </a:prstGeom>
          </p:spPr>
        </p:pic>
        <p:pic>
          <p:nvPicPr>
            <p:cNvPr id="50" name="Picture 31" descr="LyondellBasell">
              <a:extLst>
                <a:ext uri="{FF2B5EF4-FFF2-40B4-BE49-F238E27FC236}">
                  <a16:creationId xmlns:a16="http://schemas.microsoft.com/office/drawing/2014/main" id="{36B5D531-71BB-4BEE-B0A0-01A2758C98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013" y="4159925"/>
              <a:ext cx="1618194" cy="407530"/>
            </a:xfrm>
            <a:prstGeom prst="rect">
              <a:avLst/>
            </a:prstGeom>
          </p:spPr>
        </p:pic>
        <p:pic>
          <p:nvPicPr>
            <p:cNvPr id="51" name="Picture 48" descr="Heineken_400">
              <a:extLst>
                <a:ext uri="{FF2B5EF4-FFF2-40B4-BE49-F238E27FC236}">
                  <a16:creationId xmlns:a16="http://schemas.microsoft.com/office/drawing/2014/main" id="{70DC81EF-423B-4BC3-9E88-957AF6C784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4557" y="4122121"/>
              <a:ext cx="2078435" cy="355060"/>
            </a:xfrm>
            <a:prstGeom prst="rect">
              <a:avLst/>
            </a:prstGeom>
          </p:spPr>
        </p:pic>
        <p:pic>
          <p:nvPicPr>
            <p:cNvPr id="52" name="Picture 49" descr="Heerema Marine">
              <a:extLst>
                <a:ext uri="{FF2B5EF4-FFF2-40B4-BE49-F238E27FC236}">
                  <a16:creationId xmlns:a16="http://schemas.microsoft.com/office/drawing/2014/main" id="{8A5A8186-4833-4C5B-AD7A-12FE2C9CC2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01" y="3699096"/>
              <a:ext cx="649534" cy="895316"/>
            </a:xfrm>
            <a:prstGeom prst="rect">
              <a:avLst/>
            </a:prstGeom>
          </p:spPr>
        </p:pic>
        <p:pic>
          <p:nvPicPr>
            <p:cNvPr id="53" name="Picture 51" descr="BP">
              <a:extLst>
                <a:ext uri="{FF2B5EF4-FFF2-40B4-BE49-F238E27FC236}">
                  <a16:creationId xmlns:a16="http://schemas.microsoft.com/office/drawing/2014/main" id="{A0B2C9B0-F547-469A-8296-9190D9E183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7278" y="1492861"/>
              <a:ext cx="889875" cy="1157802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0A0AEA34-D8C8-4EDF-A5AA-5380AB02F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280" y="2295158"/>
              <a:ext cx="780157" cy="780157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B86FD2D9-4956-48A8-878C-EFEE79D98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1727" y="1822254"/>
              <a:ext cx="2143220" cy="278619"/>
            </a:xfrm>
            <a:prstGeom prst="rect">
              <a:avLst/>
            </a:prstGeom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30FFB086-390C-4675-B4E4-5AA8D17812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-45686" y="3197486"/>
              <a:ext cx="1623523" cy="421148"/>
            </a:xfrm>
            <a:prstGeom prst="rect">
              <a:avLst/>
            </a:prstGeom>
          </p:spPr>
        </p:pic>
        <p:pic>
          <p:nvPicPr>
            <p:cNvPr id="58" name="Picture 2" descr="Afbeeldingsresultaat voor bruce power">
              <a:extLst>
                <a:ext uri="{FF2B5EF4-FFF2-40B4-BE49-F238E27FC236}">
                  <a16:creationId xmlns:a16="http://schemas.microsoft.com/office/drawing/2014/main" id="{09096DDA-433F-46CC-8956-AEFEE1FA4C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0339" y="1739319"/>
              <a:ext cx="1600031" cy="5644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4" descr="Afbeeldingsresultaat voor exelon energy">
              <a:extLst>
                <a:ext uri="{FF2B5EF4-FFF2-40B4-BE49-F238E27FC236}">
                  <a16:creationId xmlns:a16="http://schemas.microsoft.com/office/drawing/2014/main" id="{6EAD7007-9F7F-4C86-B53A-8CF4E9A756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2411" y="4172058"/>
              <a:ext cx="1751769" cy="3777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6" descr="Afbeeldingsresultaat voor iter organization logo">
              <a:extLst>
                <a:ext uri="{FF2B5EF4-FFF2-40B4-BE49-F238E27FC236}">
                  <a16:creationId xmlns:a16="http://schemas.microsoft.com/office/drawing/2014/main" id="{C6CE6014-851D-42BC-B310-4271BEA621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3632" y="3231038"/>
              <a:ext cx="945693" cy="6307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EDD3E767-57F1-478B-9010-64DF69AA5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5510" y="3990889"/>
              <a:ext cx="848837" cy="603523"/>
            </a:xfrm>
            <a:prstGeom prst="rect">
              <a:avLst/>
            </a:prstGeom>
          </p:spPr>
        </p:pic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2B06C6A8-C785-47FF-9C92-1CBCF03C50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4104" y="2585132"/>
              <a:ext cx="1704014" cy="332607"/>
            </a:xfrm>
            <a:prstGeom prst="rect">
              <a:avLst/>
            </a:prstGeom>
          </p:spPr>
        </p:pic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23A3E312-859F-44A9-833C-D3C2B30199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19581" y="3268073"/>
              <a:ext cx="2184765" cy="956964"/>
            </a:xfrm>
            <a:prstGeom prst="rect">
              <a:avLst/>
            </a:prstGeom>
          </p:spPr>
        </p:pic>
      </p:grpSp>
      <p:pic>
        <p:nvPicPr>
          <p:cNvPr id="30" name="Picture 4" descr="https://www.neste.com/sites/default/files/neste_logo_blue_rgb_500x149_26579.jpg">
            <a:extLst>
              <a:ext uri="{FF2B5EF4-FFF2-40B4-BE49-F238E27FC236}">
                <a16:creationId xmlns:a16="http://schemas.microsoft.com/office/drawing/2014/main" id="{17747226-DB4C-4A82-BED0-64441D3D4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439" y="4146952"/>
            <a:ext cx="1426217" cy="38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itle 11">
            <a:extLst>
              <a:ext uri="{FF2B5EF4-FFF2-40B4-BE49-F238E27FC236}">
                <a16:creationId xmlns:a16="http://schemas.microsoft.com/office/drawing/2014/main" id="{6316BC47-885C-4557-8C6A-0A91EEC93592}"/>
              </a:ext>
            </a:extLst>
          </p:cNvPr>
          <p:cNvSpPr txBox="1">
            <a:spLocks/>
          </p:cNvSpPr>
          <p:nvPr/>
        </p:nvSpPr>
        <p:spPr>
          <a:xfrm>
            <a:off x="0" y="344059"/>
            <a:ext cx="4929223" cy="864682"/>
          </a:xfrm>
          <a:custGeom>
            <a:avLst/>
            <a:gdLst>
              <a:gd name="connsiteX0" fmla="*/ 0 w 3252788"/>
              <a:gd name="connsiteY0" fmla="*/ 0 h 864682"/>
              <a:gd name="connsiteX1" fmla="*/ 3252788 w 3252788"/>
              <a:gd name="connsiteY1" fmla="*/ 0 h 864682"/>
              <a:gd name="connsiteX2" fmla="*/ 3252788 w 3252788"/>
              <a:gd name="connsiteY2" fmla="*/ 864682 h 864682"/>
              <a:gd name="connsiteX3" fmla="*/ 0 w 3252788"/>
              <a:gd name="connsiteY3" fmla="*/ 864682 h 864682"/>
              <a:gd name="connsiteX4" fmla="*/ 0 w 3252788"/>
              <a:gd name="connsiteY4" fmla="*/ 0 h 864682"/>
              <a:gd name="connsiteX0" fmla="*/ 0 w 3423476"/>
              <a:gd name="connsiteY0" fmla="*/ 0 h 864682"/>
              <a:gd name="connsiteX1" fmla="*/ 3423476 w 3423476"/>
              <a:gd name="connsiteY1" fmla="*/ 0 h 864682"/>
              <a:gd name="connsiteX2" fmla="*/ 3252788 w 3423476"/>
              <a:gd name="connsiteY2" fmla="*/ 864682 h 864682"/>
              <a:gd name="connsiteX3" fmla="*/ 0 w 3423476"/>
              <a:gd name="connsiteY3" fmla="*/ 864682 h 864682"/>
              <a:gd name="connsiteX4" fmla="*/ 0 w 3423476"/>
              <a:gd name="connsiteY4" fmla="*/ 0 h 864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3476" h="864682">
                <a:moveTo>
                  <a:pt x="0" y="0"/>
                </a:moveTo>
                <a:lnTo>
                  <a:pt x="3423476" y="0"/>
                </a:lnTo>
                <a:lnTo>
                  <a:pt x="3252788" y="864682"/>
                </a:lnTo>
                <a:lnTo>
                  <a:pt x="0" y="864682"/>
                </a:lnTo>
                <a:lnTo>
                  <a:pt x="0" y="0"/>
                </a:lnTo>
                <a:close/>
              </a:path>
            </a:pathLst>
          </a:custGeom>
          <a:solidFill>
            <a:srgbClr val="F47B2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 spc="50" baseline="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2925" algn="l"/>
              </a:tabLst>
              <a:defRPr/>
            </a:pPr>
            <a:r>
              <a:rPr kumimoji="0" lang="en-GB" sz="3200" b="0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  <a:cs typeface="+mj-cs"/>
              </a:rPr>
              <a:t>	</a:t>
            </a:r>
            <a:r>
              <a:rPr kumimoji="0" lang="nl-NL" sz="3200" b="1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" panose="020B0503050000020004" pitchFamily="34" charset="0"/>
                <a:ea typeface="Fira Sans" panose="020B0503050000020004" pitchFamily="34" charset="0"/>
                <a:cs typeface="+mj-cs"/>
              </a:rPr>
              <a:t> </a:t>
            </a:r>
            <a:r>
              <a:rPr kumimoji="0" lang="nl-NL" sz="3200" b="1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</a:rPr>
              <a:t>Some of our clients</a:t>
            </a:r>
            <a:endParaRPr kumimoji="0" lang="nl-NL" sz="3200" b="0" i="0" u="none" strike="noStrike" kern="1200" cap="none" spc="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ra Sans SemiBold" panose="020B0603050000020004" pitchFamily="34" charset="0"/>
              <a:ea typeface="Fira Sans SemiBold" panose="020B0603050000020004" pitchFamily="34" charset="0"/>
            </a:endParaRPr>
          </a:p>
        </p:txBody>
      </p:sp>
      <p:pic>
        <p:nvPicPr>
          <p:cNvPr id="35" name="Graphic 34">
            <a:extLst>
              <a:ext uri="{FF2B5EF4-FFF2-40B4-BE49-F238E27FC236}">
                <a16:creationId xmlns:a16="http://schemas.microsoft.com/office/drawing/2014/main" id="{51309596-15EF-4160-92FE-67AAB06F6CE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0051417" y="374050"/>
            <a:ext cx="1785817" cy="354744"/>
          </a:xfrm>
          <a:prstGeom prst="rect">
            <a:avLst/>
          </a:prstGeom>
        </p:spPr>
      </p:pic>
      <p:pic>
        <p:nvPicPr>
          <p:cNvPr id="1026" name="Picture 2" descr="The New Baker Hughes Goes From Blue To Green">
            <a:extLst>
              <a:ext uri="{FF2B5EF4-FFF2-40B4-BE49-F238E27FC236}">
                <a16:creationId xmlns:a16="http://schemas.microsoft.com/office/drawing/2014/main" id="{A8821CDD-6875-4818-A143-B1412966D4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12540" y="2880511"/>
            <a:ext cx="1341436" cy="828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Logos – Worley">
            <a:extLst>
              <a:ext uri="{FF2B5EF4-FFF2-40B4-BE49-F238E27FC236}">
                <a16:creationId xmlns:a16="http://schemas.microsoft.com/office/drawing/2014/main" id="{691D0B9A-FB20-4438-AFA7-4D8B32E6A2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709" y="3607990"/>
            <a:ext cx="1650843" cy="50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Google Shape;328;p11">
            <a:extLst>
              <a:ext uri="{FF2B5EF4-FFF2-40B4-BE49-F238E27FC236}">
                <a16:creationId xmlns:a16="http://schemas.microsoft.com/office/drawing/2014/main" id="{E7E1073B-F557-4F85-8794-1754C2C09092}"/>
              </a:ext>
            </a:extLst>
          </p:cNvPr>
          <p:cNvPicPr preferRelativeResize="0"/>
          <p:nvPr/>
        </p:nvPicPr>
        <p:blipFill rotWithShape="1">
          <a:blip r:embed="rId31">
            <a:alphaModFix/>
          </a:blip>
          <a:srcRect t="26277" b="27900"/>
          <a:stretch/>
        </p:blipFill>
        <p:spPr>
          <a:xfrm>
            <a:off x="5433314" y="3302353"/>
            <a:ext cx="1956638" cy="5263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3683725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D9224-6D7D-4B98-9D2B-0D5CDF297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317" y="332053"/>
            <a:ext cx="10901363" cy="692149"/>
          </a:xfrm>
        </p:spPr>
        <p:txBody>
          <a:bodyPr/>
          <a:lstStyle/>
          <a:p>
            <a:r>
              <a:rPr lang="en-GB" dirty="0">
                <a:latin typeface="Fira Sans SemiBold" panose="020B0603050000020004" pitchFamily="34" charset="0"/>
                <a:ea typeface="Fira Sans SemiBold" panose="020B0603050000020004" pitchFamily="34" charset="0"/>
              </a:rPr>
              <a:t>Our vision</a:t>
            </a:r>
            <a:endParaRPr lang="en-GB" noProof="0" dirty="0">
              <a:latin typeface="Fira Sans SemiBold" panose="020B0603050000020004" pitchFamily="34" charset="0"/>
              <a:ea typeface="Fira Sans SemiBold" panose="020B0603050000020004" pitchFamily="34" charset="0"/>
            </a:endParaRPr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AFD86F94-036F-488E-AB93-B175D46035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3335" y="6044202"/>
            <a:ext cx="1785817" cy="354744"/>
          </a:xfrm>
          <a:prstGeom prst="rect">
            <a:avLst/>
          </a:prstGeom>
        </p:spPr>
      </p:pic>
      <p:pic>
        <p:nvPicPr>
          <p:cNvPr id="8" name="Picture 7" descr="A picture containing text, transport, wheel&#10;&#10;Description automatically generated">
            <a:extLst>
              <a:ext uri="{FF2B5EF4-FFF2-40B4-BE49-F238E27FC236}">
                <a16:creationId xmlns:a16="http://schemas.microsoft.com/office/drawing/2014/main" id="{8C1026E9-8F02-4373-BD91-005D4A73A0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561" y="1186297"/>
            <a:ext cx="8615082" cy="469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671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256682F3-9436-4CF5-B0ED-D15CE53967C7}"/>
              </a:ext>
            </a:extLst>
          </p:cNvPr>
          <p:cNvSpPr txBox="1">
            <a:spLocks/>
          </p:cNvSpPr>
          <p:nvPr/>
        </p:nvSpPr>
        <p:spPr>
          <a:xfrm>
            <a:off x="497186" y="1614317"/>
            <a:ext cx="11197627" cy="511899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800"/>
              </a:spcAft>
              <a:buClr>
                <a:schemeClr val="accent2"/>
              </a:buClr>
              <a:tabLst>
                <a:tab pos="4667250" algn="r"/>
              </a:tabLst>
            </a:pPr>
            <a:r>
              <a:rPr lang="en-US" sz="1800" spc="30" dirty="0">
                <a:latin typeface="Fira Sans" panose="020B0503050000020004" pitchFamily="34" charset="0"/>
                <a:ea typeface="Fira Sans" panose="020B0503050000020004" pitchFamily="34" charset="0"/>
              </a:rPr>
              <a:t>The Paris agreement to limit the warming of the globe is the catalyst for the Energy Transition.</a:t>
            </a:r>
          </a:p>
          <a:p>
            <a:pPr>
              <a:spcBef>
                <a:spcPts val="0"/>
              </a:spcBef>
              <a:spcAft>
                <a:spcPts val="1800"/>
              </a:spcAft>
              <a:buClr>
                <a:schemeClr val="accent2"/>
              </a:buClr>
              <a:tabLst>
                <a:tab pos="4667250" algn="r"/>
              </a:tabLst>
            </a:pPr>
            <a:r>
              <a:rPr lang="en-US" sz="1800" spc="30" dirty="0">
                <a:latin typeface="Fira Sans" panose="020B0503050000020004" pitchFamily="34" charset="0"/>
                <a:ea typeface="Fira Sans" panose="020B0503050000020004" pitchFamily="34" charset="0"/>
              </a:rPr>
              <a:t>Novel technologies are under development to reduce the use of fossil fuel with its high CO</a:t>
            </a:r>
            <a:r>
              <a:rPr lang="en-US" sz="1800" spc="30" baseline="-25000" dirty="0">
                <a:latin typeface="Fira Sans" panose="020B0503050000020004" pitchFamily="34" charset="0"/>
                <a:ea typeface="Fira Sans" panose="020B0503050000020004" pitchFamily="34" charset="0"/>
              </a:rPr>
              <a:t>2</a:t>
            </a:r>
            <a:r>
              <a:rPr lang="en-US" sz="1800" spc="30" dirty="0">
                <a:latin typeface="Fira Sans" panose="020B0503050000020004" pitchFamily="34" charset="0"/>
                <a:ea typeface="Fira Sans" panose="020B0503050000020004" pitchFamily="34" charset="0"/>
              </a:rPr>
              <a:t> footprint.</a:t>
            </a:r>
          </a:p>
          <a:p>
            <a:pPr>
              <a:spcBef>
                <a:spcPts val="0"/>
              </a:spcBef>
              <a:spcAft>
                <a:spcPts val="1800"/>
              </a:spcAft>
              <a:buClr>
                <a:schemeClr val="accent2"/>
              </a:buClr>
              <a:tabLst>
                <a:tab pos="4667250" algn="r"/>
              </a:tabLst>
            </a:pPr>
            <a:r>
              <a:rPr lang="en-US" sz="1800" spc="30" dirty="0">
                <a:latin typeface="Fira Sans" panose="020B0503050000020004" pitchFamily="34" charset="0"/>
                <a:ea typeface="Fira Sans" panose="020B0503050000020004" pitchFamily="34" charset="0"/>
              </a:rPr>
              <a:t>Developments in the process industry focus on reducing energy consumption, process electrification and CO</a:t>
            </a:r>
            <a:r>
              <a:rPr lang="en-US" sz="1800" spc="30" baseline="-25000" dirty="0">
                <a:latin typeface="Fira Sans" panose="020B0503050000020004" pitchFamily="34" charset="0"/>
                <a:ea typeface="Fira Sans" panose="020B0503050000020004" pitchFamily="34" charset="0"/>
              </a:rPr>
              <a:t>2</a:t>
            </a:r>
            <a:r>
              <a:rPr lang="en-US" sz="1800" spc="30" dirty="0">
                <a:latin typeface="Fira Sans" panose="020B0503050000020004" pitchFamily="34" charset="0"/>
                <a:ea typeface="Fira Sans" panose="020B0503050000020004" pitchFamily="34" charset="0"/>
              </a:rPr>
              <a:t> capture/reuse/storage.</a:t>
            </a: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tabLst>
                <a:tab pos="4667250" algn="r"/>
              </a:tabLst>
            </a:pPr>
            <a:endParaRPr lang="en-NL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8" name="Title 11">
            <a:extLst>
              <a:ext uri="{FF2B5EF4-FFF2-40B4-BE49-F238E27FC236}">
                <a16:creationId xmlns:a16="http://schemas.microsoft.com/office/drawing/2014/main" id="{EA61DC69-BBB5-4FB3-AB6F-0B8708F9F3D6}"/>
              </a:ext>
            </a:extLst>
          </p:cNvPr>
          <p:cNvSpPr txBox="1">
            <a:spLocks/>
          </p:cNvSpPr>
          <p:nvPr/>
        </p:nvSpPr>
        <p:spPr>
          <a:xfrm>
            <a:off x="-30476" y="491043"/>
            <a:ext cx="6780900" cy="864682"/>
          </a:xfrm>
          <a:custGeom>
            <a:avLst/>
            <a:gdLst>
              <a:gd name="connsiteX0" fmla="*/ 0 w 3252788"/>
              <a:gd name="connsiteY0" fmla="*/ 0 h 864682"/>
              <a:gd name="connsiteX1" fmla="*/ 3252788 w 3252788"/>
              <a:gd name="connsiteY1" fmla="*/ 0 h 864682"/>
              <a:gd name="connsiteX2" fmla="*/ 3252788 w 3252788"/>
              <a:gd name="connsiteY2" fmla="*/ 864682 h 864682"/>
              <a:gd name="connsiteX3" fmla="*/ 0 w 3252788"/>
              <a:gd name="connsiteY3" fmla="*/ 864682 h 864682"/>
              <a:gd name="connsiteX4" fmla="*/ 0 w 3252788"/>
              <a:gd name="connsiteY4" fmla="*/ 0 h 864682"/>
              <a:gd name="connsiteX0" fmla="*/ 0 w 3423476"/>
              <a:gd name="connsiteY0" fmla="*/ 0 h 864682"/>
              <a:gd name="connsiteX1" fmla="*/ 3423476 w 3423476"/>
              <a:gd name="connsiteY1" fmla="*/ 0 h 864682"/>
              <a:gd name="connsiteX2" fmla="*/ 3252788 w 3423476"/>
              <a:gd name="connsiteY2" fmla="*/ 864682 h 864682"/>
              <a:gd name="connsiteX3" fmla="*/ 0 w 3423476"/>
              <a:gd name="connsiteY3" fmla="*/ 864682 h 864682"/>
              <a:gd name="connsiteX4" fmla="*/ 0 w 3423476"/>
              <a:gd name="connsiteY4" fmla="*/ 0 h 864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3476" h="864682">
                <a:moveTo>
                  <a:pt x="0" y="0"/>
                </a:moveTo>
                <a:lnTo>
                  <a:pt x="3423476" y="0"/>
                </a:lnTo>
                <a:lnTo>
                  <a:pt x="3252788" y="864682"/>
                </a:lnTo>
                <a:lnTo>
                  <a:pt x="0" y="864682"/>
                </a:lnTo>
                <a:lnTo>
                  <a:pt x="0" y="0"/>
                </a:lnTo>
                <a:close/>
              </a:path>
            </a:pathLst>
          </a:custGeom>
          <a:solidFill>
            <a:srgbClr val="F47B2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 spc="50" baseline="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2925" algn="l"/>
              </a:tabLst>
              <a:defRPr/>
            </a:pPr>
            <a:r>
              <a:rPr kumimoji="0" lang="en-GB" sz="3200" b="0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  <a:cs typeface="+mj-cs"/>
              </a:rPr>
              <a:t>	</a:t>
            </a:r>
            <a:r>
              <a:rPr kumimoji="0" lang="en-US" sz="3200" b="0" i="0" u="none" strike="noStrike" kern="1200" cap="none" spc="5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  <a:cs typeface="+mj-cs"/>
              </a:rPr>
              <a:t>Introduction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A944D9-90C3-4E80-BD39-22FA31899C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628" y="3420747"/>
            <a:ext cx="4970084" cy="33125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55D8769-5383-4EAE-8026-A036111DFE9F}"/>
              </a:ext>
            </a:extLst>
          </p:cNvPr>
          <p:cNvSpPr txBox="1"/>
          <p:nvPr/>
        </p:nvSpPr>
        <p:spPr>
          <a:xfrm>
            <a:off x="5007861" y="6213068"/>
            <a:ext cx="29068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New York Times</a:t>
            </a:r>
          </a:p>
        </p:txBody>
      </p:sp>
    </p:spTree>
    <p:extLst>
      <p:ext uri="{BB962C8B-B14F-4D97-AF65-F5344CB8AC3E}">
        <p14:creationId xmlns:p14="http://schemas.microsoft.com/office/powerpoint/2010/main" val="1894162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256682F3-9436-4CF5-B0ED-D15CE53967C7}"/>
              </a:ext>
            </a:extLst>
          </p:cNvPr>
          <p:cNvSpPr txBox="1">
            <a:spLocks/>
          </p:cNvSpPr>
          <p:nvPr/>
        </p:nvSpPr>
        <p:spPr>
          <a:xfrm>
            <a:off x="497186" y="1614317"/>
            <a:ext cx="11197627" cy="511899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800"/>
              </a:spcAft>
              <a:buClr>
                <a:schemeClr val="accent2"/>
              </a:buClr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There are many initiatives in the Netherlands that seek application of these new technologies. Examples are:</a:t>
            </a:r>
          </a:p>
          <a:p>
            <a:pPr lvl="1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Large-scale green hydrogen production </a:t>
            </a:r>
          </a:p>
          <a:p>
            <a:pPr lvl="1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Carbon capture technologies </a:t>
            </a:r>
          </a:p>
          <a:p>
            <a:pPr lvl="1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Biofuel, Synthetic fuel and other alternative fuels production</a:t>
            </a:r>
          </a:p>
          <a:p>
            <a:pPr lvl="1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And more..</a:t>
            </a:r>
          </a:p>
          <a:p>
            <a:pPr marL="0" indent="0">
              <a:buClr>
                <a:schemeClr val="accent2"/>
              </a:buClr>
              <a:buNone/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tabLst>
                <a:tab pos="4667250" algn="r"/>
              </a:tabLst>
            </a:pPr>
            <a:endParaRPr lang="en-NL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8" name="Title 11">
            <a:extLst>
              <a:ext uri="{FF2B5EF4-FFF2-40B4-BE49-F238E27FC236}">
                <a16:creationId xmlns:a16="http://schemas.microsoft.com/office/drawing/2014/main" id="{EA61DC69-BBB5-4FB3-AB6F-0B8708F9F3D6}"/>
              </a:ext>
            </a:extLst>
          </p:cNvPr>
          <p:cNvSpPr txBox="1">
            <a:spLocks/>
          </p:cNvSpPr>
          <p:nvPr/>
        </p:nvSpPr>
        <p:spPr>
          <a:xfrm>
            <a:off x="-30477" y="491043"/>
            <a:ext cx="8956268" cy="864682"/>
          </a:xfrm>
          <a:custGeom>
            <a:avLst/>
            <a:gdLst>
              <a:gd name="connsiteX0" fmla="*/ 0 w 3252788"/>
              <a:gd name="connsiteY0" fmla="*/ 0 h 864682"/>
              <a:gd name="connsiteX1" fmla="*/ 3252788 w 3252788"/>
              <a:gd name="connsiteY1" fmla="*/ 0 h 864682"/>
              <a:gd name="connsiteX2" fmla="*/ 3252788 w 3252788"/>
              <a:gd name="connsiteY2" fmla="*/ 864682 h 864682"/>
              <a:gd name="connsiteX3" fmla="*/ 0 w 3252788"/>
              <a:gd name="connsiteY3" fmla="*/ 864682 h 864682"/>
              <a:gd name="connsiteX4" fmla="*/ 0 w 3252788"/>
              <a:gd name="connsiteY4" fmla="*/ 0 h 864682"/>
              <a:gd name="connsiteX0" fmla="*/ 0 w 3423476"/>
              <a:gd name="connsiteY0" fmla="*/ 0 h 864682"/>
              <a:gd name="connsiteX1" fmla="*/ 3423476 w 3423476"/>
              <a:gd name="connsiteY1" fmla="*/ 0 h 864682"/>
              <a:gd name="connsiteX2" fmla="*/ 3252788 w 3423476"/>
              <a:gd name="connsiteY2" fmla="*/ 864682 h 864682"/>
              <a:gd name="connsiteX3" fmla="*/ 0 w 3423476"/>
              <a:gd name="connsiteY3" fmla="*/ 864682 h 864682"/>
              <a:gd name="connsiteX4" fmla="*/ 0 w 3423476"/>
              <a:gd name="connsiteY4" fmla="*/ 0 h 864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3476" h="864682">
                <a:moveTo>
                  <a:pt x="0" y="0"/>
                </a:moveTo>
                <a:lnTo>
                  <a:pt x="3423476" y="0"/>
                </a:lnTo>
                <a:lnTo>
                  <a:pt x="3252788" y="864682"/>
                </a:lnTo>
                <a:lnTo>
                  <a:pt x="0" y="864682"/>
                </a:lnTo>
                <a:lnTo>
                  <a:pt x="0" y="0"/>
                </a:lnTo>
                <a:close/>
              </a:path>
            </a:pathLst>
          </a:custGeom>
          <a:solidFill>
            <a:srgbClr val="F47B20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 spc="50" baseline="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j-cs"/>
              </a:defRPr>
            </a:lvl1pPr>
          </a:lstStyle>
          <a:p>
            <a:pPr lvl="0" algn="l">
              <a:tabLst>
                <a:tab pos="542925" algn="l"/>
              </a:tabLst>
              <a:defRPr/>
            </a:pPr>
            <a:r>
              <a:rPr kumimoji="0" lang="en-GB" sz="3200" b="0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  <a:cs typeface="+mj-cs"/>
              </a:rPr>
              <a:t>	</a:t>
            </a:r>
            <a:r>
              <a:rPr lang="en-US" sz="3800" b="0" dirty="0">
                <a:solidFill>
                  <a:prstClr val="white"/>
                </a:solidFill>
                <a:latin typeface="Fira Sans SemiBold" panose="020B0603050000020004" pitchFamily="34" charset="0"/>
                <a:ea typeface="Fira Sans SemiBold" panose="020B0603050000020004" pitchFamily="34" charset="0"/>
              </a:rPr>
              <a:t>Novel technology in the process industry</a:t>
            </a:r>
            <a:endParaRPr kumimoji="0" lang="en-US" sz="3200" b="0" i="0" u="none" strike="noStrike" kern="1200" cap="none" spc="5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ra Sans SemiBold" panose="020B0603050000020004" pitchFamily="34" charset="0"/>
              <a:ea typeface="Fira Sans SemiBold" panose="020B0603050000020004" pitchFamily="34" charset="0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F138C9-E5CD-4AFC-8CA6-A41543D143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9" t="2141" r="7925"/>
          <a:stretch/>
        </p:blipFill>
        <p:spPr>
          <a:xfrm>
            <a:off x="151580" y="4014253"/>
            <a:ext cx="3005253" cy="28437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44A6F2-351E-4CF4-B31C-3CD8F3136DB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6" t="11587" r="11576" b="5847"/>
          <a:stretch/>
        </p:blipFill>
        <p:spPr>
          <a:xfrm>
            <a:off x="3365845" y="3951907"/>
            <a:ext cx="4367719" cy="284374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CDB459D-E2F3-454F-8D92-B8BD7D5D324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" t="28095" r="3594" b="3082"/>
          <a:stretch/>
        </p:blipFill>
        <p:spPr>
          <a:xfrm>
            <a:off x="8082455" y="3950575"/>
            <a:ext cx="3957964" cy="284374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FE48A71-E130-48F3-87CD-E4ECEF4ABDF3}"/>
              </a:ext>
            </a:extLst>
          </p:cNvPr>
          <p:cNvSpPr txBox="1"/>
          <p:nvPr/>
        </p:nvSpPr>
        <p:spPr>
          <a:xfrm>
            <a:off x="10602223" y="3060146"/>
            <a:ext cx="16415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Sources: </a:t>
            </a:r>
          </a:p>
          <a:p>
            <a:r>
              <a:rPr lang="en-US" sz="1400" dirty="0"/>
              <a:t>Researchgate.net</a:t>
            </a:r>
          </a:p>
          <a:p>
            <a:r>
              <a:rPr lang="en-US" sz="1400" dirty="0"/>
              <a:t>Forbes</a:t>
            </a:r>
          </a:p>
          <a:p>
            <a:r>
              <a:rPr lang="en-US" sz="1400" dirty="0"/>
              <a:t>Burtproces.com</a:t>
            </a:r>
          </a:p>
        </p:txBody>
      </p:sp>
    </p:spTree>
    <p:extLst>
      <p:ext uri="{BB962C8B-B14F-4D97-AF65-F5344CB8AC3E}">
        <p14:creationId xmlns:p14="http://schemas.microsoft.com/office/powerpoint/2010/main" val="36605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256682F3-9436-4CF5-B0ED-D15CE53967C7}"/>
              </a:ext>
            </a:extLst>
          </p:cNvPr>
          <p:cNvSpPr txBox="1">
            <a:spLocks/>
          </p:cNvSpPr>
          <p:nvPr/>
        </p:nvSpPr>
        <p:spPr>
          <a:xfrm>
            <a:off x="497186" y="1614317"/>
            <a:ext cx="11197627" cy="511899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2"/>
              </a:buClr>
              <a:tabLst>
                <a:tab pos="4667250" algn="r"/>
              </a:tabLst>
            </a:pPr>
            <a:r>
              <a:rPr lang="en-US" sz="1800" spc="30" dirty="0">
                <a:latin typeface="Fira Sans" panose="020B0503050000020004" pitchFamily="34" charset="0"/>
                <a:ea typeface="Fira Sans" panose="020B0503050000020004" pitchFamily="34" charset="0"/>
              </a:rPr>
              <a:t>A number of technologies have already been designed, build and tested on laboratory and pilot plant scales. Proven solutions are now being commercialized on an industrial scale.</a:t>
            </a: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r>
              <a:rPr lang="en-US" sz="1800" spc="30" dirty="0">
                <a:latin typeface="Fira Sans" panose="020B0503050000020004" pitchFamily="34" charset="0"/>
                <a:ea typeface="Fira Sans" panose="020B0503050000020004" pitchFamily="34" charset="0"/>
              </a:rPr>
              <a:t>Companies, governments and other institutes are at risk of making the wrong choices. Investing in non-viable projects at the expense of more promising prospects.</a:t>
            </a:r>
            <a:br>
              <a:rPr lang="en-US" sz="1800" spc="30" dirty="0">
                <a:latin typeface="Fira Sans" panose="020B0503050000020004" pitchFamily="34" charset="0"/>
                <a:ea typeface="Fira Sans" panose="020B0503050000020004" pitchFamily="34" charset="0"/>
              </a:rPr>
            </a:b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r>
              <a:rPr lang="en-US" sz="1800" spc="30" dirty="0">
                <a:latin typeface="Fira Sans" panose="020B0503050000020004" pitchFamily="34" charset="0"/>
                <a:ea typeface="Fira Sans" panose="020B0503050000020004" pitchFamily="34" charset="0"/>
              </a:rPr>
              <a:t>Therefore, reliable early phase cost estimates are a prerequisite for securing investments in the right projects. </a:t>
            </a: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tabLst>
                <a:tab pos="4667250" algn="r"/>
              </a:tabLst>
            </a:pPr>
            <a:endParaRPr lang="en-NL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8" name="Title 11">
            <a:extLst>
              <a:ext uri="{FF2B5EF4-FFF2-40B4-BE49-F238E27FC236}">
                <a16:creationId xmlns:a16="http://schemas.microsoft.com/office/drawing/2014/main" id="{EA61DC69-BBB5-4FB3-AB6F-0B8708F9F3D6}"/>
              </a:ext>
            </a:extLst>
          </p:cNvPr>
          <p:cNvSpPr txBox="1">
            <a:spLocks/>
          </p:cNvSpPr>
          <p:nvPr/>
        </p:nvSpPr>
        <p:spPr>
          <a:xfrm>
            <a:off x="-30477" y="491043"/>
            <a:ext cx="8956268" cy="864682"/>
          </a:xfrm>
          <a:custGeom>
            <a:avLst/>
            <a:gdLst>
              <a:gd name="connsiteX0" fmla="*/ 0 w 3252788"/>
              <a:gd name="connsiteY0" fmla="*/ 0 h 864682"/>
              <a:gd name="connsiteX1" fmla="*/ 3252788 w 3252788"/>
              <a:gd name="connsiteY1" fmla="*/ 0 h 864682"/>
              <a:gd name="connsiteX2" fmla="*/ 3252788 w 3252788"/>
              <a:gd name="connsiteY2" fmla="*/ 864682 h 864682"/>
              <a:gd name="connsiteX3" fmla="*/ 0 w 3252788"/>
              <a:gd name="connsiteY3" fmla="*/ 864682 h 864682"/>
              <a:gd name="connsiteX4" fmla="*/ 0 w 3252788"/>
              <a:gd name="connsiteY4" fmla="*/ 0 h 864682"/>
              <a:gd name="connsiteX0" fmla="*/ 0 w 3423476"/>
              <a:gd name="connsiteY0" fmla="*/ 0 h 864682"/>
              <a:gd name="connsiteX1" fmla="*/ 3423476 w 3423476"/>
              <a:gd name="connsiteY1" fmla="*/ 0 h 864682"/>
              <a:gd name="connsiteX2" fmla="*/ 3252788 w 3423476"/>
              <a:gd name="connsiteY2" fmla="*/ 864682 h 864682"/>
              <a:gd name="connsiteX3" fmla="*/ 0 w 3423476"/>
              <a:gd name="connsiteY3" fmla="*/ 864682 h 864682"/>
              <a:gd name="connsiteX4" fmla="*/ 0 w 3423476"/>
              <a:gd name="connsiteY4" fmla="*/ 0 h 864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3476" h="864682">
                <a:moveTo>
                  <a:pt x="0" y="0"/>
                </a:moveTo>
                <a:lnTo>
                  <a:pt x="3423476" y="0"/>
                </a:lnTo>
                <a:lnTo>
                  <a:pt x="3252788" y="864682"/>
                </a:lnTo>
                <a:lnTo>
                  <a:pt x="0" y="864682"/>
                </a:lnTo>
                <a:lnTo>
                  <a:pt x="0" y="0"/>
                </a:lnTo>
                <a:close/>
              </a:path>
            </a:pathLst>
          </a:custGeom>
          <a:solidFill>
            <a:srgbClr val="F47B20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 spc="50" baseline="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j-cs"/>
              </a:defRPr>
            </a:lvl1pPr>
          </a:lstStyle>
          <a:p>
            <a:pPr lvl="0" algn="l">
              <a:tabLst>
                <a:tab pos="542925" algn="l"/>
              </a:tabLst>
              <a:defRPr/>
            </a:pPr>
            <a:r>
              <a:rPr kumimoji="0" lang="en-GB" sz="3200" b="0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  <a:cs typeface="+mj-cs"/>
              </a:rPr>
              <a:t>	</a:t>
            </a:r>
            <a:r>
              <a:rPr lang="en-US" sz="3800" b="0" dirty="0">
                <a:solidFill>
                  <a:prstClr val="white"/>
                </a:solidFill>
                <a:latin typeface="Fira Sans SemiBold" panose="020B0603050000020004" pitchFamily="34" charset="0"/>
                <a:ea typeface="Fira Sans SemiBold" panose="020B0603050000020004" pitchFamily="34" charset="0"/>
              </a:rPr>
              <a:t>Novel technology in the process industry</a:t>
            </a:r>
            <a:endParaRPr kumimoji="0" lang="en-US" sz="3200" b="0" i="0" u="none" strike="noStrike" kern="1200" cap="none" spc="5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ra Sans SemiBold" panose="020B0603050000020004" pitchFamily="34" charset="0"/>
              <a:ea typeface="Fira Sans SemiBold" panose="020B06030500000200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90262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256682F3-9436-4CF5-B0ED-D15CE53967C7}"/>
              </a:ext>
            </a:extLst>
          </p:cNvPr>
          <p:cNvSpPr txBox="1">
            <a:spLocks/>
          </p:cNvSpPr>
          <p:nvPr/>
        </p:nvSpPr>
        <p:spPr>
          <a:xfrm>
            <a:off x="497186" y="1614317"/>
            <a:ext cx="11197627" cy="511899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2"/>
              </a:buClr>
              <a:tabLst>
                <a:tab pos="4667250" algn="r"/>
              </a:tabLst>
            </a:pPr>
            <a:r>
              <a:rPr lang="en-US" sz="1800" spc="30" dirty="0">
                <a:latin typeface="Fira Sans" panose="020B0503050000020004" pitchFamily="34" charset="0"/>
                <a:ea typeface="Fira Sans" panose="020B0503050000020004" pitchFamily="34" charset="0"/>
              </a:rPr>
              <a:t>A reference framework for projects involving novel technology is missing for the estimator. </a:t>
            </a:r>
          </a:p>
          <a:p>
            <a:pPr marL="457200" lvl="1" indent="0">
              <a:buClr>
                <a:schemeClr val="accent2"/>
              </a:buClr>
              <a:buNone/>
              <a:tabLst>
                <a:tab pos="4667250" algn="r"/>
              </a:tabLst>
            </a:pPr>
            <a:endParaRPr lang="en-US" sz="14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r>
              <a:rPr lang="en-US" sz="1800" spc="30" dirty="0">
                <a:latin typeface="Fira Sans" panose="020B0503050000020004" pitchFamily="34" charset="0"/>
                <a:ea typeface="Fira Sans" panose="020B0503050000020004" pitchFamily="34" charset="0"/>
              </a:rPr>
              <a:t>Besides </a:t>
            </a:r>
            <a:r>
              <a:rPr lang="en-US" sz="1800" b="1" spc="30" dirty="0">
                <a:latin typeface="Fira Sans" panose="020B0503050000020004" pitchFamily="34" charset="0"/>
                <a:ea typeface="Fira Sans" panose="020B0503050000020004" pitchFamily="34" charset="0"/>
              </a:rPr>
              <a:t>technical challenges</a:t>
            </a:r>
            <a:r>
              <a:rPr lang="en-US" sz="1800" spc="30" dirty="0">
                <a:latin typeface="Fira Sans" panose="020B0503050000020004" pitchFamily="34" charset="0"/>
                <a:ea typeface="Fira Sans" panose="020B0503050000020004" pitchFamily="34" charset="0"/>
              </a:rPr>
              <a:t>, cost predictability is currently being affected by a </a:t>
            </a:r>
            <a:r>
              <a:rPr lang="en-US" sz="1800" b="1" spc="30" dirty="0">
                <a:latin typeface="Fira Sans" panose="020B0503050000020004" pitchFamily="34" charset="0"/>
                <a:ea typeface="Fira Sans" panose="020B0503050000020004" pitchFamily="34" charset="0"/>
              </a:rPr>
              <a:t>volatile market </a:t>
            </a:r>
            <a:r>
              <a:rPr lang="en-US" sz="1800" spc="30" dirty="0">
                <a:latin typeface="Fira Sans" panose="020B0503050000020004" pitchFamily="34" charset="0"/>
                <a:ea typeface="Fira Sans" panose="020B0503050000020004" pitchFamily="34" charset="0"/>
              </a:rPr>
              <a:t>situation. </a:t>
            </a: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r>
              <a:rPr lang="en-US" sz="1800" spc="30" dirty="0">
                <a:latin typeface="Fira Sans" panose="020B0503050000020004" pitchFamily="34" charset="0"/>
                <a:ea typeface="Fira Sans" panose="020B0503050000020004" pitchFamily="34" charset="0"/>
              </a:rPr>
              <a:t>Even typical/standard investment projects in the process industry are more difficult to predict nowadays, compared to the relatively stable market situation in the past decades.  </a:t>
            </a: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r>
              <a:rPr lang="en-US" sz="1800" spc="30" dirty="0">
                <a:latin typeface="Fira Sans" panose="020B0503050000020004" pitchFamily="34" charset="0"/>
                <a:ea typeface="Fira Sans" panose="020B0503050000020004" pitchFamily="34" charset="0"/>
              </a:rPr>
              <a:t>This presentation will focus on estimate methodologies to deal with 1.) technical and 2.) market uncertainties.</a:t>
            </a: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lvl="1">
              <a:buClr>
                <a:schemeClr val="accent2"/>
              </a:buClr>
              <a:tabLst>
                <a:tab pos="4667250" algn="r"/>
              </a:tabLst>
            </a:pPr>
            <a:endParaRPr lang="en-US" sz="14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tabLst>
                <a:tab pos="4667250" algn="r"/>
              </a:tabLst>
            </a:pPr>
            <a:endParaRPr lang="en-NL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8" name="Title 11">
            <a:extLst>
              <a:ext uri="{FF2B5EF4-FFF2-40B4-BE49-F238E27FC236}">
                <a16:creationId xmlns:a16="http://schemas.microsoft.com/office/drawing/2014/main" id="{EA61DC69-BBB5-4FB3-AB6F-0B8708F9F3D6}"/>
              </a:ext>
            </a:extLst>
          </p:cNvPr>
          <p:cNvSpPr txBox="1">
            <a:spLocks/>
          </p:cNvSpPr>
          <p:nvPr/>
        </p:nvSpPr>
        <p:spPr>
          <a:xfrm>
            <a:off x="-30476" y="491043"/>
            <a:ext cx="6780900" cy="864682"/>
          </a:xfrm>
          <a:custGeom>
            <a:avLst/>
            <a:gdLst>
              <a:gd name="connsiteX0" fmla="*/ 0 w 3252788"/>
              <a:gd name="connsiteY0" fmla="*/ 0 h 864682"/>
              <a:gd name="connsiteX1" fmla="*/ 3252788 w 3252788"/>
              <a:gd name="connsiteY1" fmla="*/ 0 h 864682"/>
              <a:gd name="connsiteX2" fmla="*/ 3252788 w 3252788"/>
              <a:gd name="connsiteY2" fmla="*/ 864682 h 864682"/>
              <a:gd name="connsiteX3" fmla="*/ 0 w 3252788"/>
              <a:gd name="connsiteY3" fmla="*/ 864682 h 864682"/>
              <a:gd name="connsiteX4" fmla="*/ 0 w 3252788"/>
              <a:gd name="connsiteY4" fmla="*/ 0 h 864682"/>
              <a:gd name="connsiteX0" fmla="*/ 0 w 3423476"/>
              <a:gd name="connsiteY0" fmla="*/ 0 h 864682"/>
              <a:gd name="connsiteX1" fmla="*/ 3423476 w 3423476"/>
              <a:gd name="connsiteY1" fmla="*/ 0 h 864682"/>
              <a:gd name="connsiteX2" fmla="*/ 3252788 w 3423476"/>
              <a:gd name="connsiteY2" fmla="*/ 864682 h 864682"/>
              <a:gd name="connsiteX3" fmla="*/ 0 w 3423476"/>
              <a:gd name="connsiteY3" fmla="*/ 864682 h 864682"/>
              <a:gd name="connsiteX4" fmla="*/ 0 w 3423476"/>
              <a:gd name="connsiteY4" fmla="*/ 0 h 864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3476" h="864682">
                <a:moveTo>
                  <a:pt x="0" y="0"/>
                </a:moveTo>
                <a:lnTo>
                  <a:pt x="3423476" y="0"/>
                </a:lnTo>
                <a:lnTo>
                  <a:pt x="3252788" y="864682"/>
                </a:lnTo>
                <a:lnTo>
                  <a:pt x="0" y="864682"/>
                </a:lnTo>
                <a:lnTo>
                  <a:pt x="0" y="0"/>
                </a:lnTo>
                <a:close/>
              </a:path>
            </a:pathLst>
          </a:custGeom>
          <a:solidFill>
            <a:srgbClr val="F47B2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 spc="50" baseline="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j-cs"/>
              </a:defRPr>
            </a:lvl1pPr>
          </a:lstStyle>
          <a:p>
            <a:pPr lvl="0" algn="l">
              <a:tabLst>
                <a:tab pos="542925" algn="l"/>
              </a:tabLst>
              <a:defRPr/>
            </a:pPr>
            <a:r>
              <a:rPr kumimoji="0" lang="en-GB" sz="3200" b="0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  <a:cs typeface="+mj-cs"/>
              </a:rPr>
              <a:t>	</a:t>
            </a:r>
            <a:r>
              <a:rPr lang="en-US" sz="3200" b="0" dirty="0">
                <a:solidFill>
                  <a:prstClr val="white"/>
                </a:solidFill>
                <a:latin typeface="Fira Sans SemiBold" panose="020B0603050000020004" pitchFamily="34" charset="0"/>
                <a:ea typeface="Fira Sans SemiBold" panose="020B0603050000020004" pitchFamily="34" charset="0"/>
              </a:rPr>
              <a:t>Challenges for the estimator</a:t>
            </a:r>
          </a:p>
        </p:txBody>
      </p:sp>
    </p:spTree>
    <p:extLst>
      <p:ext uri="{BB962C8B-B14F-4D97-AF65-F5344CB8AC3E}">
        <p14:creationId xmlns:p14="http://schemas.microsoft.com/office/powerpoint/2010/main" val="842473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256682F3-9436-4CF5-B0ED-D15CE53967C7}"/>
              </a:ext>
            </a:extLst>
          </p:cNvPr>
          <p:cNvSpPr txBox="1">
            <a:spLocks/>
          </p:cNvSpPr>
          <p:nvPr/>
        </p:nvSpPr>
        <p:spPr>
          <a:xfrm>
            <a:off x="416811" y="1148079"/>
            <a:ext cx="11135282" cy="70137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4667250" algn="r"/>
              </a:tabLst>
            </a:pPr>
            <a:r>
              <a:rPr lang="en-US" sz="1800" b="1" spc="30" dirty="0">
                <a:latin typeface="Fira Sans" panose="020B0503050000020004" pitchFamily="34" charset="0"/>
                <a:ea typeface="Fira Sans" panose="020B0503050000020004" pitchFamily="34" charset="0"/>
              </a:rPr>
              <a:t>Large-scale water electrolysis for green hydrogen production.</a:t>
            </a:r>
            <a:endParaRPr lang="en-NL" sz="1800" b="1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8" name="Title 11">
            <a:extLst>
              <a:ext uri="{FF2B5EF4-FFF2-40B4-BE49-F238E27FC236}">
                <a16:creationId xmlns:a16="http://schemas.microsoft.com/office/drawing/2014/main" id="{EA61DC69-BBB5-4FB3-AB6F-0B8708F9F3D6}"/>
              </a:ext>
            </a:extLst>
          </p:cNvPr>
          <p:cNvSpPr txBox="1">
            <a:spLocks/>
          </p:cNvSpPr>
          <p:nvPr/>
        </p:nvSpPr>
        <p:spPr>
          <a:xfrm>
            <a:off x="2625" y="170960"/>
            <a:ext cx="6780900" cy="864682"/>
          </a:xfrm>
          <a:custGeom>
            <a:avLst/>
            <a:gdLst>
              <a:gd name="connsiteX0" fmla="*/ 0 w 3252788"/>
              <a:gd name="connsiteY0" fmla="*/ 0 h 864682"/>
              <a:gd name="connsiteX1" fmla="*/ 3252788 w 3252788"/>
              <a:gd name="connsiteY1" fmla="*/ 0 h 864682"/>
              <a:gd name="connsiteX2" fmla="*/ 3252788 w 3252788"/>
              <a:gd name="connsiteY2" fmla="*/ 864682 h 864682"/>
              <a:gd name="connsiteX3" fmla="*/ 0 w 3252788"/>
              <a:gd name="connsiteY3" fmla="*/ 864682 h 864682"/>
              <a:gd name="connsiteX4" fmla="*/ 0 w 3252788"/>
              <a:gd name="connsiteY4" fmla="*/ 0 h 864682"/>
              <a:gd name="connsiteX0" fmla="*/ 0 w 3423476"/>
              <a:gd name="connsiteY0" fmla="*/ 0 h 864682"/>
              <a:gd name="connsiteX1" fmla="*/ 3423476 w 3423476"/>
              <a:gd name="connsiteY1" fmla="*/ 0 h 864682"/>
              <a:gd name="connsiteX2" fmla="*/ 3252788 w 3423476"/>
              <a:gd name="connsiteY2" fmla="*/ 864682 h 864682"/>
              <a:gd name="connsiteX3" fmla="*/ 0 w 3423476"/>
              <a:gd name="connsiteY3" fmla="*/ 864682 h 864682"/>
              <a:gd name="connsiteX4" fmla="*/ 0 w 3423476"/>
              <a:gd name="connsiteY4" fmla="*/ 0 h 864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3476" h="864682">
                <a:moveTo>
                  <a:pt x="0" y="0"/>
                </a:moveTo>
                <a:lnTo>
                  <a:pt x="3423476" y="0"/>
                </a:lnTo>
                <a:lnTo>
                  <a:pt x="3252788" y="864682"/>
                </a:lnTo>
                <a:lnTo>
                  <a:pt x="0" y="864682"/>
                </a:lnTo>
                <a:lnTo>
                  <a:pt x="0" y="0"/>
                </a:lnTo>
                <a:close/>
              </a:path>
            </a:pathLst>
          </a:custGeom>
          <a:solidFill>
            <a:srgbClr val="F47B2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 spc="50" baseline="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2925" algn="l"/>
              </a:tabLst>
              <a:defRPr/>
            </a:pPr>
            <a:r>
              <a:rPr kumimoji="0" lang="en-GB" sz="3200" b="0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  <a:cs typeface="+mj-cs"/>
              </a:rPr>
              <a:t>	</a:t>
            </a:r>
            <a:r>
              <a:rPr kumimoji="0" lang="en-US" sz="3200" b="0" i="0" u="none" strike="noStrike" kern="1200" cap="none" spc="5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  <a:cs typeface="+mj-cs"/>
              </a:rPr>
              <a:t>Example project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91B6BBF-B5B6-493D-A95B-A75E0DE4C4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3335" y="6044202"/>
            <a:ext cx="1785817" cy="354744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603BCADE-E571-421E-8E91-C592CAB8D485}"/>
              </a:ext>
            </a:extLst>
          </p:cNvPr>
          <p:cNvSpPr txBox="1">
            <a:spLocks/>
          </p:cNvSpPr>
          <p:nvPr/>
        </p:nvSpPr>
        <p:spPr>
          <a:xfrm>
            <a:off x="388236" y="2242961"/>
            <a:ext cx="11135282" cy="397861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tabLst>
                <a:tab pos="4667250" algn="r"/>
              </a:tabLst>
            </a:pPr>
            <a:endParaRPr lang="en-NL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1114EF-9AE1-4C11-91AC-418B87F6FCA2}"/>
              </a:ext>
            </a:extLst>
          </p:cNvPr>
          <p:cNvSpPr txBox="1"/>
          <p:nvPr/>
        </p:nvSpPr>
        <p:spPr>
          <a:xfrm>
            <a:off x="416811" y="4672717"/>
            <a:ext cx="2906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ISPT - 1GW Green-Hydrogen Plant Study 2022</a:t>
            </a:r>
          </a:p>
          <a:p>
            <a:endParaRPr lang="en-US" sz="1400" dirty="0"/>
          </a:p>
          <a:p>
            <a:r>
              <a:rPr lang="en-US" sz="1400" dirty="0"/>
              <a:t>Retrieved from the public domain.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341C7D9-A55D-4AD1-BB3D-5EEF67514C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975" y="1498768"/>
            <a:ext cx="8648700" cy="558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163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256682F3-9436-4CF5-B0ED-D15CE53967C7}"/>
              </a:ext>
            </a:extLst>
          </p:cNvPr>
          <p:cNvSpPr txBox="1">
            <a:spLocks/>
          </p:cNvSpPr>
          <p:nvPr/>
        </p:nvSpPr>
        <p:spPr>
          <a:xfrm>
            <a:off x="388236" y="1541582"/>
            <a:ext cx="11135282" cy="70137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4667250" algn="r"/>
              </a:tabLst>
            </a:pPr>
            <a:r>
              <a:rPr lang="en-US" sz="1800" b="1" spc="30" dirty="0">
                <a:latin typeface="Fira Sans" panose="020B0503050000020004" pitchFamily="34" charset="0"/>
                <a:ea typeface="Fira Sans" panose="020B0503050000020004" pitchFamily="34" charset="0"/>
              </a:rPr>
              <a:t>Large-scale water electrolysis for green hydrogen production.</a:t>
            </a:r>
            <a:endParaRPr lang="en-NL" sz="1800" b="1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8" name="Title 11">
            <a:extLst>
              <a:ext uri="{FF2B5EF4-FFF2-40B4-BE49-F238E27FC236}">
                <a16:creationId xmlns:a16="http://schemas.microsoft.com/office/drawing/2014/main" id="{EA61DC69-BBB5-4FB3-AB6F-0B8708F9F3D6}"/>
              </a:ext>
            </a:extLst>
          </p:cNvPr>
          <p:cNvSpPr txBox="1">
            <a:spLocks/>
          </p:cNvSpPr>
          <p:nvPr/>
        </p:nvSpPr>
        <p:spPr>
          <a:xfrm>
            <a:off x="-30476" y="491043"/>
            <a:ext cx="6780900" cy="864682"/>
          </a:xfrm>
          <a:custGeom>
            <a:avLst/>
            <a:gdLst>
              <a:gd name="connsiteX0" fmla="*/ 0 w 3252788"/>
              <a:gd name="connsiteY0" fmla="*/ 0 h 864682"/>
              <a:gd name="connsiteX1" fmla="*/ 3252788 w 3252788"/>
              <a:gd name="connsiteY1" fmla="*/ 0 h 864682"/>
              <a:gd name="connsiteX2" fmla="*/ 3252788 w 3252788"/>
              <a:gd name="connsiteY2" fmla="*/ 864682 h 864682"/>
              <a:gd name="connsiteX3" fmla="*/ 0 w 3252788"/>
              <a:gd name="connsiteY3" fmla="*/ 864682 h 864682"/>
              <a:gd name="connsiteX4" fmla="*/ 0 w 3252788"/>
              <a:gd name="connsiteY4" fmla="*/ 0 h 864682"/>
              <a:gd name="connsiteX0" fmla="*/ 0 w 3423476"/>
              <a:gd name="connsiteY0" fmla="*/ 0 h 864682"/>
              <a:gd name="connsiteX1" fmla="*/ 3423476 w 3423476"/>
              <a:gd name="connsiteY1" fmla="*/ 0 h 864682"/>
              <a:gd name="connsiteX2" fmla="*/ 3252788 w 3423476"/>
              <a:gd name="connsiteY2" fmla="*/ 864682 h 864682"/>
              <a:gd name="connsiteX3" fmla="*/ 0 w 3423476"/>
              <a:gd name="connsiteY3" fmla="*/ 864682 h 864682"/>
              <a:gd name="connsiteX4" fmla="*/ 0 w 3423476"/>
              <a:gd name="connsiteY4" fmla="*/ 0 h 864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3476" h="864682">
                <a:moveTo>
                  <a:pt x="0" y="0"/>
                </a:moveTo>
                <a:lnTo>
                  <a:pt x="3423476" y="0"/>
                </a:lnTo>
                <a:lnTo>
                  <a:pt x="3252788" y="864682"/>
                </a:lnTo>
                <a:lnTo>
                  <a:pt x="0" y="864682"/>
                </a:lnTo>
                <a:lnTo>
                  <a:pt x="0" y="0"/>
                </a:lnTo>
                <a:close/>
              </a:path>
            </a:pathLst>
          </a:custGeom>
          <a:solidFill>
            <a:srgbClr val="F47B2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 spc="50" baseline="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2925" algn="l"/>
              </a:tabLst>
              <a:defRPr/>
            </a:pPr>
            <a:r>
              <a:rPr kumimoji="0" lang="en-GB" sz="3200" b="0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  <a:cs typeface="+mj-cs"/>
              </a:rPr>
              <a:t>	</a:t>
            </a:r>
            <a:r>
              <a:rPr kumimoji="0" lang="en-US" sz="3200" b="0" i="0" u="none" strike="noStrike" kern="1200" cap="none" spc="5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  <a:cs typeface="+mj-cs"/>
              </a:rPr>
              <a:t>Example project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91B6BBF-B5B6-493D-A95B-A75E0DE4C4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3335" y="6044202"/>
            <a:ext cx="1785817" cy="354744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603BCADE-E571-421E-8E91-C592CAB8D485}"/>
              </a:ext>
            </a:extLst>
          </p:cNvPr>
          <p:cNvSpPr txBox="1">
            <a:spLocks/>
          </p:cNvSpPr>
          <p:nvPr/>
        </p:nvSpPr>
        <p:spPr>
          <a:xfrm>
            <a:off x="388236" y="2242961"/>
            <a:ext cx="11135282" cy="397861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2"/>
              </a:buClr>
              <a:tabLst>
                <a:tab pos="4667250" algn="r"/>
              </a:tabLst>
            </a:pPr>
            <a:r>
              <a:rPr lang="en-US" sz="1800" spc="30" dirty="0" err="1">
                <a:latin typeface="Fira Sans" panose="020B0503050000020004" pitchFamily="34" charset="0"/>
                <a:ea typeface="Fira Sans" panose="020B0503050000020004" pitchFamily="34" charset="0"/>
              </a:rPr>
              <a:t>abc</a:t>
            </a:r>
            <a:r>
              <a:rPr lang="en-US" sz="1800" spc="30" dirty="0">
                <a:latin typeface="Fira Sans" panose="020B0503050000020004" pitchFamily="34" charset="0"/>
                <a:ea typeface="Fira Sans" panose="020B0503050000020004" pitchFamily="34" charset="0"/>
              </a:rPr>
              <a:t>.</a:t>
            </a:r>
          </a:p>
          <a:p>
            <a:pPr marL="457200" lvl="1" indent="0">
              <a:buNone/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tabLst>
                <a:tab pos="4667250" algn="r"/>
              </a:tabLst>
            </a:pPr>
            <a:endParaRPr lang="en-NL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C1D407-083B-4158-B3C0-BC59366E43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609" y="1930897"/>
            <a:ext cx="4748764" cy="44680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6BBF6F-3C2E-4328-9E28-B0022A791C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5938" y="491043"/>
            <a:ext cx="3497580" cy="254127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0ECDFF5-76A1-477F-BFE2-35166676559C}"/>
              </a:ext>
            </a:extLst>
          </p:cNvPr>
          <p:cNvCxnSpPr>
            <a:cxnSpLocks/>
          </p:cNvCxnSpPr>
          <p:nvPr/>
        </p:nvCxnSpPr>
        <p:spPr>
          <a:xfrm flipV="1">
            <a:off x="2550695" y="2065591"/>
            <a:ext cx="6047205" cy="13634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ubtitle 2">
            <a:extLst>
              <a:ext uri="{FF2B5EF4-FFF2-40B4-BE49-F238E27FC236}">
                <a16:creationId xmlns:a16="http://schemas.microsoft.com/office/drawing/2014/main" id="{79A0E9B2-0E1D-4293-9B5B-345B1140E09F}"/>
              </a:ext>
            </a:extLst>
          </p:cNvPr>
          <p:cNvSpPr txBox="1">
            <a:spLocks/>
          </p:cNvSpPr>
          <p:nvPr/>
        </p:nvSpPr>
        <p:spPr>
          <a:xfrm>
            <a:off x="5780536" y="3271243"/>
            <a:ext cx="6241746" cy="345167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2"/>
              </a:buClr>
            </a:pPr>
            <a:r>
              <a:rPr lang="en-US" sz="1800" dirty="0">
                <a:latin typeface="Fira Sans" panose="020B0503050000020004" pitchFamily="34" charset="0"/>
                <a:ea typeface="Fira Sans" panose="020B0503050000020004" pitchFamily="34" charset="0"/>
              </a:rPr>
              <a:t>A distinction can be made between </a:t>
            </a:r>
            <a:r>
              <a:rPr lang="en-US" sz="1800" b="1" dirty="0">
                <a:solidFill>
                  <a:schemeClr val="accent6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Core Technology </a:t>
            </a:r>
            <a:r>
              <a:rPr lang="en-US" sz="1800" dirty="0">
                <a:latin typeface="Fira Sans" panose="020B0503050000020004" pitchFamily="34" charset="0"/>
                <a:ea typeface="Fira Sans" panose="020B0503050000020004" pitchFamily="34" charset="0"/>
              </a:rPr>
              <a:t>and </a:t>
            </a:r>
            <a:r>
              <a:rPr lang="en-US" sz="1800" b="1" dirty="0">
                <a:solidFill>
                  <a:schemeClr val="accent4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Balance of Plant</a:t>
            </a:r>
            <a:r>
              <a:rPr lang="en-US" sz="1800" b="1" dirty="0">
                <a:latin typeface="Fira Sans" panose="020B0503050000020004" pitchFamily="34" charset="0"/>
                <a:ea typeface="Fira Sans" panose="020B0503050000020004" pitchFamily="34" charset="0"/>
              </a:rPr>
              <a:t>.</a:t>
            </a:r>
            <a:r>
              <a:rPr lang="en-US" sz="1800" dirty="0">
                <a:latin typeface="Fira Sans" panose="020B0503050000020004" pitchFamily="34" charset="0"/>
                <a:ea typeface="Fira Sans" panose="020B0503050000020004" pitchFamily="34" charset="0"/>
              </a:rPr>
              <a:t> </a:t>
            </a:r>
          </a:p>
          <a:p>
            <a:pPr>
              <a:buClr>
                <a:schemeClr val="accent2"/>
              </a:buClr>
            </a:pPr>
            <a:endParaRPr lang="en-US" sz="180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buClr>
                <a:schemeClr val="accent2"/>
              </a:buClr>
            </a:pPr>
            <a:r>
              <a:rPr lang="en-US" sz="1800" dirty="0">
                <a:latin typeface="Fira Sans" panose="020B0503050000020004" pitchFamily="34" charset="0"/>
                <a:ea typeface="Fira Sans" panose="020B0503050000020004" pitchFamily="34" charset="0"/>
              </a:rPr>
              <a:t>Roughly 60-80% of the facilities’ technology and infrastructure has been seen before by the estimator in other projects.</a:t>
            </a:r>
          </a:p>
          <a:p>
            <a:pPr>
              <a:buClr>
                <a:schemeClr val="accent2"/>
              </a:buClr>
            </a:pPr>
            <a:endParaRPr lang="en-US" sz="180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buClr>
                <a:schemeClr val="accent2"/>
              </a:buClr>
            </a:pPr>
            <a:r>
              <a:rPr lang="en-US" sz="1800" dirty="0">
                <a:latin typeface="Fira Sans" panose="020B0503050000020004" pitchFamily="34" charset="0"/>
                <a:ea typeface="Fira Sans" panose="020B0503050000020004" pitchFamily="34" charset="0"/>
              </a:rPr>
              <a:t>The </a:t>
            </a:r>
            <a:r>
              <a:rPr lang="en-US" sz="1800" b="1" dirty="0">
                <a:solidFill>
                  <a:schemeClr val="accent6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Core Technology’s </a:t>
            </a:r>
            <a:r>
              <a:rPr lang="en-US" sz="1800" dirty="0">
                <a:latin typeface="Fira Sans" panose="020B0503050000020004" pitchFamily="34" charset="0"/>
                <a:ea typeface="Fira Sans" panose="020B0503050000020004" pitchFamily="34" charset="0"/>
              </a:rPr>
              <a:t>technical details and cost buildup are often unknown to the estimator. </a:t>
            </a:r>
          </a:p>
          <a:p>
            <a:pPr>
              <a:buClr>
                <a:schemeClr val="accent2"/>
              </a:buClr>
            </a:pPr>
            <a:endParaRPr lang="en-US" sz="180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buClr>
                <a:schemeClr val="accent2"/>
              </a:buClr>
            </a:pPr>
            <a:endParaRPr lang="en-US" sz="180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457200" lvl="1" indent="0">
              <a:buNone/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tabLst>
                <a:tab pos="4667250" algn="r"/>
              </a:tabLst>
            </a:pPr>
            <a:endParaRPr lang="en-NL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1114EF-9AE1-4C11-91AC-418B87F6FCA2}"/>
              </a:ext>
            </a:extLst>
          </p:cNvPr>
          <p:cNvSpPr txBox="1"/>
          <p:nvPr/>
        </p:nvSpPr>
        <p:spPr>
          <a:xfrm>
            <a:off x="8597900" y="340658"/>
            <a:ext cx="30727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Electrolyzer</a:t>
            </a:r>
            <a:r>
              <a:rPr lang="en-US" sz="1400" b="1" dirty="0"/>
              <a:t> stack + separator vessels </a:t>
            </a:r>
          </a:p>
          <a:p>
            <a:r>
              <a:rPr lang="en-US" sz="1400" dirty="0"/>
              <a:t>Source: NEL</a:t>
            </a:r>
          </a:p>
        </p:txBody>
      </p:sp>
    </p:spTree>
    <p:extLst>
      <p:ext uri="{BB962C8B-B14F-4D97-AF65-F5344CB8AC3E}">
        <p14:creationId xmlns:p14="http://schemas.microsoft.com/office/powerpoint/2010/main" val="2548537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1">
            <a:extLst>
              <a:ext uri="{FF2B5EF4-FFF2-40B4-BE49-F238E27FC236}">
                <a16:creationId xmlns:a16="http://schemas.microsoft.com/office/drawing/2014/main" id="{EA61DC69-BBB5-4FB3-AB6F-0B8708F9F3D6}"/>
              </a:ext>
            </a:extLst>
          </p:cNvPr>
          <p:cNvSpPr txBox="1">
            <a:spLocks/>
          </p:cNvSpPr>
          <p:nvPr/>
        </p:nvSpPr>
        <p:spPr>
          <a:xfrm>
            <a:off x="-30476" y="491043"/>
            <a:ext cx="6780900" cy="864682"/>
          </a:xfrm>
          <a:custGeom>
            <a:avLst/>
            <a:gdLst>
              <a:gd name="connsiteX0" fmla="*/ 0 w 3252788"/>
              <a:gd name="connsiteY0" fmla="*/ 0 h 864682"/>
              <a:gd name="connsiteX1" fmla="*/ 3252788 w 3252788"/>
              <a:gd name="connsiteY1" fmla="*/ 0 h 864682"/>
              <a:gd name="connsiteX2" fmla="*/ 3252788 w 3252788"/>
              <a:gd name="connsiteY2" fmla="*/ 864682 h 864682"/>
              <a:gd name="connsiteX3" fmla="*/ 0 w 3252788"/>
              <a:gd name="connsiteY3" fmla="*/ 864682 h 864682"/>
              <a:gd name="connsiteX4" fmla="*/ 0 w 3252788"/>
              <a:gd name="connsiteY4" fmla="*/ 0 h 864682"/>
              <a:gd name="connsiteX0" fmla="*/ 0 w 3423476"/>
              <a:gd name="connsiteY0" fmla="*/ 0 h 864682"/>
              <a:gd name="connsiteX1" fmla="*/ 3423476 w 3423476"/>
              <a:gd name="connsiteY1" fmla="*/ 0 h 864682"/>
              <a:gd name="connsiteX2" fmla="*/ 3252788 w 3423476"/>
              <a:gd name="connsiteY2" fmla="*/ 864682 h 864682"/>
              <a:gd name="connsiteX3" fmla="*/ 0 w 3423476"/>
              <a:gd name="connsiteY3" fmla="*/ 864682 h 864682"/>
              <a:gd name="connsiteX4" fmla="*/ 0 w 3423476"/>
              <a:gd name="connsiteY4" fmla="*/ 0 h 864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3476" h="864682">
                <a:moveTo>
                  <a:pt x="0" y="0"/>
                </a:moveTo>
                <a:lnTo>
                  <a:pt x="3423476" y="0"/>
                </a:lnTo>
                <a:lnTo>
                  <a:pt x="3252788" y="864682"/>
                </a:lnTo>
                <a:lnTo>
                  <a:pt x="0" y="864682"/>
                </a:lnTo>
                <a:lnTo>
                  <a:pt x="0" y="0"/>
                </a:lnTo>
                <a:close/>
              </a:path>
            </a:pathLst>
          </a:custGeom>
          <a:solidFill>
            <a:srgbClr val="F47B2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 spc="50" baseline="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2925" algn="l"/>
              </a:tabLst>
              <a:defRPr/>
            </a:pPr>
            <a:r>
              <a:rPr kumimoji="0" lang="en-GB" sz="3200" b="0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  <a:cs typeface="+mj-cs"/>
              </a:rPr>
              <a:t>	</a:t>
            </a:r>
            <a:r>
              <a:rPr kumimoji="0" lang="en-US" sz="3200" b="0" i="0" u="none" strike="noStrike" kern="1200" cap="none" spc="5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  <a:cs typeface="+mj-cs"/>
              </a:rPr>
              <a:t>Estimate </a:t>
            </a:r>
            <a:r>
              <a:rPr lang="en-US" sz="3200" b="0" dirty="0">
                <a:solidFill>
                  <a:prstClr val="white"/>
                </a:solidFill>
                <a:latin typeface="Fira Sans SemiBold" panose="020B0603050000020004" pitchFamily="34" charset="0"/>
                <a:ea typeface="Fira Sans SemiBold" panose="020B0603050000020004" pitchFamily="34" charset="0"/>
              </a:rPr>
              <a:t>b</a:t>
            </a:r>
            <a:r>
              <a:rPr kumimoji="0" lang="en-US" sz="3200" b="0" i="0" u="none" strike="noStrike" kern="1200" cap="none" spc="5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  <a:cs typeface="+mj-cs"/>
              </a:rPr>
              <a:t>uilding blocks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91B6BBF-B5B6-493D-A95B-A75E0DE4C4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3335" y="6044202"/>
            <a:ext cx="1785817" cy="354744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603BCADE-E571-421E-8E91-C592CAB8D485}"/>
              </a:ext>
            </a:extLst>
          </p:cNvPr>
          <p:cNvSpPr txBox="1">
            <a:spLocks/>
          </p:cNvSpPr>
          <p:nvPr/>
        </p:nvSpPr>
        <p:spPr>
          <a:xfrm>
            <a:off x="388236" y="1627695"/>
            <a:ext cx="5453006" cy="441650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2"/>
              </a:buClr>
              <a:buFont typeface="+mj-lt"/>
              <a:buAutoNum type="alphaUcPeriod"/>
              <a:tabLst>
                <a:tab pos="4667250" algn="r"/>
              </a:tabLst>
            </a:pPr>
            <a:r>
              <a:rPr lang="en-US" sz="1800" b="1" spc="30" dirty="0">
                <a:latin typeface="Fira Sans" panose="020B0503050000020004" pitchFamily="34" charset="0"/>
                <a:ea typeface="Fira Sans" panose="020B0503050000020004" pitchFamily="34" charset="0"/>
              </a:rPr>
              <a:t>Core Technology</a:t>
            </a:r>
          </a:p>
          <a:p>
            <a:pPr marL="0" indent="0">
              <a:buClr>
                <a:schemeClr val="accent2"/>
              </a:buClr>
              <a:buNone/>
              <a:tabLst>
                <a:tab pos="4667250" algn="r"/>
              </a:tabLst>
            </a:pPr>
            <a:r>
              <a:rPr lang="en-US" sz="1800" spc="30" dirty="0">
                <a:latin typeface="Fira Sans" panose="020B0503050000020004" pitchFamily="34" charset="0"/>
                <a:ea typeface="Fira Sans" panose="020B0503050000020004" pitchFamily="34" charset="0"/>
              </a:rPr>
              <a:t>Reference framework for the estimator is missing. Technology and specs owned by others:</a:t>
            </a:r>
          </a:p>
          <a:p>
            <a:pPr marL="0" indent="0">
              <a:buClr>
                <a:schemeClr val="accent2"/>
              </a:buClr>
              <a:buNone/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Licensor scope </a:t>
            </a: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Patented technology</a:t>
            </a: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Intellectual proprietary equipment</a:t>
            </a: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Etc. </a:t>
            </a: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endParaRPr lang="en-US" sz="16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endParaRPr lang="en-US" sz="16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endParaRPr lang="en-US" sz="16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Examples: </a:t>
            </a:r>
            <a:r>
              <a:rPr lang="en-US" sz="1600" spc="30" dirty="0" err="1">
                <a:latin typeface="Fira Sans" panose="020B0503050000020004" pitchFamily="34" charset="0"/>
                <a:ea typeface="Fira Sans" panose="020B0503050000020004" pitchFamily="34" charset="0"/>
              </a:rPr>
              <a:t>electrolyzers</a:t>
            </a: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, direct air capture filters, carbon capture technology units, etc.</a:t>
            </a:r>
          </a:p>
          <a:p>
            <a:pPr lvl="1">
              <a:buClr>
                <a:schemeClr val="accent2"/>
              </a:buClr>
              <a:tabLst>
                <a:tab pos="4667250" algn="r"/>
              </a:tabLst>
            </a:pPr>
            <a:endParaRPr lang="en-US" sz="14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457200" lvl="1" indent="0">
              <a:buNone/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tabLst>
                <a:tab pos="4667250" algn="r"/>
              </a:tabLst>
            </a:pPr>
            <a:endParaRPr lang="en-NL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AE13DB51-2331-47B1-97D7-9106733DA7F3}"/>
              </a:ext>
            </a:extLst>
          </p:cNvPr>
          <p:cNvSpPr txBox="1">
            <a:spLocks/>
          </p:cNvSpPr>
          <p:nvPr/>
        </p:nvSpPr>
        <p:spPr>
          <a:xfrm>
            <a:off x="6350758" y="1619933"/>
            <a:ext cx="5550090" cy="441650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2"/>
              </a:buClr>
              <a:buFont typeface="+mj-lt"/>
              <a:buAutoNum type="alphaUcPeriod" startAt="2"/>
              <a:tabLst>
                <a:tab pos="4667250" algn="r"/>
              </a:tabLst>
            </a:pPr>
            <a:r>
              <a:rPr lang="en-US" sz="1800" b="1" spc="30" dirty="0">
                <a:latin typeface="Fira Sans" panose="020B0503050000020004" pitchFamily="34" charset="0"/>
                <a:ea typeface="Fira Sans" panose="020B0503050000020004" pitchFamily="34" charset="0"/>
              </a:rPr>
              <a:t>Balance of Plant </a:t>
            </a:r>
          </a:p>
          <a:p>
            <a:pPr marL="0" indent="0">
              <a:buClr>
                <a:schemeClr val="accent2"/>
              </a:buClr>
              <a:buNone/>
              <a:tabLst>
                <a:tab pos="4667250" algn="r"/>
              </a:tabLst>
            </a:pPr>
            <a:r>
              <a:rPr lang="en-US" sz="1800" spc="30" dirty="0">
                <a:latin typeface="Fira Sans" panose="020B0503050000020004" pitchFamily="34" charset="0"/>
                <a:ea typeface="Fira Sans" panose="020B0503050000020004" pitchFamily="34" charset="0"/>
              </a:rPr>
              <a:t>Recognizable and known scope for the estimator.</a:t>
            </a:r>
          </a:p>
          <a:p>
            <a:pPr marL="0" indent="0">
              <a:buClr>
                <a:schemeClr val="accent2"/>
              </a:buClr>
              <a:buNone/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0" indent="0">
              <a:buClr>
                <a:schemeClr val="accent2"/>
              </a:buClr>
              <a:buNone/>
              <a:tabLst>
                <a:tab pos="4667250" algn="r"/>
              </a:tabLst>
            </a:pPr>
            <a:endParaRPr lang="en-US" sz="14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Traditional process equipment</a:t>
            </a: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Bulk materials</a:t>
            </a: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Construction</a:t>
            </a: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Indirect costs </a:t>
            </a: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Escalation, Contingency and Markups</a:t>
            </a: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Owner’s Costs</a:t>
            </a: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endParaRPr lang="en-US" sz="16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Examples: Denim water plant, wastewater facilities, fire fighting, other utility systems for steam, air, nitrogen, etc. </a:t>
            </a:r>
          </a:p>
          <a:p>
            <a:pPr marL="457200" lvl="1" indent="0">
              <a:buNone/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tabLst>
                <a:tab pos="4667250" algn="r"/>
              </a:tabLst>
            </a:pPr>
            <a:endParaRPr lang="en-NL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3771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9B0E7CD6-7DC4-4290-BC96-90C792566158}"/>
              </a:ext>
            </a:extLst>
          </p:cNvPr>
          <p:cNvSpPr txBox="1">
            <a:spLocks/>
          </p:cNvSpPr>
          <p:nvPr/>
        </p:nvSpPr>
        <p:spPr>
          <a:xfrm>
            <a:off x="143721" y="2400743"/>
            <a:ext cx="4054643" cy="387302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2"/>
              </a:buClr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There are commonly two broad categories: conceptual (Stochastic or Factored) and deterministic (Detailed).</a:t>
            </a: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endParaRPr lang="en-US" sz="16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Conceptual methodologies:</a:t>
            </a:r>
          </a:p>
          <a:p>
            <a:pPr lvl="1">
              <a:buClr>
                <a:schemeClr val="accent2"/>
              </a:buClr>
              <a:tabLst>
                <a:tab pos="4667250" algn="r"/>
              </a:tabLst>
            </a:pPr>
            <a:r>
              <a:rPr lang="en-US" sz="1400" spc="30" dirty="0">
                <a:latin typeface="Fira Sans" panose="020B0503050000020004" pitchFamily="34" charset="0"/>
                <a:ea typeface="Fira Sans" panose="020B0503050000020004" pitchFamily="34" charset="0"/>
              </a:rPr>
              <a:t>Analogy</a:t>
            </a:r>
          </a:p>
          <a:p>
            <a:pPr lvl="1">
              <a:buClr>
                <a:schemeClr val="accent2"/>
              </a:buClr>
              <a:tabLst>
                <a:tab pos="4667250" algn="r"/>
              </a:tabLst>
            </a:pPr>
            <a:r>
              <a:rPr lang="en-US" sz="1400" spc="30" dirty="0">
                <a:latin typeface="Fira Sans" panose="020B0503050000020004" pitchFamily="34" charset="0"/>
                <a:ea typeface="Fira Sans" panose="020B0503050000020004" pitchFamily="34" charset="0"/>
              </a:rPr>
              <a:t>Capacity Factored</a:t>
            </a:r>
          </a:p>
          <a:p>
            <a:pPr lvl="1">
              <a:buClr>
                <a:schemeClr val="accent2"/>
              </a:buClr>
              <a:tabLst>
                <a:tab pos="4667250" algn="r"/>
              </a:tabLst>
            </a:pPr>
            <a:r>
              <a:rPr lang="en-US" sz="1400" spc="30" dirty="0">
                <a:latin typeface="Fira Sans" panose="020B0503050000020004" pitchFamily="34" charset="0"/>
                <a:ea typeface="Fira Sans" panose="020B0503050000020004" pitchFamily="34" charset="0"/>
              </a:rPr>
              <a:t>Equipment Factored</a:t>
            </a:r>
          </a:p>
          <a:p>
            <a:pPr lvl="1">
              <a:buClr>
                <a:schemeClr val="accent2"/>
              </a:buClr>
              <a:tabLst>
                <a:tab pos="4667250" algn="r"/>
              </a:tabLst>
            </a:pPr>
            <a:r>
              <a:rPr lang="en-US" sz="1400" spc="30" dirty="0">
                <a:latin typeface="Fira Sans" panose="020B0503050000020004" pitchFamily="34" charset="0"/>
                <a:ea typeface="Fira Sans" panose="020B0503050000020004" pitchFamily="34" charset="0"/>
              </a:rPr>
              <a:t>Parametric Models</a:t>
            </a:r>
          </a:p>
          <a:p>
            <a:pPr lvl="1">
              <a:buClr>
                <a:schemeClr val="accent2"/>
              </a:buClr>
              <a:tabLst>
                <a:tab pos="4667250" algn="r"/>
              </a:tabLst>
            </a:pPr>
            <a:endParaRPr lang="en-US" sz="12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Hybrid methods</a:t>
            </a:r>
          </a:p>
          <a:p>
            <a:pPr lvl="1">
              <a:buClr>
                <a:schemeClr val="accent2"/>
              </a:buClr>
              <a:tabLst>
                <a:tab pos="4667250" algn="r"/>
              </a:tabLst>
            </a:pPr>
            <a:r>
              <a:rPr lang="en-US" sz="1400" spc="30" dirty="0">
                <a:latin typeface="Fira Sans" panose="020B0503050000020004" pitchFamily="34" charset="0"/>
                <a:ea typeface="Fira Sans" panose="020B0503050000020004" pitchFamily="34" charset="0"/>
              </a:rPr>
              <a:t>Mix of factor/parametric and deterministic methods.</a:t>
            </a:r>
          </a:p>
          <a:p>
            <a:pPr>
              <a:tabLst>
                <a:tab pos="4667250" algn="r"/>
              </a:tabLst>
            </a:pPr>
            <a:endParaRPr lang="en-NL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8" name="Title 11">
            <a:extLst>
              <a:ext uri="{FF2B5EF4-FFF2-40B4-BE49-F238E27FC236}">
                <a16:creationId xmlns:a16="http://schemas.microsoft.com/office/drawing/2014/main" id="{EA61DC69-BBB5-4FB3-AB6F-0B8708F9F3D6}"/>
              </a:ext>
            </a:extLst>
          </p:cNvPr>
          <p:cNvSpPr txBox="1">
            <a:spLocks/>
          </p:cNvSpPr>
          <p:nvPr/>
        </p:nvSpPr>
        <p:spPr>
          <a:xfrm>
            <a:off x="-30476" y="491043"/>
            <a:ext cx="6780900" cy="864682"/>
          </a:xfrm>
          <a:custGeom>
            <a:avLst/>
            <a:gdLst>
              <a:gd name="connsiteX0" fmla="*/ 0 w 3252788"/>
              <a:gd name="connsiteY0" fmla="*/ 0 h 864682"/>
              <a:gd name="connsiteX1" fmla="*/ 3252788 w 3252788"/>
              <a:gd name="connsiteY1" fmla="*/ 0 h 864682"/>
              <a:gd name="connsiteX2" fmla="*/ 3252788 w 3252788"/>
              <a:gd name="connsiteY2" fmla="*/ 864682 h 864682"/>
              <a:gd name="connsiteX3" fmla="*/ 0 w 3252788"/>
              <a:gd name="connsiteY3" fmla="*/ 864682 h 864682"/>
              <a:gd name="connsiteX4" fmla="*/ 0 w 3252788"/>
              <a:gd name="connsiteY4" fmla="*/ 0 h 864682"/>
              <a:gd name="connsiteX0" fmla="*/ 0 w 3423476"/>
              <a:gd name="connsiteY0" fmla="*/ 0 h 864682"/>
              <a:gd name="connsiteX1" fmla="*/ 3423476 w 3423476"/>
              <a:gd name="connsiteY1" fmla="*/ 0 h 864682"/>
              <a:gd name="connsiteX2" fmla="*/ 3252788 w 3423476"/>
              <a:gd name="connsiteY2" fmla="*/ 864682 h 864682"/>
              <a:gd name="connsiteX3" fmla="*/ 0 w 3423476"/>
              <a:gd name="connsiteY3" fmla="*/ 864682 h 864682"/>
              <a:gd name="connsiteX4" fmla="*/ 0 w 3423476"/>
              <a:gd name="connsiteY4" fmla="*/ 0 h 864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3476" h="864682">
                <a:moveTo>
                  <a:pt x="0" y="0"/>
                </a:moveTo>
                <a:lnTo>
                  <a:pt x="3423476" y="0"/>
                </a:lnTo>
                <a:lnTo>
                  <a:pt x="3252788" y="864682"/>
                </a:lnTo>
                <a:lnTo>
                  <a:pt x="0" y="864682"/>
                </a:lnTo>
                <a:lnTo>
                  <a:pt x="0" y="0"/>
                </a:lnTo>
                <a:close/>
              </a:path>
            </a:pathLst>
          </a:custGeom>
          <a:solidFill>
            <a:srgbClr val="F47B2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 spc="50" baseline="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j-cs"/>
              </a:defRPr>
            </a:lvl1pPr>
          </a:lstStyle>
          <a:p>
            <a:pPr lvl="0" algn="l">
              <a:tabLst>
                <a:tab pos="542925" algn="l"/>
              </a:tabLst>
              <a:defRPr/>
            </a:pPr>
            <a:r>
              <a:rPr kumimoji="0" lang="en-GB" sz="3200" b="0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  <a:cs typeface="+mj-cs"/>
              </a:rPr>
              <a:t>	</a:t>
            </a:r>
            <a:r>
              <a:rPr kumimoji="0" lang="en-US" sz="3200" b="0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  <a:cs typeface="+mj-cs"/>
              </a:rPr>
              <a:t>Estimating methodologies</a:t>
            </a:r>
            <a:endParaRPr lang="en-US" sz="3200" b="0" dirty="0">
              <a:solidFill>
                <a:prstClr val="white"/>
              </a:solidFill>
              <a:latin typeface="Fira Sans SemiBold" panose="020B0603050000020004" pitchFamily="34" charset="0"/>
              <a:ea typeface="Fira Sans SemiBold" panose="020B06030500000200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4FA480F-F8A7-4666-832D-92E98871EB1C}"/>
              </a:ext>
            </a:extLst>
          </p:cNvPr>
          <p:cNvSpPr txBox="1">
            <a:spLocks/>
          </p:cNvSpPr>
          <p:nvPr/>
        </p:nvSpPr>
        <p:spPr>
          <a:xfrm>
            <a:off x="388236" y="1541582"/>
            <a:ext cx="11135282" cy="70137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4667250" algn="r"/>
              </a:tabLst>
            </a:pPr>
            <a:r>
              <a:rPr lang="en-US" sz="1800" b="1" spc="30" dirty="0">
                <a:latin typeface="Fira Sans" panose="020B0503050000020004" pitchFamily="34" charset="0"/>
                <a:ea typeface="Fira Sans" panose="020B0503050000020004" pitchFamily="34" charset="0"/>
              </a:rPr>
              <a:t>Conceptual, Deterministic and Hybrid methods.</a:t>
            </a:r>
            <a:endParaRPr lang="en-NL" sz="1800" b="1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67C47D-3942-49E2-9B84-9E8160302EC5}"/>
              </a:ext>
            </a:extLst>
          </p:cNvPr>
          <p:cNvSpPr txBox="1"/>
          <p:nvPr/>
        </p:nvSpPr>
        <p:spPr>
          <a:xfrm>
            <a:off x="9489747" y="2274929"/>
            <a:ext cx="25585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AACE International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FEDC26F-1CDF-4CE8-AE0D-B2F4443B74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8232" y="2645690"/>
            <a:ext cx="8430292" cy="4111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9162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256682F3-9436-4CF5-B0ED-D15CE53967C7}"/>
              </a:ext>
            </a:extLst>
          </p:cNvPr>
          <p:cNvSpPr txBox="1">
            <a:spLocks/>
          </p:cNvSpPr>
          <p:nvPr/>
        </p:nvSpPr>
        <p:spPr>
          <a:xfrm>
            <a:off x="497186" y="1614317"/>
            <a:ext cx="11197627" cy="511899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2"/>
              </a:buClr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lvl="1">
              <a:buClr>
                <a:schemeClr val="accent2"/>
              </a:buClr>
              <a:tabLst>
                <a:tab pos="4667250" algn="r"/>
              </a:tabLst>
            </a:pPr>
            <a:endParaRPr lang="en-US" sz="14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tabLst>
                <a:tab pos="4667250" algn="r"/>
              </a:tabLst>
            </a:pPr>
            <a:endParaRPr lang="en-NL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8" name="Title 11">
            <a:extLst>
              <a:ext uri="{FF2B5EF4-FFF2-40B4-BE49-F238E27FC236}">
                <a16:creationId xmlns:a16="http://schemas.microsoft.com/office/drawing/2014/main" id="{EA61DC69-BBB5-4FB3-AB6F-0B8708F9F3D6}"/>
              </a:ext>
            </a:extLst>
          </p:cNvPr>
          <p:cNvSpPr txBox="1">
            <a:spLocks/>
          </p:cNvSpPr>
          <p:nvPr/>
        </p:nvSpPr>
        <p:spPr>
          <a:xfrm>
            <a:off x="-30476" y="491043"/>
            <a:ext cx="11448444" cy="864682"/>
          </a:xfrm>
          <a:custGeom>
            <a:avLst/>
            <a:gdLst>
              <a:gd name="connsiteX0" fmla="*/ 0 w 3252788"/>
              <a:gd name="connsiteY0" fmla="*/ 0 h 864682"/>
              <a:gd name="connsiteX1" fmla="*/ 3252788 w 3252788"/>
              <a:gd name="connsiteY1" fmla="*/ 0 h 864682"/>
              <a:gd name="connsiteX2" fmla="*/ 3252788 w 3252788"/>
              <a:gd name="connsiteY2" fmla="*/ 864682 h 864682"/>
              <a:gd name="connsiteX3" fmla="*/ 0 w 3252788"/>
              <a:gd name="connsiteY3" fmla="*/ 864682 h 864682"/>
              <a:gd name="connsiteX4" fmla="*/ 0 w 3252788"/>
              <a:gd name="connsiteY4" fmla="*/ 0 h 864682"/>
              <a:gd name="connsiteX0" fmla="*/ 0 w 3423476"/>
              <a:gd name="connsiteY0" fmla="*/ 0 h 864682"/>
              <a:gd name="connsiteX1" fmla="*/ 3423476 w 3423476"/>
              <a:gd name="connsiteY1" fmla="*/ 0 h 864682"/>
              <a:gd name="connsiteX2" fmla="*/ 3252788 w 3423476"/>
              <a:gd name="connsiteY2" fmla="*/ 864682 h 864682"/>
              <a:gd name="connsiteX3" fmla="*/ 0 w 3423476"/>
              <a:gd name="connsiteY3" fmla="*/ 864682 h 864682"/>
              <a:gd name="connsiteX4" fmla="*/ 0 w 3423476"/>
              <a:gd name="connsiteY4" fmla="*/ 0 h 864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3476" h="864682">
                <a:moveTo>
                  <a:pt x="0" y="0"/>
                </a:moveTo>
                <a:lnTo>
                  <a:pt x="3423476" y="0"/>
                </a:lnTo>
                <a:lnTo>
                  <a:pt x="3252788" y="864682"/>
                </a:lnTo>
                <a:lnTo>
                  <a:pt x="0" y="864682"/>
                </a:lnTo>
                <a:lnTo>
                  <a:pt x="0" y="0"/>
                </a:lnTo>
                <a:close/>
              </a:path>
            </a:pathLst>
          </a:custGeom>
          <a:solidFill>
            <a:srgbClr val="F47B20"/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 spc="50" baseline="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j-cs"/>
              </a:defRPr>
            </a:lvl1pPr>
          </a:lstStyle>
          <a:p>
            <a:pPr lvl="0" algn="l">
              <a:tabLst>
                <a:tab pos="542925" algn="l"/>
              </a:tabLst>
              <a:defRPr/>
            </a:pPr>
            <a:r>
              <a:rPr kumimoji="0" lang="en-GB" sz="3200" b="0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  <a:cs typeface="+mj-cs"/>
              </a:rPr>
              <a:t>	</a:t>
            </a:r>
            <a:r>
              <a:rPr kumimoji="0" lang="en-US" sz="3200" b="0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  <a:cs typeface="+mj-cs"/>
              </a:rPr>
              <a:t>Estimating methodologies for novel technology projects</a:t>
            </a:r>
            <a:endParaRPr lang="en-US" sz="3200" b="0" dirty="0">
              <a:solidFill>
                <a:prstClr val="white"/>
              </a:solidFill>
              <a:latin typeface="Fira Sans SemiBold" panose="020B0603050000020004" pitchFamily="34" charset="0"/>
              <a:ea typeface="Fira Sans SemiBold" panose="020B06030500000200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D961343-4BD0-4459-A127-C983DF13B3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7582"/>
              </p:ext>
            </p:extLst>
          </p:nvPr>
        </p:nvGraphicFramePr>
        <p:xfrm>
          <a:off x="917712" y="1925088"/>
          <a:ext cx="10635092" cy="3205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331720">
                  <a:extLst>
                    <a:ext uri="{9D8B030D-6E8A-4147-A177-3AD203B41FA5}">
                      <a16:colId xmlns:a16="http://schemas.microsoft.com/office/drawing/2014/main" val="1921826934"/>
                    </a:ext>
                  </a:extLst>
                </a:gridCol>
                <a:gridCol w="1828562">
                  <a:extLst>
                    <a:ext uri="{9D8B030D-6E8A-4147-A177-3AD203B41FA5}">
                      <a16:colId xmlns:a16="http://schemas.microsoft.com/office/drawing/2014/main" val="1614033136"/>
                    </a:ext>
                  </a:extLst>
                </a:gridCol>
                <a:gridCol w="1877982">
                  <a:extLst>
                    <a:ext uri="{9D8B030D-6E8A-4147-A177-3AD203B41FA5}">
                      <a16:colId xmlns:a16="http://schemas.microsoft.com/office/drawing/2014/main" val="3810358448"/>
                    </a:ext>
                  </a:extLst>
                </a:gridCol>
                <a:gridCol w="4596828">
                  <a:extLst>
                    <a:ext uri="{9D8B030D-6E8A-4147-A177-3AD203B41FA5}">
                      <a16:colId xmlns:a16="http://schemas.microsoft.com/office/drawing/2014/main" val="497867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Methodology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Core 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Balance of Plant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Remark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259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Analogy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Capacity Factored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solidFill>
                            <a:srgbClr val="00B050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en-GB" sz="180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Total plant or process unit costs derived from historical project costs using scaling.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23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Equipment Factored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>
                          <a:solidFill>
                            <a:schemeClr val="accent1"/>
                          </a:solidFill>
                        </a:rPr>
                        <a:t>?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solidFill>
                            <a:srgbClr val="00B050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en-GB" sz="180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Total Installed Cost based on equipment supply cost multiplied with factors (e.g. Hand/Lang).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533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Parametric Models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>
                          <a:solidFill>
                            <a:schemeClr val="accent1"/>
                          </a:solidFill>
                        </a:rPr>
                        <a:t>?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solidFill>
                            <a:srgbClr val="00B050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en-GB" sz="180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Equipment or process unit costs based on regression analysis of historical project costs.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410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Hybrid Methods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solidFill>
                            <a:srgbClr val="00B050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en-GB" sz="180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solidFill>
                            <a:srgbClr val="00B050"/>
                          </a:solidFill>
                          <a:sym typeface="Wingdings" panose="05000000000000000000" pitchFamily="2" charset="2"/>
                        </a:rPr>
                        <a:t></a:t>
                      </a:r>
                      <a:endParaRPr lang="en-GB" sz="1800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Mixture of Factored, Parametric and Unit-Rate costs.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099549"/>
                  </a:ext>
                </a:extLst>
              </a:tr>
            </a:tbl>
          </a:graphicData>
        </a:graphic>
      </p:graphicFrame>
      <p:sp>
        <p:nvSpPr>
          <p:cNvPr id="7" name="Subtitle 2">
            <a:extLst>
              <a:ext uri="{FF2B5EF4-FFF2-40B4-BE49-F238E27FC236}">
                <a16:creationId xmlns:a16="http://schemas.microsoft.com/office/drawing/2014/main" id="{9B0E7CD6-7DC4-4290-BC96-90C792566158}"/>
              </a:ext>
            </a:extLst>
          </p:cNvPr>
          <p:cNvSpPr txBox="1">
            <a:spLocks/>
          </p:cNvSpPr>
          <p:nvPr/>
        </p:nvSpPr>
        <p:spPr>
          <a:xfrm>
            <a:off x="639196" y="1614316"/>
            <a:ext cx="11197627" cy="511899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4667250" algn="r"/>
              </a:tabLst>
            </a:pPr>
            <a:endParaRPr lang="en-NL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8C55F57-1A9C-426F-A34C-846F7796B984}"/>
              </a:ext>
            </a:extLst>
          </p:cNvPr>
          <p:cNvSpPr txBox="1">
            <a:spLocks/>
          </p:cNvSpPr>
          <p:nvPr/>
        </p:nvSpPr>
        <p:spPr>
          <a:xfrm>
            <a:off x="649586" y="5441340"/>
            <a:ext cx="11197627" cy="115196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accent2"/>
              </a:buClr>
              <a:tabLst>
                <a:tab pos="4667250" algn="r"/>
              </a:tabLst>
            </a:pPr>
            <a:r>
              <a:rPr lang="en-US" sz="1800" spc="30" dirty="0">
                <a:latin typeface="Fira Sans" panose="020B0503050000020004" pitchFamily="34" charset="0"/>
                <a:ea typeface="Fira Sans" panose="020B0503050000020004" pitchFamily="34" charset="0"/>
              </a:rPr>
              <a:t>Historical (cost) data for the Core Technology’s components are missing.</a:t>
            </a:r>
          </a:p>
          <a:p>
            <a:pPr>
              <a:spcBef>
                <a:spcPts val="0"/>
              </a:spcBef>
              <a:buClr>
                <a:schemeClr val="accent2"/>
              </a:buClr>
              <a:tabLst>
                <a:tab pos="4667250" algn="r"/>
              </a:tabLst>
            </a:pPr>
            <a:r>
              <a:rPr lang="en-US" sz="1800" spc="30" dirty="0">
                <a:latin typeface="Fira Sans" panose="020B0503050000020004" pitchFamily="34" charset="0"/>
                <a:ea typeface="Fira Sans" panose="020B0503050000020004" pitchFamily="34" charset="0"/>
              </a:rPr>
              <a:t>A hybrid estimating methodology could be considered by isolating the Core Technology from the Balance of Plant. 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Clr>
                <a:schemeClr val="accent2"/>
              </a:buClr>
              <a:buNone/>
              <a:tabLst>
                <a:tab pos="4667250" algn="r"/>
              </a:tabLst>
            </a:pPr>
            <a:r>
              <a:rPr lang="en-US" sz="1800" spc="30" dirty="0">
                <a:latin typeface="Fira Sans" panose="020B0503050000020004" pitchFamily="34" charset="0"/>
                <a:ea typeface="Fira Sans" panose="020B0503050000020004" pitchFamily="34" charset="0"/>
              </a:rPr>
              <a:t> </a:t>
            </a:r>
          </a:p>
          <a:p>
            <a:pPr>
              <a:tabLst>
                <a:tab pos="4667250" algn="r"/>
              </a:tabLst>
            </a:pPr>
            <a:endParaRPr lang="en-NL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798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603BCADE-E571-421E-8E91-C592CAB8D485}"/>
              </a:ext>
            </a:extLst>
          </p:cNvPr>
          <p:cNvSpPr txBox="1">
            <a:spLocks/>
          </p:cNvSpPr>
          <p:nvPr/>
        </p:nvSpPr>
        <p:spPr>
          <a:xfrm>
            <a:off x="388236" y="1627695"/>
            <a:ext cx="5453006" cy="486935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2"/>
              </a:buClr>
              <a:buFont typeface="+mj-lt"/>
              <a:buAutoNum type="alphaUcPeriod"/>
              <a:tabLst>
                <a:tab pos="4667250" algn="r"/>
              </a:tabLst>
            </a:pPr>
            <a:r>
              <a:rPr lang="en-US" sz="1800" b="1" spc="30" dirty="0">
                <a:latin typeface="Fira Sans" panose="020B0503050000020004" pitchFamily="34" charset="0"/>
                <a:ea typeface="Fira Sans" panose="020B0503050000020004" pitchFamily="34" charset="0"/>
              </a:rPr>
              <a:t>Core Technology</a:t>
            </a:r>
          </a:p>
          <a:p>
            <a:pPr marL="0" indent="0">
              <a:buClr>
                <a:schemeClr val="accent2"/>
              </a:buClr>
              <a:buNone/>
              <a:tabLst>
                <a:tab pos="4667250" algn="r"/>
              </a:tabLst>
            </a:pPr>
            <a:endParaRPr lang="en-US" sz="1800" b="1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400" spc="30" dirty="0">
                <a:latin typeface="Fira Sans" panose="020B0503050000020004" pitchFamily="34" charset="0"/>
                <a:ea typeface="Fira Sans" panose="020B0503050000020004" pitchFamily="34" charset="0"/>
              </a:rPr>
              <a:t>Technology type </a:t>
            </a:r>
          </a:p>
          <a:p>
            <a:pPr lvl="2">
              <a:spcAft>
                <a:spcPts val="600"/>
              </a:spcAft>
              <a:buClr>
                <a:schemeClr val="accent2"/>
              </a:buClr>
              <a:tabLst>
                <a:tab pos="4667250" algn="r"/>
              </a:tabLst>
            </a:pPr>
            <a:r>
              <a:rPr lang="en-US" sz="1000" spc="30" dirty="0">
                <a:latin typeface="Fira Sans" panose="020B0503050000020004" pitchFamily="34" charset="0"/>
                <a:ea typeface="Fira Sans" panose="020B0503050000020004" pitchFamily="34" charset="0"/>
              </a:rPr>
              <a:t>e.g. PEM vs. Alkaline </a:t>
            </a:r>
            <a:r>
              <a:rPr lang="en-US" sz="1000" spc="30" dirty="0" err="1">
                <a:latin typeface="Fira Sans" panose="020B0503050000020004" pitchFamily="34" charset="0"/>
                <a:ea typeface="Fira Sans" panose="020B0503050000020004" pitchFamily="34" charset="0"/>
              </a:rPr>
              <a:t>electrolyzer</a:t>
            </a:r>
            <a:endParaRPr lang="en-US" sz="10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400" spc="30" dirty="0">
                <a:latin typeface="Fira Sans" panose="020B0503050000020004" pitchFamily="34" charset="0"/>
                <a:ea typeface="Fira Sans" panose="020B0503050000020004" pitchFamily="34" charset="0"/>
              </a:rPr>
              <a:t>Capacity </a:t>
            </a:r>
          </a:p>
          <a:p>
            <a:pPr lvl="2">
              <a:spcAft>
                <a:spcPts val="600"/>
              </a:spcAft>
              <a:buClr>
                <a:schemeClr val="accent2"/>
              </a:buClr>
              <a:tabLst>
                <a:tab pos="4667250" algn="r"/>
              </a:tabLst>
            </a:pPr>
            <a:r>
              <a:rPr lang="en-US" sz="1000" spc="30" dirty="0">
                <a:latin typeface="Fira Sans" panose="020B0503050000020004" pitchFamily="34" charset="0"/>
                <a:ea typeface="Fira Sans" panose="020B0503050000020004" pitchFamily="34" charset="0"/>
              </a:rPr>
              <a:t>Request multiple capacities to optimize the proposed overall facility design.</a:t>
            </a: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400" spc="30" dirty="0">
                <a:latin typeface="Fira Sans" panose="020B0503050000020004" pitchFamily="34" charset="0"/>
                <a:ea typeface="Fira Sans" panose="020B0503050000020004" pitchFamily="34" charset="0"/>
              </a:rPr>
              <a:t>Process flow input/output pressure, temperature and flow rate</a:t>
            </a:r>
          </a:p>
          <a:p>
            <a:pPr lvl="2">
              <a:spcAft>
                <a:spcPts val="600"/>
              </a:spcAft>
              <a:buClr>
                <a:schemeClr val="accent2"/>
              </a:buClr>
              <a:tabLst>
                <a:tab pos="4667250" algn="r"/>
              </a:tabLst>
            </a:pPr>
            <a:r>
              <a:rPr lang="en-US" sz="1000" spc="30" dirty="0">
                <a:latin typeface="Fira Sans" panose="020B0503050000020004" pitchFamily="34" charset="0"/>
                <a:ea typeface="Fira Sans" panose="020B0503050000020004" pitchFamily="34" charset="0"/>
              </a:rPr>
              <a:t>Interconnecting piping system requirements and Balance of Plant interfaces.</a:t>
            </a: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400" spc="30" dirty="0">
                <a:latin typeface="Fira Sans" panose="020B0503050000020004" pitchFamily="34" charset="0"/>
                <a:ea typeface="Fira Sans" panose="020B0503050000020004" pitchFamily="34" charset="0"/>
              </a:rPr>
              <a:t>Utility consumption</a:t>
            </a:r>
          </a:p>
          <a:p>
            <a:pPr lvl="2">
              <a:spcAft>
                <a:spcPts val="600"/>
              </a:spcAft>
              <a:buClr>
                <a:schemeClr val="accent2"/>
              </a:buClr>
              <a:tabLst>
                <a:tab pos="4667250" algn="r"/>
              </a:tabLst>
            </a:pPr>
            <a:r>
              <a:rPr lang="en-US" sz="1000" spc="30" dirty="0">
                <a:latin typeface="Fira Sans" panose="020B0503050000020004" pitchFamily="34" charset="0"/>
                <a:ea typeface="Fira Sans" panose="020B0503050000020004" pitchFamily="34" charset="0"/>
              </a:rPr>
              <a:t>Electricity consumption drives electrical distribution system requirements</a:t>
            </a: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400" spc="30" dirty="0">
                <a:latin typeface="Fira Sans" panose="020B0503050000020004" pitchFamily="34" charset="0"/>
                <a:ea typeface="Fira Sans" panose="020B0503050000020004" pitchFamily="34" charset="0"/>
              </a:rPr>
              <a:t>Weight and dimensions</a:t>
            </a:r>
          </a:p>
          <a:p>
            <a:pPr lvl="2">
              <a:spcAft>
                <a:spcPts val="600"/>
              </a:spcAft>
              <a:buClr>
                <a:schemeClr val="accent2"/>
              </a:buClr>
              <a:tabLst>
                <a:tab pos="4667250" algn="r"/>
              </a:tabLst>
            </a:pPr>
            <a:r>
              <a:rPr lang="en-US" sz="1000" spc="30" dirty="0">
                <a:latin typeface="Fira Sans" panose="020B0503050000020004" pitchFamily="34" charset="0"/>
                <a:ea typeface="Fira Sans" panose="020B0503050000020004" pitchFamily="34" charset="0"/>
              </a:rPr>
              <a:t>Foundation requirements can be derived from equipment weight and overall dimensions. </a:t>
            </a: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400" spc="30" dirty="0">
                <a:latin typeface="Fira Sans" panose="020B0503050000020004" pitchFamily="34" charset="0"/>
                <a:ea typeface="Fira Sans" panose="020B0503050000020004" pitchFamily="34" charset="0"/>
              </a:rPr>
              <a:t>I/O count</a:t>
            </a:r>
          </a:p>
          <a:p>
            <a:pPr lvl="2">
              <a:spcAft>
                <a:spcPts val="600"/>
              </a:spcAft>
              <a:buClr>
                <a:schemeClr val="accent2"/>
              </a:buClr>
              <a:tabLst>
                <a:tab pos="4667250" algn="r"/>
              </a:tabLst>
            </a:pPr>
            <a:r>
              <a:rPr lang="en-US" sz="1000" spc="30" dirty="0">
                <a:latin typeface="Fira Sans" panose="020B0503050000020004" pitchFamily="34" charset="0"/>
                <a:ea typeface="Fira Sans" panose="020B0503050000020004" pitchFamily="34" charset="0"/>
              </a:rPr>
              <a:t>Control system requirements can be derived from I/O count. </a:t>
            </a:r>
          </a:p>
          <a:p>
            <a:pPr lvl="2">
              <a:buClr>
                <a:schemeClr val="accent2"/>
              </a:buClr>
              <a:tabLst>
                <a:tab pos="4667250" algn="r"/>
              </a:tabLst>
            </a:pPr>
            <a:endParaRPr lang="en-US" sz="10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457200" lvl="1" indent="0">
              <a:buNone/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tabLst>
                <a:tab pos="4667250" algn="r"/>
              </a:tabLst>
            </a:pPr>
            <a:endParaRPr lang="en-NL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8" name="Title 11">
            <a:extLst>
              <a:ext uri="{FF2B5EF4-FFF2-40B4-BE49-F238E27FC236}">
                <a16:creationId xmlns:a16="http://schemas.microsoft.com/office/drawing/2014/main" id="{EA61DC69-BBB5-4FB3-AB6F-0B8708F9F3D6}"/>
              </a:ext>
            </a:extLst>
          </p:cNvPr>
          <p:cNvSpPr txBox="1">
            <a:spLocks/>
          </p:cNvSpPr>
          <p:nvPr/>
        </p:nvSpPr>
        <p:spPr>
          <a:xfrm>
            <a:off x="-30476" y="491043"/>
            <a:ext cx="6780900" cy="864682"/>
          </a:xfrm>
          <a:custGeom>
            <a:avLst/>
            <a:gdLst>
              <a:gd name="connsiteX0" fmla="*/ 0 w 3252788"/>
              <a:gd name="connsiteY0" fmla="*/ 0 h 864682"/>
              <a:gd name="connsiteX1" fmla="*/ 3252788 w 3252788"/>
              <a:gd name="connsiteY1" fmla="*/ 0 h 864682"/>
              <a:gd name="connsiteX2" fmla="*/ 3252788 w 3252788"/>
              <a:gd name="connsiteY2" fmla="*/ 864682 h 864682"/>
              <a:gd name="connsiteX3" fmla="*/ 0 w 3252788"/>
              <a:gd name="connsiteY3" fmla="*/ 864682 h 864682"/>
              <a:gd name="connsiteX4" fmla="*/ 0 w 3252788"/>
              <a:gd name="connsiteY4" fmla="*/ 0 h 864682"/>
              <a:gd name="connsiteX0" fmla="*/ 0 w 3423476"/>
              <a:gd name="connsiteY0" fmla="*/ 0 h 864682"/>
              <a:gd name="connsiteX1" fmla="*/ 3423476 w 3423476"/>
              <a:gd name="connsiteY1" fmla="*/ 0 h 864682"/>
              <a:gd name="connsiteX2" fmla="*/ 3252788 w 3423476"/>
              <a:gd name="connsiteY2" fmla="*/ 864682 h 864682"/>
              <a:gd name="connsiteX3" fmla="*/ 0 w 3423476"/>
              <a:gd name="connsiteY3" fmla="*/ 864682 h 864682"/>
              <a:gd name="connsiteX4" fmla="*/ 0 w 3423476"/>
              <a:gd name="connsiteY4" fmla="*/ 0 h 864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3476" h="864682">
                <a:moveTo>
                  <a:pt x="0" y="0"/>
                </a:moveTo>
                <a:lnTo>
                  <a:pt x="3423476" y="0"/>
                </a:lnTo>
                <a:lnTo>
                  <a:pt x="3252788" y="864682"/>
                </a:lnTo>
                <a:lnTo>
                  <a:pt x="0" y="864682"/>
                </a:lnTo>
                <a:lnTo>
                  <a:pt x="0" y="0"/>
                </a:lnTo>
                <a:close/>
              </a:path>
            </a:pathLst>
          </a:custGeom>
          <a:solidFill>
            <a:srgbClr val="F47B2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 spc="50" baseline="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2925" algn="l"/>
              </a:tabLst>
              <a:defRPr/>
            </a:pPr>
            <a:r>
              <a:rPr kumimoji="0" lang="en-GB" sz="3200" b="0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  <a:cs typeface="+mj-cs"/>
              </a:rPr>
              <a:t>	</a:t>
            </a:r>
            <a:r>
              <a:rPr kumimoji="0" lang="en-US" sz="3200" b="0" i="0" u="none" strike="noStrike" kern="1200" cap="none" spc="5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  <a:cs typeface="+mj-cs"/>
              </a:rPr>
              <a:t>Estimate input requirements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AE13DB51-2331-47B1-97D7-9106733DA7F3}"/>
              </a:ext>
            </a:extLst>
          </p:cNvPr>
          <p:cNvSpPr txBox="1">
            <a:spLocks/>
          </p:cNvSpPr>
          <p:nvPr/>
        </p:nvSpPr>
        <p:spPr>
          <a:xfrm>
            <a:off x="6350758" y="1619933"/>
            <a:ext cx="5550090" cy="441650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2"/>
              </a:buClr>
              <a:buFont typeface="+mj-lt"/>
              <a:buAutoNum type="alphaUcPeriod" startAt="2"/>
              <a:tabLst>
                <a:tab pos="4667250" algn="r"/>
              </a:tabLst>
            </a:pPr>
            <a:r>
              <a:rPr lang="en-US" sz="1800" b="1" spc="30" dirty="0">
                <a:latin typeface="Fira Sans" panose="020B0503050000020004" pitchFamily="34" charset="0"/>
                <a:ea typeface="Fira Sans" panose="020B0503050000020004" pitchFamily="34" charset="0"/>
              </a:rPr>
              <a:t>Balance of Plant </a:t>
            </a:r>
          </a:p>
          <a:p>
            <a:pPr marL="0" indent="0">
              <a:buClr>
                <a:schemeClr val="accent2"/>
              </a:buClr>
              <a:buNone/>
              <a:tabLst>
                <a:tab pos="4667250" algn="r"/>
              </a:tabLst>
            </a:pPr>
            <a:endParaRPr lang="en-US" sz="14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Sized Equipment List</a:t>
            </a: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Plot plan</a:t>
            </a:r>
          </a:p>
          <a:p>
            <a:pPr marL="457200" lvl="1" indent="0">
              <a:buClr>
                <a:schemeClr val="accent2"/>
              </a:buClr>
              <a:buNone/>
              <a:tabLst>
                <a:tab pos="4667250" algn="r"/>
              </a:tabLst>
            </a:pPr>
            <a:endParaRPr lang="en-US" sz="16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lvl="1">
              <a:buClr>
                <a:schemeClr val="accent2"/>
              </a:buClr>
              <a:tabLst>
                <a:tab pos="4667250" algn="r"/>
              </a:tabLst>
            </a:pPr>
            <a:endParaRPr lang="en-US" sz="16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457200" lvl="1" indent="0">
              <a:buNone/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tabLst>
                <a:tab pos="4667250" algn="r"/>
              </a:tabLst>
            </a:pPr>
            <a:endParaRPr lang="en-NL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3233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603BCADE-E571-421E-8E91-C592CAB8D485}"/>
              </a:ext>
            </a:extLst>
          </p:cNvPr>
          <p:cNvSpPr txBox="1">
            <a:spLocks/>
          </p:cNvSpPr>
          <p:nvPr/>
        </p:nvSpPr>
        <p:spPr>
          <a:xfrm>
            <a:off x="388236" y="1627695"/>
            <a:ext cx="5453006" cy="500170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2"/>
              </a:buClr>
              <a:buFont typeface="+mj-lt"/>
              <a:buAutoNum type="alphaUcPeriod"/>
              <a:tabLst>
                <a:tab pos="4667250" algn="r"/>
              </a:tabLst>
            </a:pPr>
            <a:r>
              <a:rPr lang="en-US" sz="1800" b="1" spc="30" dirty="0">
                <a:latin typeface="Fira Sans" panose="020B0503050000020004" pitchFamily="34" charset="0"/>
                <a:ea typeface="Fira Sans" panose="020B0503050000020004" pitchFamily="34" charset="0"/>
              </a:rPr>
              <a:t>Core Technology</a:t>
            </a:r>
          </a:p>
          <a:p>
            <a:pPr marL="0" indent="0">
              <a:buClr>
                <a:schemeClr val="accent2"/>
              </a:buClr>
              <a:buNone/>
              <a:tabLst>
                <a:tab pos="4667250" algn="r"/>
              </a:tabLst>
            </a:pPr>
            <a:r>
              <a:rPr lang="en-US" sz="1800" spc="30" dirty="0">
                <a:latin typeface="Fira Sans" panose="020B0503050000020004" pitchFamily="34" charset="0"/>
                <a:ea typeface="Fira Sans" panose="020B0503050000020004" pitchFamily="34" charset="0"/>
              </a:rPr>
              <a:t>Estimators cannot rely on historical cost databases. Involvement from from vendors / technology licensors is required. </a:t>
            </a:r>
          </a:p>
          <a:p>
            <a:pPr marL="0" indent="0">
              <a:buClr>
                <a:schemeClr val="accent2"/>
              </a:buClr>
              <a:buNone/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lvl="1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Most accurate technical and cost basis can be obtained by collaborating with vendors/licensors although they are reluctant in sharing information. </a:t>
            </a:r>
          </a:p>
          <a:p>
            <a:pPr lvl="1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Budget quotes shared often provide a limited buildup of costs. Key is to understand the quote inclusions and exclusions. </a:t>
            </a:r>
          </a:p>
          <a:p>
            <a:pPr lvl="1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Requesting budget quotes for multiple capacities / configurations allows the estimator to develop cost trendlines.  </a:t>
            </a:r>
          </a:p>
          <a:p>
            <a:pPr lvl="1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This input supports the project team to perform design iterations, optimizations and Value Engineering. </a:t>
            </a:r>
            <a:endParaRPr lang="en-US" sz="14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endParaRPr lang="en-US" sz="14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457200" lvl="1" indent="0">
              <a:buNone/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tabLst>
                <a:tab pos="4667250" algn="r"/>
              </a:tabLst>
            </a:pPr>
            <a:endParaRPr lang="en-NL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8" name="Title 11">
            <a:extLst>
              <a:ext uri="{FF2B5EF4-FFF2-40B4-BE49-F238E27FC236}">
                <a16:creationId xmlns:a16="http://schemas.microsoft.com/office/drawing/2014/main" id="{EA61DC69-BBB5-4FB3-AB6F-0B8708F9F3D6}"/>
              </a:ext>
            </a:extLst>
          </p:cNvPr>
          <p:cNvSpPr txBox="1">
            <a:spLocks/>
          </p:cNvSpPr>
          <p:nvPr/>
        </p:nvSpPr>
        <p:spPr>
          <a:xfrm>
            <a:off x="-30476" y="491043"/>
            <a:ext cx="6780900" cy="864682"/>
          </a:xfrm>
          <a:custGeom>
            <a:avLst/>
            <a:gdLst>
              <a:gd name="connsiteX0" fmla="*/ 0 w 3252788"/>
              <a:gd name="connsiteY0" fmla="*/ 0 h 864682"/>
              <a:gd name="connsiteX1" fmla="*/ 3252788 w 3252788"/>
              <a:gd name="connsiteY1" fmla="*/ 0 h 864682"/>
              <a:gd name="connsiteX2" fmla="*/ 3252788 w 3252788"/>
              <a:gd name="connsiteY2" fmla="*/ 864682 h 864682"/>
              <a:gd name="connsiteX3" fmla="*/ 0 w 3252788"/>
              <a:gd name="connsiteY3" fmla="*/ 864682 h 864682"/>
              <a:gd name="connsiteX4" fmla="*/ 0 w 3252788"/>
              <a:gd name="connsiteY4" fmla="*/ 0 h 864682"/>
              <a:gd name="connsiteX0" fmla="*/ 0 w 3423476"/>
              <a:gd name="connsiteY0" fmla="*/ 0 h 864682"/>
              <a:gd name="connsiteX1" fmla="*/ 3423476 w 3423476"/>
              <a:gd name="connsiteY1" fmla="*/ 0 h 864682"/>
              <a:gd name="connsiteX2" fmla="*/ 3252788 w 3423476"/>
              <a:gd name="connsiteY2" fmla="*/ 864682 h 864682"/>
              <a:gd name="connsiteX3" fmla="*/ 0 w 3423476"/>
              <a:gd name="connsiteY3" fmla="*/ 864682 h 864682"/>
              <a:gd name="connsiteX4" fmla="*/ 0 w 3423476"/>
              <a:gd name="connsiteY4" fmla="*/ 0 h 864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3476" h="864682">
                <a:moveTo>
                  <a:pt x="0" y="0"/>
                </a:moveTo>
                <a:lnTo>
                  <a:pt x="3423476" y="0"/>
                </a:lnTo>
                <a:lnTo>
                  <a:pt x="3252788" y="864682"/>
                </a:lnTo>
                <a:lnTo>
                  <a:pt x="0" y="864682"/>
                </a:lnTo>
                <a:lnTo>
                  <a:pt x="0" y="0"/>
                </a:lnTo>
                <a:close/>
              </a:path>
            </a:pathLst>
          </a:custGeom>
          <a:solidFill>
            <a:srgbClr val="F47B2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 spc="50" baseline="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2925" algn="l"/>
              </a:tabLst>
              <a:defRPr/>
            </a:pPr>
            <a:r>
              <a:rPr kumimoji="0" lang="en-GB" sz="3200" b="0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  <a:cs typeface="+mj-cs"/>
              </a:rPr>
              <a:t>	</a:t>
            </a:r>
            <a:r>
              <a:rPr lang="en-US" sz="3200" b="0" noProof="0" dirty="0">
                <a:solidFill>
                  <a:prstClr val="white"/>
                </a:solidFill>
                <a:latin typeface="Fira Sans SemiBold" panose="020B0603050000020004" pitchFamily="34" charset="0"/>
                <a:ea typeface="Fira Sans SemiBold" panose="020B0603050000020004" pitchFamily="34" charset="0"/>
              </a:rPr>
              <a:t>Cost basis</a:t>
            </a:r>
            <a:endParaRPr kumimoji="0" lang="en-US" sz="3200" b="0" i="0" u="none" strike="noStrike" kern="1200" cap="none" spc="5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ra Sans SemiBold" panose="020B0603050000020004" pitchFamily="34" charset="0"/>
              <a:ea typeface="Fira Sans SemiBold" panose="020B0603050000020004" pitchFamily="34" charset="0"/>
              <a:cs typeface="+mj-cs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AE13DB51-2331-47B1-97D7-9106733DA7F3}"/>
              </a:ext>
            </a:extLst>
          </p:cNvPr>
          <p:cNvSpPr txBox="1">
            <a:spLocks/>
          </p:cNvSpPr>
          <p:nvPr/>
        </p:nvSpPr>
        <p:spPr>
          <a:xfrm>
            <a:off x="6350757" y="1619933"/>
            <a:ext cx="5668789" cy="441650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2"/>
              </a:buClr>
              <a:buFont typeface="+mj-lt"/>
              <a:buAutoNum type="alphaUcPeriod" startAt="2"/>
              <a:tabLst>
                <a:tab pos="4667250" algn="r"/>
              </a:tabLst>
            </a:pPr>
            <a:r>
              <a:rPr lang="en-US" sz="1800" b="1" spc="30" dirty="0">
                <a:latin typeface="Fira Sans" panose="020B0503050000020004" pitchFamily="34" charset="0"/>
                <a:ea typeface="Fira Sans" panose="020B0503050000020004" pitchFamily="34" charset="0"/>
              </a:rPr>
              <a:t>Balance of Plant </a:t>
            </a:r>
          </a:p>
          <a:p>
            <a:pPr marL="0" indent="0">
              <a:buClr>
                <a:schemeClr val="accent2"/>
              </a:buClr>
              <a:buNone/>
              <a:tabLst>
                <a:tab pos="4667250" algn="r"/>
              </a:tabLst>
            </a:pPr>
            <a:r>
              <a:rPr lang="en-US" sz="1800" spc="30" dirty="0">
                <a:latin typeface="Fira Sans" panose="020B0503050000020004" pitchFamily="34" charset="0"/>
                <a:ea typeface="Fira Sans" panose="020B0503050000020004" pitchFamily="34" charset="0"/>
              </a:rPr>
              <a:t>The estimator’s common cost databases based on historical project data.  </a:t>
            </a:r>
          </a:p>
          <a:p>
            <a:pPr marL="0" indent="0">
              <a:buClr>
                <a:schemeClr val="accent2"/>
              </a:buClr>
              <a:buNone/>
              <a:tabLst>
                <a:tab pos="4667250" algn="r"/>
              </a:tabLst>
            </a:pPr>
            <a:endParaRPr lang="en-US" sz="1800" spc="30" dirty="0">
              <a:highlight>
                <a:srgbClr val="FFFF00"/>
              </a:highlight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0" indent="0">
              <a:buClr>
                <a:schemeClr val="accent2"/>
              </a:buClr>
              <a:buNone/>
              <a:tabLst>
                <a:tab pos="4667250" algn="r"/>
              </a:tabLst>
            </a:pPr>
            <a:endParaRPr lang="en-US" sz="14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lvl="1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Factors</a:t>
            </a:r>
          </a:p>
          <a:p>
            <a:pPr lvl="1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Composites</a:t>
            </a:r>
          </a:p>
          <a:p>
            <a:pPr lvl="1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(Equipment) cost models</a:t>
            </a:r>
          </a:p>
          <a:p>
            <a:pPr lvl="1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Quantitative cost relations/models (i.e. “Objects)</a:t>
            </a:r>
          </a:p>
          <a:p>
            <a:pPr lvl="1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Equipment vendor quotations</a:t>
            </a:r>
          </a:p>
          <a:p>
            <a:pPr lvl="1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Unit-rate costs</a:t>
            </a:r>
          </a:p>
          <a:p>
            <a:pPr lvl="1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Benchmark percentages</a:t>
            </a:r>
          </a:p>
          <a:p>
            <a:pPr marL="457200" lvl="1" indent="0">
              <a:buNone/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tabLst>
                <a:tab pos="4667250" algn="r"/>
              </a:tabLst>
            </a:pPr>
            <a:endParaRPr lang="en-NL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924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603BCADE-E571-421E-8E91-C592CAB8D485}"/>
              </a:ext>
            </a:extLst>
          </p:cNvPr>
          <p:cNvSpPr txBox="1">
            <a:spLocks/>
          </p:cNvSpPr>
          <p:nvPr/>
        </p:nvSpPr>
        <p:spPr>
          <a:xfrm>
            <a:off x="388236" y="1627695"/>
            <a:ext cx="11204324" cy="500170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indent="-400050">
              <a:buClr>
                <a:schemeClr val="accent2"/>
              </a:buClr>
              <a:buFont typeface="+mj-lt"/>
              <a:buAutoNum type="romanUcPeriod"/>
              <a:tabLst>
                <a:tab pos="4667250" algn="r"/>
              </a:tabLst>
            </a:pPr>
            <a:r>
              <a:rPr lang="en-US" sz="1800" b="1" spc="30" dirty="0">
                <a:latin typeface="Fira Sans" panose="020B0503050000020004" pitchFamily="34" charset="0"/>
                <a:ea typeface="Fira Sans" panose="020B0503050000020004" pitchFamily="34" charset="0"/>
              </a:rPr>
              <a:t>Technical</a:t>
            </a:r>
          </a:p>
          <a:p>
            <a:pPr marL="0" indent="0">
              <a:buClr>
                <a:schemeClr val="accent2"/>
              </a:buClr>
              <a:buNone/>
              <a:tabLst>
                <a:tab pos="4667250" algn="r"/>
              </a:tabLst>
            </a:pPr>
            <a:endParaRPr lang="en-US" sz="1800" b="1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First of a Kind (FOAK) project risks should be considered in the Cost and Schedule Contingency assessment.</a:t>
            </a: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endParaRPr lang="en-US" sz="1600" spc="30" dirty="0">
              <a:highlight>
                <a:srgbClr val="FFFF00"/>
              </a:highlight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Interfaces between Core Technology and Balance of Plant are not fully defined. Estimator may omit or double-dip scope and costs.  </a:t>
            </a: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endParaRPr lang="en-US" sz="16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Process technologists are often in the lead for contacting Core Technology vendors/licensors. Early involvement of estimators is desired in order to ask the right questions and request appropriate data. </a:t>
            </a: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endParaRPr lang="en-US" sz="16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Availability of skilled staff for Value Engineering activities in early design phases.</a:t>
            </a: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endParaRPr lang="en-US" sz="14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4667250" algn="r"/>
              </a:tabLst>
            </a:pPr>
            <a:endParaRPr lang="en-US" sz="14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457200" lvl="1" indent="0">
              <a:buNone/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tabLst>
                <a:tab pos="4667250" algn="r"/>
              </a:tabLst>
            </a:pPr>
            <a:endParaRPr lang="en-NL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8" name="Title 11">
            <a:extLst>
              <a:ext uri="{FF2B5EF4-FFF2-40B4-BE49-F238E27FC236}">
                <a16:creationId xmlns:a16="http://schemas.microsoft.com/office/drawing/2014/main" id="{EA61DC69-BBB5-4FB3-AB6F-0B8708F9F3D6}"/>
              </a:ext>
            </a:extLst>
          </p:cNvPr>
          <p:cNvSpPr txBox="1">
            <a:spLocks/>
          </p:cNvSpPr>
          <p:nvPr/>
        </p:nvSpPr>
        <p:spPr>
          <a:xfrm>
            <a:off x="-30476" y="491043"/>
            <a:ext cx="6780900" cy="864682"/>
          </a:xfrm>
          <a:custGeom>
            <a:avLst/>
            <a:gdLst>
              <a:gd name="connsiteX0" fmla="*/ 0 w 3252788"/>
              <a:gd name="connsiteY0" fmla="*/ 0 h 864682"/>
              <a:gd name="connsiteX1" fmla="*/ 3252788 w 3252788"/>
              <a:gd name="connsiteY1" fmla="*/ 0 h 864682"/>
              <a:gd name="connsiteX2" fmla="*/ 3252788 w 3252788"/>
              <a:gd name="connsiteY2" fmla="*/ 864682 h 864682"/>
              <a:gd name="connsiteX3" fmla="*/ 0 w 3252788"/>
              <a:gd name="connsiteY3" fmla="*/ 864682 h 864682"/>
              <a:gd name="connsiteX4" fmla="*/ 0 w 3252788"/>
              <a:gd name="connsiteY4" fmla="*/ 0 h 864682"/>
              <a:gd name="connsiteX0" fmla="*/ 0 w 3423476"/>
              <a:gd name="connsiteY0" fmla="*/ 0 h 864682"/>
              <a:gd name="connsiteX1" fmla="*/ 3423476 w 3423476"/>
              <a:gd name="connsiteY1" fmla="*/ 0 h 864682"/>
              <a:gd name="connsiteX2" fmla="*/ 3252788 w 3423476"/>
              <a:gd name="connsiteY2" fmla="*/ 864682 h 864682"/>
              <a:gd name="connsiteX3" fmla="*/ 0 w 3423476"/>
              <a:gd name="connsiteY3" fmla="*/ 864682 h 864682"/>
              <a:gd name="connsiteX4" fmla="*/ 0 w 3423476"/>
              <a:gd name="connsiteY4" fmla="*/ 0 h 864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3476" h="864682">
                <a:moveTo>
                  <a:pt x="0" y="0"/>
                </a:moveTo>
                <a:lnTo>
                  <a:pt x="3423476" y="0"/>
                </a:lnTo>
                <a:lnTo>
                  <a:pt x="3252788" y="864682"/>
                </a:lnTo>
                <a:lnTo>
                  <a:pt x="0" y="864682"/>
                </a:lnTo>
                <a:lnTo>
                  <a:pt x="0" y="0"/>
                </a:lnTo>
                <a:close/>
              </a:path>
            </a:pathLst>
          </a:custGeom>
          <a:solidFill>
            <a:srgbClr val="F47B2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 spc="50" baseline="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2925" algn="l"/>
              </a:tabLst>
              <a:defRPr/>
            </a:pPr>
            <a:r>
              <a:rPr kumimoji="0" lang="en-GB" sz="3200" b="0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  <a:cs typeface="+mj-cs"/>
              </a:rPr>
              <a:t>	</a:t>
            </a:r>
            <a:r>
              <a:rPr lang="en-US" sz="3200" b="0" noProof="0" dirty="0">
                <a:solidFill>
                  <a:prstClr val="white"/>
                </a:solidFill>
                <a:latin typeface="Fira Sans SemiBold" panose="020B0603050000020004" pitchFamily="34" charset="0"/>
                <a:ea typeface="Fira Sans SemiBold" panose="020B0603050000020004" pitchFamily="34" charset="0"/>
              </a:rPr>
              <a:t>Risks</a:t>
            </a:r>
            <a:endParaRPr kumimoji="0" lang="en-US" sz="3200" b="0" i="0" u="none" strike="noStrike" kern="1200" cap="none" spc="5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ra Sans SemiBold" panose="020B0603050000020004" pitchFamily="34" charset="0"/>
              <a:ea typeface="Fira Sans SemiBold" panose="020B06030500000200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345024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1">
            <a:extLst>
              <a:ext uri="{FF2B5EF4-FFF2-40B4-BE49-F238E27FC236}">
                <a16:creationId xmlns:a16="http://schemas.microsoft.com/office/drawing/2014/main" id="{EA61DC69-BBB5-4FB3-AB6F-0B8708F9F3D6}"/>
              </a:ext>
            </a:extLst>
          </p:cNvPr>
          <p:cNvSpPr txBox="1">
            <a:spLocks/>
          </p:cNvSpPr>
          <p:nvPr/>
        </p:nvSpPr>
        <p:spPr>
          <a:xfrm>
            <a:off x="-30476" y="491043"/>
            <a:ext cx="6780900" cy="864682"/>
          </a:xfrm>
          <a:custGeom>
            <a:avLst/>
            <a:gdLst>
              <a:gd name="connsiteX0" fmla="*/ 0 w 3252788"/>
              <a:gd name="connsiteY0" fmla="*/ 0 h 864682"/>
              <a:gd name="connsiteX1" fmla="*/ 3252788 w 3252788"/>
              <a:gd name="connsiteY1" fmla="*/ 0 h 864682"/>
              <a:gd name="connsiteX2" fmla="*/ 3252788 w 3252788"/>
              <a:gd name="connsiteY2" fmla="*/ 864682 h 864682"/>
              <a:gd name="connsiteX3" fmla="*/ 0 w 3252788"/>
              <a:gd name="connsiteY3" fmla="*/ 864682 h 864682"/>
              <a:gd name="connsiteX4" fmla="*/ 0 w 3252788"/>
              <a:gd name="connsiteY4" fmla="*/ 0 h 864682"/>
              <a:gd name="connsiteX0" fmla="*/ 0 w 3423476"/>
              <a:gd name="connsiteY0" fmla="*/ 0 h 864682"/>
              <a:gd name="connsiteX1" fmla="*/ 3423476 w 3423476"/>
              <a:gd name="connsiteY1" fmla="*/ 0 h 864682"/>
              <a:gd name="connsiteX2" fmla="*/ 3252788 w 3423476"/>
              <a:gd name="connsiteY2" fmla="*/ 864682 h 864682"/>
              <a:gd name="connsiteX3" fmla="*/ 0 w 3423476"/>
              <a:gd name="connsiteY3" fmla="*/ 864682 h 864682"/>
              <a:gd name="connsiteX4" fmla="*/ 0 w 3423476"/>
              <a:gd name="connsiteY4" fmla="*/ 0 h 864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3476" h="864682">
                <a:moveTo>
                  <a:pt x="0" y="0"/>
                </a:moveTo>
                <a:lnTo>
                  <a:pt x="3423476" y="0"/>
                </a:lnTo>
                <a:lnTo>
                  <a:pt x="3252788" y="864682"/>
                </a:lnTo>
                <a:lnTo>
                  <a:pt x="0" y="864682"/>
                </a:lnTo>
                <a:lnTo>
                  <a:pt x="0" y="0"/>
                </a:lnTo>
                <a:close/>
              </a:path>
            </a:pathLst>
          </a:custGeom>
          <a:solidFill>
            <a:srgbClr val="F47B2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 spc="50" baseline="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2925" algn="l"/>
              </a:tabLst>
              <a:defRPr/>
            </a:pPr>
            <a:r>
              <a:rPr kumimoji="0" lang="en-GB" sz="3200" b="0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  <a:cs typeface="+mj-cs"/>
              </a:rPr>
              <a:t>	</a:t>
            </a:r>
            <a:r>
              <a:rPr lang="en-US" sz="3200" b="0" noProof="0" dirty="0">
                <a:solidFill>
                  <a:prstClr val="white"/>
                </a:solidFill>
                <a:latin typeface="Fira Sans SemiBold" panose="020B0603050000020004" pitchFamily="34" charset="0"/>
                <a:ea typeface="Fira Sans SemiBold" panose="020B0603050000020004" pitchFamily="34" charset="0"/>
              </a:rPr>
              <a:t>Risks</a:t>
            </a:r>
            <a:endParaRPr kumimoji="0" lang="en-US" sz="3200" b="0" i="0" u="none" strike="noStrike" kern="1200" cap="none" spc="5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ra Sans SemiBold" panose="020B0603050000020004" pitchFamily="34" charset="0"/>
              <a:ea typeface="Fira Sans SemiBold" panose="020B0603050000020004" pitchFamily="34" charset="0"/>
              <a:cs typeface="+mj-cs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AE13DB51-2331-47B1-97D7-9106733DA7F3}"/>
              </a:ext>
            </a:extLst>
          </p:cNvPr>
          <p:cNvSpPr txBox="1">
            <a:spLocks/>
          </p:cNvSpPr>
          <p:nvPr/>
        </p:nvSpPr>
        <p:spPr>
          <a:xfrm>
            <a:off x="294641" y="1619934"/>
            <a:ext cx="11592559" cy="229033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indent="-400050">
              <a:buClr>
                <a:schemeClr val="accent2"/>
              </a:buClr>
              <a:buFont typeface="+mj-lt"/>
              <a:buAutoNum type="romanUcPeriod" startAt="2"/>
              <a:tabLst>
                <a:tab pos="4667250" algn="r"/>
              </a:tabLst>
            </a:pPr>
            <a:r>
              <a:rPr lang="en-US" sz="1800" b="1" spc="30" dirty="0">
                <a:latin typeface="Fira Sans" panose="020B0503050000020004" pitchFamily="34" charset="0"/>
                <a:ea typeface="Fira Sans" panose="020B0503050000020004" pitchFamily="34" charset="0"/>
              </a:rPr>
              <a:t>Market uncertainty</a:t>
            </a: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endParaRPr lang="en-US" sz="16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Since 2020 costs for goods have shown an increase. A sharp increase was noticed by goods with high raw material content (e.g. steel, copper). These increases are the result of high prices for raw materials, energy costs, hic-ups in the supply chain(s), geopolitical tensions, weakening of EUR compared to USD, etc.</a:t>
            </a:r>
          </a:p>
          <a:p>
            <a:pPr marL="0" indent="0">
              <a:buClr>
                <a:schemeClr val="accent2"/>
              </a:buClr>
              <a:buNone/>
              <a:tabLst>
                <a:tab pos="4667250" algn="r"/>
              </a:tabLst>
            </a:pPr>
            <a:endParaRPr lang="en-US" sz="16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Various sources confirm the trends although the severity deviates. The effects on short, medium and long term are difficult to assess for a project team. Corporate management should provide guidance and direction.</a:t>
            </a:r>
          </a:p>
          <a:p>
            <a:pPr marL="0" indent="0">
              <a:buClr>
                <a:schemeClr val="accent2"/>
              </a:buClr>
              <a:buNone/>
              <a:tabLst>
                <a:tab pos="4667250" algn="r"/>
              </a:tabLst>
            </a:pPr>
            <a:endParaRPr lang="en-US" sz="16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457200" lvl="1" indent="0">
              <a:buNone/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tabLst>
                <a:tab pos="4667250" algn="r"/>
              </a:tabLst>
            </a:pPr>
            <a:endParaRPr lang="en-NL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83696D-8CEF-4976-8933-EDBF1F0F79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066" y="4018548"/>
            <a:ext cx="4729937" cy="2726670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4CAB8E3A-B41D-4495-A813-B4749CE4F44B}"/>
              </a:ext>
            </a:extLst>
          </p:cNvPr>
          <p:cNvSpPr txBox="1">
            <a:spLocks/>
          </p:cNvSpPr>
          <p:nvPr/>
        </p:nvSpPr>
        <p:spPr>
          <a:xfrm>
            <a:off x="294641" y="4189241"/>
            <a:ext cx="7048633" cy="217771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2"/>
              </a:buClr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Cost Engineering Consultancy has created an escalation model that is using possible market scenarios </a:t>
            </a:r>
            <a:r>
              <a:rPr lang="en-US" sz="1600" i="1" spc="30" dirty="0">
                <a:latin typeface="Fira Sans" panose="020B0503050000020004" pitchFamily="34" charset="0"/>
                <a:ea typeface="Fira Sans" panose="020B0503050000020004" pitchFamily="34" charset="0"/>
              </a:rPr>
              <a:t>Low, Medium and High</a:t>
            </a: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. These combined with anticipated (high) inflation are the basis for the escalation calculation. For key cost categories market trends have been captured. </a:t>
            </a:r>
          </a:p>
          <a:p>
            <a:pPr marL="0" indent="0">
              <a:buClr>
                <a:schemeClr val="accent2"/>
              </a:buClr>
              <a:buNone/>
              <a:tabLst>
                <a:tab pos="4667250" algn="r"/>
              </a:tabLst>
            </a:pPr>
            <a:endParaRPr lang="en-US" sz="16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0" indent="0">
              <a:buClr>
                <a:schemeClr val="accent2"/>
              </a:buClr>
              <a:buNone/>
              <a:tabLst>
                <a:tab pos="4667250" algn="r"/>
              </a:tabLst>
            </a:pPr>
            <a:endParaRPr lang="en-US" sz="16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457200" lvl="1" indent="0">
              <a:buNone/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tabLst>
                <a:tab pos="4667250" algn="r"/>
              </a:tabLst>
            </a:pPr>
            <a:endParaRPr lang="en-NL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4341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256682F3-9436-4CF5-B0ED-D15CE53967C7}"/>
              </a:ext>
            </a:extLst>
          </p:cNvPr>
          <p:cNvSpPr txBox="1">
            <a:spLocks/>
          </p:cNvSpPr>
          <p:nvPr/>
        </p:nvSpPr>
        <p:spPr>
          <a:xfrm>
            <a:off x="497186" y="1614318"/>
            <a:ext cx="11197627" cy="212750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800"/>
              </a:spcAft>
              <a:buClr>
                <a:schemeClr val="accent2"/>
              </a:buClr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Having historical cost data is a requirement for most conceptual estimating methods. Isolating Core Technology components from the project and applying a hybrid method has proven to be a suitable method. </a:t>
            </a:r>
          </a:p>
          <a:p>
            <a:pPr>
              <a:spcBef>
                <a:spcPts val="0"/>
              </a:spcBef>
              <a:spcAft>
                <a:spcPts val="1800"/>
              </a:spcAft>
              <a:buClr>
                <a:schemeClr val="accent2"/>
              </a:buClr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Early involvement of the cost engineer in design optimization and Value Engineering stimulates in finding the most cost effective project solutions. </a:t>
            </a:r>
          </a:p>
          <a:p>
            <a:pPr>
              <a:spcBef>
                <a:spcPts val="0"/>
              </a:spcBef>
              <a:spcAft>
                <a:spcPts val="1800"/>
              </a:spcAft>
              <a:buClr>
                <a:schemeClr val="accent2"/>
              </a:buClr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Predictability of projects is heavily affected by today’s volatile market. Estimators could capture the uncertainties by considering an escalation model based on predicted market trends for key cost categories.  </a:t>
            </a:r>
            <a:endParaRPr lang="en-US" sz="1800" spc="30" dirty="0">
              <a:highlight>
                <a:srgbClr val="FFFF00"/>
              </a:highlight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buClr>
                <a:schemeClr val="accent2"/>
              </a:buClr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buClr>
                <a:schemeClr val="accent2"/>
              </a:buClr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buClr>
                <a:schemeClr val="accent2"/>
              </a:buClr>
              <a:tabLst>
                <a:tab pos="4667250" algn="r"/>
              </a:tabLst>
            </a:pPr>
            <a:endParaRPr lang="en-US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tabLst>
                <a:tab pos="4667250" algn="r"/>
              </a:tabLst>
            </a:pPr>
            <a:endParaRPr lang="en-NL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8" name="Title 11">
            <a:extLst>
              <a:ext uri="{FF2B5EF4-FFF2-40B4-BE49-F238E27FC236}">
                <a16:creationId xmlns:a16="http://schemas.microsoft.com/office/drawing/2014/main" id="{EA61DC69-BBB5-4FB3-AB6F-0B8708F9F3D6}"/>
              </a:ext>
            </a:extLst>
          </p:cNvPr>
          <p:cNvSpPr txBox="1">
            <a:spLocks/>
          </p:cNvSpPr>
          <p:nvPr/>
        </p:nvSpPr>
        <p:spPr>
          <a:xfrm>
            <a:off x="-30476" y="491043"/>
            <a:ext cx="6780900" cy="864682"/>
          </a:xfrm>
          <a:custGeom>
            <a:avLst/>
            <a:gdLst>
              <a:gd name="connsiteX0" fmla="*/ 0 w 3252788"/>
              <a:gd name="connsiteY0" fmla="*/ 0 h 864682"/>
              <a:gd name="connsiteX1" fmla="*/ 3252788 w 3252788"/>
              <a:gd name="connsiteY1" fmla="*/ 0 h 864682"/>
              <a:gd name="connsiteX2" fmla="*/ 3252788 w 3252788"/>
              <a:gd name="connsiteY2" fmla="*/ 864682 h 864682"/>
              <a:gd name="connsiteX3" fmla="*/ 0 w 3252788"/>
              <a:gd name="connsiteY3" fmla="*/ 864682 h 864682"/>
              <a:gd name="connsiteX4" fmla="*/ 0 w 3252788"/>
              <a:gd name="connsiteY4" fmla="*/ 0 h 864682"/>
              <a:gd name="connsiteX0" fmla="*/ 0 w 3423476"/>
              <a:gd name="connsiteY0" fmla="*/ 0 h 864682"/>
              <a:gd name="connsiteX1" fmla="*/ 3423476 w 3423476"/>
              <a:gd name="connsiteY1" fmla="*/ 0 h 864682"/>
              <a:gd name="connsiteX2" fmla="*/ 3252788 w 3423476"/>
              <a:gd name="connsiteY2" fmla="*/ 864682 h 864682"/>
              <a:gd name="connsiteX3" fmla="*/ 0 w 3423476"/>
              <a:gd name="connsiteY3" fmla="*/ 864682 h 864682"/>
              <a:gd name="connsiteX4" fmla="*/ 0 w 3423476"/>
              <a:gd name="connsiteY4" fmla="*/ 0 h 864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3476" h="864682">
                <a:moveTo>
                  <a:pt x="0" y="0"/>
                </a:moveTo>
                <a:lnTo>
                  <a:pt x="3423476" y="0"/>
                </a:lnTo>
                <a:lnTo>
                  <a:pt x="3252788" y="864682"/>
                </a:lnTo>
                <a:lnTo>
                  <a:pt x="0" y="864682"/>
                </a:lnTo>
                <a:lnTo>
                  <a:pt x="0" y="0"/>
                </a:lnTo>
                <a:close/>
              </a:path>
            </a:pathLst>
          </a:custGeom>
          <a:solidFill>
            <a:srgbClr val="F47B2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 spc="50" baseline="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2925" algn="l"/>
              </a:tabLst>
              <a:defRPr/>
            </a:pPr>
            <a:r>
              <a:rPr kumimoji="0" lang="en-GB" sz="3200" b="0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  <a:cs typeface="+mj-cs"/>
              </a:rPr>
              <a:t>	</a:t>
            </a:r>
            <a:r>
              <a:rPr kumimoji="0" lang="en-US" sz="3200" b="0" i="0" u="none" strike="noStrike" kern="1200" cap="none" spc="5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 SemiBold" panose="020B0603050000020004" pitchFamily="34" charset="0"/>
                <a:ea typeface="Fira Sans SemiBold" panose="020B0603050000020004" pitchFamily="34" charset="0"/>
                <a:cs typeface="+mj-cs"/>
              </a:rPr>
              <a:t>Conclusions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D1E19E-1517-497C-97C4-125A9554E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417" y="3870745"/>
            <a:ext cx="5330805" cy="2745876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0958EB87-F0BA-4819-A35A-E96D028846B6}"/>
              </a:ext>
            </a:extLst>
          </p:cNvPr>
          <p:cNvSpPr txBox="1">
            <a:spLocks/>
          </p:cNvSpPr>
          <p:nvPr/>
        </p:nvSpPr>
        <p:spPr>
          <a:xfrm>
            <a:off x="497185" y="4000415"/>
            <a:ext cx="6141231" cy="212750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800"/>
              </a:spcAft>
              <a:buClr>
                <a:schemeClr val="accent2"/>
              </a:buClr>
              <a:tabLst>
                <a:tab pos="4667250" algn="r"/>
              </a:tabLst>
            </a:pPr>
            <a:r>
              <a:rPr lang="en-US" sz="1600" spc="30" dirty="0">
                <a:latin typeface="Fira Sans" panose="020B0503050000020004" pitchFamily="34" charset="0"/>
                <a:ea typeface="Fira Sans" panose="020B0503050000020004" pitchFamily="34" charset="0"/>
              </a:rPr>
              <a:t>Task of the cost estimator to emphasize and inform stakeholders about the uncertainties and report cost and schedule ranges accordingly. </a:t>
            </a:r>
            <a:endParaRPr lang="en-NL" sz="1800" spc="3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729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ost Engineering 2018-v2">
      <a:dk1>
        <a:srgbClr val="333333"/>
      </a:dk1>
      <a:lt1>
        <a:sysClr val="window" lastClr="FFFFFF"/>
      </a:lt1>
      <a:dk2>
        <a:srgbClr val="444444"/>
      </a:dk2>
      <a:lt2>
        <a:srgbClr val="E5E5E5"/>
      </a:lt2>
      <a:accent1>
        <a:srgbClr val="F47B20"/>
      </a:accent1>
      <a:accent2>
        <a:srgbClr val="015174"/>
      </a:accent2>
      <a:accent3>
        <a:srgbClr val="AEC3E4"/>
      </a:accent3>
      <a:accent4>
        <a:srgbClr val="08A479"/>
      </a:accent4>
      <a:accent5>
        <a:srgbClr val="054F67"/>
      </a:accent5>
      <a:accent6>
        <a:srgbClr val="328FAA"/>
      </a:accent6>
      <a:hlink>
        <a:srgbClr val="F47B20"/>
      </a:hlink>
      <a:folHlink>
        <a:srgbClr val="CB6428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gradFill flip="none" rotWithShape="1">
          <a:gsLst>
            <a:gs pos="0">
              <a:schemeClr val="accent1"/>
            </a:gs>
            <a:gs pos="100000">
              <a:schemeClr val="accent1">
                <a:alpha val="80000"/>
              </a:schemeClr>
            </a:gs>
          </a:gsLst>
          <a:lin ang="0" scaled="0"/>
          <a:tileRect/>
        </a:gradFill>
      </a:spPr>
      <a:bodyPr vert="horz" wrap="none" lIns="648000" tIns="108000" rIns="900000" bIns="108000" rtlCol="0" anchor="ctr">
        <a:spAutoFit/>
      </a:bodyPr>
      <a:lstStyle>
        <a:defPPr algn="l">
          <a:tabLst>
            <a:tab pos="542925" algn="l"/>
          </a:tabLst>
          <a:defRPr sz="36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34B1E566-1AD7-4159-A5BE-744B9605DF23}" vid="{A37A0EDA-C1B8-483A-BABC-9CC8B321F82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4244B826E36E48B89FC312AF14645F" ma:contentTypeVersion="16" ma:contentTypeDescription="Een nieuw document maken." ma:contentTypeScope="" ma:versionID="6113f29bbab8966f58152ebcbdb8a04c">
  <xsd:schema xmlns:xsd="http://www.w3.org/2001/XMLSchema" xmlns:xs="http://www.w3.org/2001/XMLSchema" xmlns:p="http://schemas.microsoft.com/office/2006/metadata/properties" xmlns:ns2="b7936636-119e-4bdc-863a-3762f83d59d3" xmlns:ns3="727a1d96-51bd-40a0-8bca-a43d1c4e03ac" targetNamespace="http://schemas.microsoft.com/office/2006/metadata/properties" ma:root="true" ma:fieldsID="962debe1de03fac613e1e1c14408f555" ns2:_="" ns3:_="">
    <xsd:import namespace="b7936636-119e-4bdc-863a-3762f83d59d3"/>
    <xsd:import namespace="727a1d96-51bd-40a0-8bca-a43d1c4e03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936636-119e-4bdc-863a-3762f83d59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43b5836e-819a-49f0-bcb2-a6188ac8dba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7a1d96-51bd-40a0-8bca-a43d1c4e03ac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a11591f-bf63-4924-bb62-c7ab27288482}" ma:internalName="TaxCatchAll" ma:showField="CatchAllData" ma:web="727a1d96-51bd-40a0-8bca-a43d1c4e03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936636-119e-4bdc-863a-3762f83d59d3">
      <Terms xmlns="http://schemas.microsoft.com/office/infopath/2007/PartnerControls"/>
    </lcf76f155ced4ddcb4097134ff3c332f>
    <TaxCatchAll xmlns="727a1d96-51bd-40a0-8bca-a43d1c4e03ac" xsi:nil="true"/>
  </documentManagement>
</p:properties>
</file>

<file path=customXml/itemProps1.xml><?xml version="1.0" encoding="utf-8"?>
<ds:datastoreItem xmlns:ds="http://schemas.openxmlformats.org/officeDocument/2006/customXml" ds:itemID="{996BC49C-9E01-431C-9365-6DD923FA4F3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0822EA9-9E21-454B-A207-8935C0C1090E}"/>
</file>

<file path=customXml/itemProps3.xml><?xml version="1.0" encoding="utf-8"?>
<ds:datastoreItem xmlns:ds="http://schemas.openxmlformats.org/officeDocument/2006/customXml" ds:itemID="{341CD33B-8B10-4A11-9940-717D9646855C}">
  <ds:schemaRefs>
    <ds:schemaRef ds:uri="http://schemas.microsoft.com/office/2006/metadata/properties"/>
    <ds:schemaRef ds:uri="http://schemas.microsoft.com/office/infopath/2007/PartnerControls"/>
    <ds:schemaRef ds:uri="13a0b47d-9ef2-4bc5-a9d7-32715db848fd"/>
    <ds:schemaRef ds:uri="0c619341-54fb-4205-8ed8-2e96d7aff11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1618</TotalTime>
  <Words>1495</Words>
  <Application>Microsoft Office PowerPoint</Application>
  <PresentationFormat>Breedbeeld</PresentationFormat>
  <Paragraphs>259</Paragraphs>
  <Slides>21</Slides>
  <Notes>21</Notes>
  <HiddenSlides>2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21</vt:i4>
      </vt:variant>
    </vt:vector>
  </HeadingPairs>
  <TitlesOfParts>
    <vt:vector size="31" baseType="lpstr">
      <vt:lpstr>Aileron Light</vt:lpstr>
      <vt:lpstr>Arial</vt:lpstr>
      <vt:lpstr>Calibri</vt:lpstr>
      <vt:lpstr>Calibri Light</vt:lpstr>
      <vt:lpstr>Fira Sans</vt:lpstr>
      <vt:lpstr>Fira Sans SemiBold</vt:lpstr>
      <vt:lpstr>Open Sans</vt:lpstr>
      <vt:lpstr>Wingdings</vt:lpstr>
      <vt:lpstr>Office Theme</vt:lpstr>
      <vt:lpstr>1_Office Theme</vt:lpstr>
      <vt:lpstr>PowerPoint-presentatie</vt:lpstr>
      <vt:lpstr>Early Stage &amp; Conceptual Estimating  The cost estimator's challenges with novel technology Projects In Today’s Volatile market.</vt:lpstr>
      <vt:lpstr>PowerPoint-presentatie</vt:lpstr>
      <vt:lpstr>PowerPoint-presentatie</vt:lpstr>
      <vt:lpstr>PowerPoint-presentatie</vt:lpstr>
      <vt:lpstr>PowerPoint-presentatie</vt:lpstr>
      <vt:lpstr>Our vision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van Tricht</dc:creator>
  <cp:lastModifiedBy>Francis Bakker</cp:lastModifiedBy>
  <cp:revision>227</cp:revision>
  <cp:lastPrinted>2022-02-23T07:58:53Z</cp:lastPrinted>
  <dcterms:created xsi:type="dcterms:W3CDTF">2022-02-02T07:21:21Z</dcterms:created>
  <dcterms:modified xsi:type="dcterms:W3CDTF">2022-08-26T10:18:12Z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0x0101005E4244B826E36E48B89FC312AF14645F</vt:lpwstr>
  </property>
  <property fmtid="{D5CDD505-2E9C-101B-9397-08002B2CF9AE}" pid="3" name="MediaServiceImageTags">
    <vt:lpwstr/>
  </property>
</Properties>
</file>