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6" r:id="rId5"/>
  </p:sldMasterIdLst>
  <p:notesMasterIdLst>
    <p:notesMasterId r:id="rId34"/>
  </p:notesMasterIdLst>
  <p:handoutMasterIdLst>
    <p:handoutMasterId r:id="rId35"/>
  </p:handoutMasterIdLst>
  <p:sldIdLst>
    <p:sldId id="925" r:id="rId6"/>
    <p:sldId id="926" r:id="rId7"/>
    <p:sldId id="1620" r:id="rId8"/>
    <p:sldId id="1638" r:id="rId9"/>
    <p:sldId id="257" r:id="rId10"/>
    <p:sldId id="1658" r:id="rId11"/>
    <p:sldId id="1660" r:id="rId12"/>
    <p:sldId id="1672" r:id="rId13"/>
    <p:sldId id="1662" r:id="rId14"/>
    <p:sldId id="1663" r:id="rId15"/>
    <p:sldId id="1650" r:id="rId16"/>
    <p:sldId id="1667" r:id="rId17"/>
    <p:sldId id="1668" r:id="rId18"/>
    <p:sldId id="1651" r:id="rId19"/>
    <p:sldId id="1669" r:id="rId20"/>
    <p:sldId id="1652" r:id="rId21"/>
    <p:sldId id="1654" r:id="rId22"/>
    <p:sldId id="1665" r:id="rId23"/>
    <p:sldId id="1644" r:id="rId24"/>
    <p:sldId id="604" r:id="rId25"/>
    <p:sldId id="1641" r:id="rId26"/>
    <p:sldId id="313" r:id="rId27"/>
    <p:sldId id="315" r:id="rId28"/>
    <p:sldId id="391" r:id="rId29"/>
    <p:sldId id="389" r:id="rId30"/>
    <p:sldId id="390" r:id="rId31"/>
    <p:sldId id="402" r:id="rId32"/>
    <p:sldId id="1670" r:id="rId33"/>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land Martens" initials="RM" lastIdx="7" clrIdx="0">
    <p:extLst>
      <p:ext uri="{19B8F6BF-5375-455C-9EA6-DF929625EA0E}">
        <p15:presenceInfo xmlns:p15="http://schemas.microsoft.com/office/powerpoint/2012/main" userId="S::Rmartens@costengineering.eu::ed4acb6a-0adb-4328-9e6d-ee65d24232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78682" autoAdjust="0"/>
  </p:normalViewPr>
  <p:slideViewPr>
    <p:cSldViewPr snapToGrid="0">
      <p:cViewPr varScale="1">
        <p:scale>
          <a:sx n="67" d="100"/>
          <a:sy n="67" d="100"/>
        </p:scale>
        <p:origin x="1066" y="62"/>
      </p:cViewPr>
      <p:guideLst/>
    </p:cSldViewPr>
  </p:slideViewPr>
  <p:outlineViewPr>
    <p:cViewPr>
      <p:scale>
        <a:sx n="33" d="100"/>
        <a:sy n="33" d="100"/>
      </p:scale>
      <p:origin x="0" y="-5538"/>
    </p:cViewPr>
  </p:outlineViewPr>
  <p:notesTextViewPr>
    <p:cViewPr>
      <p:scale>
        <a:sx n="3" d="2"/>
        <a:sy n="3" d="2"/>
      </p:scale>
      <p:origin x="0" y="0"/>
    </p:cViewPr>
  </p:notesTextViewPr>
  <p:sorterViewPr>
    <p:cViewPr>
      <p:scale>
        <a:sx n="100" d="100"/>
        <a:sy n="100" d="100"/>
      </p:scale>
      <p:origin x="0" y="-606"/>
    </p:cViewPr>
  </p:sorterViewPr>
  <p:notesViewPr>
    <p:cSldViewPr snapToGrid="0">
      <p:cViewPr varScale="1">
        <p:scale>
          <a:sx n="51" d="100"/>
          <a:sy n="51" d="100"/>
        </p:scale>
        <p:origin x="2704" y="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e.local\s\Shared\CostData\CESK\CESKdata%202022\02.%20Development\15.%20Offshore%20Wind\02.%20Implementation\00%20-%20General\Sources%20data%204C%20offshore%20-%2017-01-2022\4coffshore_pop_20211215b%20(2).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e.local\s\Shared\CostData\CESK\CESKdata%202022\02.%20Development\15.%20Offshore%20Wind\02.%20Implementation\02%20-%20Parametric%20Models\Release\Final%20cost%20models\WTG%20-%20Regression%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martens\Documents\Cost%20Engineering%20Consultancy%20-%20Roland%20Martens\2021-07-CCK\Week%203\CCK\Offshore%20Wind\Data%204C%20Offshore\Quantititave%20TIC%20Model\Cost%20Model%20-%204C%20Offshore%202.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100" b="1" i="0" u="none" strike="noStrike" kern="1200" spc="0" baseline="0">
                <a:solidFill>
                  <a:schemeClr val="tx1">
                    <a:lumMod val="75000"/>
                    <a:lumOff val="25000"/>
                  </a:schemeClr>
                </a:solidFill>
                <a:latin typeface="+mn-lt"/>
                <a:ea typeface="+mn-ea"/>
                <a:cs typeface="+mn-cs"/>
              </a:defRPr>
            </a:pPr>
            <a:r>
              <a:rPr lang="en-GB" sz="1100" b="1" dirty="0">
                <a:solidFill>
                  <a:schemeClr val="tx1">
                    <a:lumMod val="75000"/>
                    <a:lumOff val="25000"/>
                  </a:schemeClr>
                </a:solidFill>
              </a:rPr>
              <a:t>Cumulative capacity (MW) by</a:t>
            </a:r>
            <a:r>
              <a:rPr lang="en-GB" sz="1100" b="1" baseline="0" dirty="0">
                <a:solidFill>
                  <a:schemeClr val="tx1">
                    <a:lumMod val="75000"/>
                    <a:lumOff val="25000"/>
                  </a:schemeClr>
                </a:solidFill>
              </a:rPr>
              <a:t> offshore start year</a:t>
            </a:r>
            <a:endParaRPr lang="en-GB" sz="1100" b="1" dirty="0">
              <a:solidFill>
                <a:schemeClr val="tx1">
                  <a:lumMod val="75000"/>
                  <a:lumOff val="25000"/>
                </a:schemeClr>
              </a:solidFill>
            </a:endParaRPr>
          </a:p>
        </c:rich>
      </c:tx>
      <c:layout>
        <c:manualLayout>
          <c:xMode val="edge"/>
          <c:yMode val="edge"/>
          <c:x val="6.3861705148412926E-2"/>
          <c:y val="5.1124115088013546E-2"/>
        </c:manualLayout>
      </c:layout>
      <c:overlay val="1"/>
      <c:spPr>
        <a:solidFill>
          <a:schemeClr val="bg1"/>
        </a:solidFill>
        <a:ln>
          <a:noFill/>
        </a:ln>
        <a:effectLst/>
      </c:spPr>
      <c:txPr>
        <a:bodyPr rot="0" spcFirstLastPara="1" vertOverflow="ellipsis" vert="horz" wrap="square" anchor="ctr" anchorCtr="1"/>
        <a:lstStyle/>
        <a:p>
          <a:pPr algn="l">
            <a:defRPr sz="1100" b="1" i="0" u="none" strike="noStrike" kern="1200" spc="0" baseline="0">
              <a:solidFill>
                <a:schemeClr val="tx1">
                  <a:lumMod val="75000"/>
                  <a:lumOff val="25000"/>
                </a:schemeClr>
              </a:solidFill>
              <a:latin typeface="+mn-lt"/>
              <a:ea typeface="+mn-ea"/>
              <a:cs typeface="+mn-cs"/>
            </a:defRPr>
          </a:pPr>
          <a:endParaRPr lang="nl-NL"/>
        </a:p>
      </c:txPr>
    </c:title>
    <c:autoTitleDeleted val="0"/>
    <c:plotArea>
      <c:layout>
        <c:manualLayout>
          <c:layoutTarget val="inner"/>
          <c:xMode val="edge"/>
          <c:yMode val="edge"/>
          <c:x val="6.3643541646811783E-2"/>
          <c:y val="0.15031034267038412"/>
          <c:w val="0.79002918202480976"/>
          <c:h val="0.66495165214568441"/>
        </c:manualLayout>
      </c:layout>
      <c:barChart>
        <c:barDir val="col"/>
        <c:grouping val="stacked"/>
        <c:varyColors val="0"/>
        <c:ser>
          <c:idx val="0"/>
          <c:order val="0"/>
          <c:tx>
            <c:strRef>
              <c:f>ChartsByRegion!$A$12</c:f>
              <c:strCache>
                <c:ptCount val="1"/>
                <c:pt idx="0">
                  <c:v>Europe</c:v>
                </c:pt>
              </c:strCache>
            </c:strRef>
          </c:tx>
          <c:spPr>
            <a:solidFill>
              <a:srgbClr val="144683"/>
            </a:solidFill>
            <a:ln>
              <a:solidFill>
                <a:schemeClr val="bg1"/>
              </a:solidFill>
            </a:ln>
            <a:effectLst/>
          </c:spPr>
          <c:invertIfNegative val="0"/>
          <c:cat>
            <c:strRef>
              <c:f>ChartsByRegion!$B$11:$AK$11</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ChartsByRegion!$B$12:$AK$12</c:f>
              <c:numCache>
                <c:formatCode>0</c:formatCode>
                <c:ptCount val="36"/>
                <c:pt idx="0">
                  <c:v>86.55</c:v>
                </c:pt>
                <c:pt idx="1">
                  <c:v>96.55</c:v>
                </c:pt>
                <c:pt idx="2">
                  <c:v>472.94999999999993</c:v>
                </c:pt>
                <c:pt idx="3">
                  <c:v>618.14999999999986</c:v>
                </c:pt>
                <c:pt idx="4">
                  <c:v>712.64999999999986</c:v>
                </c:pt>
                <c:pt idx="5">
                  <c:v>802.64999999999986</c:v>
                </c:pt>
                <c:pt idx="6">
                  <c:v>1243.5499999999997</c:v>
                </c:pt>
                <c:pt idx="7">
                  <c:v>1627.0299999999997</c:v>
                </c:pt>
                <c:pt idx="8">
                  <c:v>2209.16</c:v>
                </c:pt>
                <c:pt idx="9">
                  <c:v>3766.0600000000004</c:v>
                </c:pt>
                <c:pt idx="10">
                  <c:v>4734.76</c:v>
                </c:pt>
                <c:pt idx="11">
                  <c:v>6530.6765000000014</c:v>
                </c:pt>
                <c:pt idx="12">
                  <c:v>8319.9765000000007</c:v>
                </c:pt>
                <c:pt idx="13">
                  <c:v>10346.976500000001</c:v>
                </c:pt>
                <c:pt idx="14">
                  <c:v>10973.976500000001</c:v>
                </c:pt>
                <c:pt idx="15">
                  <c:v>12969.606500000002</c:v>
                </c:pt>
                <c:pt idx="16">
                  <c:v>16006.406500000003</c:v>
                </c:pt>
                <c:pt idx="17">
                  <c:v>18893.606500000005</c:v>
                </c:pt>
                <c:pt idx="18">
                  <c:v>22697.606500000005</c:v>
                </c:pt>
                <c:pt idx="19">
                  <c:v>25222.106500000005</c:v>
                </c:pt>
                <c:pt idx="20">
                  <c:v>29720.036500000006</c:v>
                </c:pt>
                <c:pt idx="21">
                  <c:v>33409.861500000006</c:v>
                </c:pt>
                <c:pt idx="22">
                  <c:v>37519.561500000003</c:v>
                </c:pt>
                <c:pt idx="23">
                  <c:v>42286.311500000003</c:v>
                </c:pt>
                <c:pt idx="24">
                  <c:v>56143.211500000005</c:v>
                </c:pt>
                <c:pt idx="25">
                  <c:v>64378.111500000006</c:v>
                </c:pt>
                <c:pt idx="26">
                  <c:v>70756.111499999999</c:v>
                </c:pt>
                <c:pt idx="27">
                  <c:v>83950.011499999993</c:v>
                </c:pt>
                <c:pt idx="28">
                  <c:v>96083.911499999987</c:v>
                </c:pt>
                <c:pt idx="29">
                  <c:v>109037.91149999999</c:v>
                </c:pt>
                <c:pt idx="30">
                  <c:v>122689.91149999999</c:v>
                </c:pt>
                <c:pt idx="31">
                  <c:v>144043.91149999999</c:v>
                </c:pt>
                <c:pt idx="32">
                  <c:v>158513.91149999999</c:v>
                </c:pt>
                <c:pt idx="33">
                  <c:v>167251.91149999999</c:v>
                </c:pt>
                <c:pt idx="34">
                  <c:v>174771.91149999999</c:v>
                </c:pt>
                <c:pt idx="35">
                  <c:v>183671.91149999999</c:v>
                </c:pt>
              </c:numCache>
            </c:numRef>
          </c:val>
          <c:extLst>
            <c:ext xmlns:c16="http://schemas.microsoft.com/office/drawing/2014/chart" uri="{C3380CC4-5D6E-409C-BE32-E72D297353CC}">
              <c16:uniqueId val="{00000000-3278-4E23-9CBD-5F9537AAA110}"/>
            </c:ext>
          </c:extLst>
        </c:ser>
        <c:ser>
          <c:idx val="1"/>
          <c:order val="1"/>
          <c:tx>
            <c:strRef>
              <c:f>ChartsByRegion!$A$13</c:f>
              <c:strCache>
                <c:ptCount val="1"/>
                <c:pt idx="0">
                  <c:v>Americas</c:v>
                </c:pt>
              </c:strCache>
            </c:strRef>
          </c:tx>
          <c:spPr>
            <a:solidFill>
              <a:schemeClr val="accent4"/>
            </a:solidFill>
            <a:ln>
              <a:solidFill>
                <a:schemeClr val="bg1"/>
              </a:solidFill>
            </a:ln>
            <a:effectLst/>
          </c:spPr>
          <c:invertIfNegative val="0"/>
          <c:cat>
            <c:strRef>
              <c:f>ChartsByRegion!$B$11:$AK$11</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ChartsByRegion!$B$13:$AK$13</c:f>
              <c:numCache>
                <c:formatCode>0</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0.02</c:v>
                </c:pt>
                <c:pt idx="14">
                  <c:v>0.02</c:v>
                </c:pt>
                <c:pt idx="15">
                  <c:v>30.02</c:v>
                </c:pt>
                <c:pt idx="16">
                  <c:v>30.02</c:v>
                </c:pt>
                <c:pt idx="17">
                  <c:v>30.02</c:v>
                </c:pt>
                <c:pt idx="18">
                  <c:v>30.02</c:v>
                </c:pt>
                <c:pt idx="19">
                  <c:v>30.02</c:v>
                </c:pt>
                <c:pt idx="20">
                  <c:v>42.019999999999996</c:v>
                </c:pt>
                <c:pt idx="21">
                  <c:v>42.019999999999996</c:v>
                </c:pt>
                <c:pt idx="22">
                  <c:v>42.019999999999996</c:v>
                </c:pt>
                <c:pt idx="23">
                  <c:v>1253.02</c:v>
                </c:pt>
                <c:pt idx="24">
                  <c:v>4753.0200000000004</c:v>
                </c:pt>
                <c:pt idx="25">
                  <c:v>9109.02</c:v>
                </c:pt>
                <c:pt idx="26">
                  <c:v>14729.02</c:v>
                </c:pt>
                <c:pt idx="27">
                  <c:v>20005.02</c:v>
                </c:pt>
                <c:pt idx="28">
                  <c:v>23097.02</c:v>
                </c:pt>
                <c:pt idx="29">
                  <c:v>24597.02</c:v>
                </c:pt>
                <c:pt idx="30">
                  <c:v>29197.02</c:v>
                </c:pt>
                <c:pt idx="31">
                  <c:v>31497.02</c:v>
                </c:pt>
                <c:pt idx="32">
                  <c:v>35247.020000000004</c:v>
                </c:pt>
                <c:pt idx="33">
                  <c:v>39497.020000000004</c:v>
                </c:pt>
                <c:pt idx="34">
                  <c:v>43247.020000000004</c:v>
                </c:pt>
                <c:pt idx="35">
                  <c:v>44747.020000000004</c:v>
                </c:pt>
              </c:numCache>
            </c:numRef>
          </c:val>
          <c:extLst>
            <c:ext xmlns:c16="http://schemas.microsoft.com/office/drawing/2014/chart" uri="{C3380CC4-5D6E-409C-BE32-E72D297353CC}">
              <c16:uniqueId val="{00000001-3278-4E23-9CBD-5F9537AAA110}"/>
            </c:ext>
          </c:extLst>
        </c:ser>
        <c:ser>
          <c:idx val="2"/>
          <c:order val="2"/>
          <c:tx>
            <c:strRef>
              <c:f>ChartsByRegion!$A$14</c:f>
              <c:strCache>
                <c:ptCount val="1"/>
                <c:pt idx="0">
                  <c:v>APAC</c:v>
                </c:pt>
              </c:strCache>
            </c:strRef>
          </c:tx>
          <c:spPr>
            <a:solidFill>
              <a:schemeClr val="accent3"/>
            </a:solidFill>
            <a:ln>
              <a:solidFill>
                <a:schemeClr val="bg1"/>
              </a:solidFill>
            </a:ln>
            <a:effectLst/>
          </c:spPr>
          <c:invertIfNegative val="0"/>
          <c:cat>
            <c:strRef>
              <c:f>ChartsByRegion!$B$11:$AK$11</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ChartsByRegion!$B$14:$AK$14</c:f>
              <c:numCache>
                <c:formatCode>0</c:formatCode>
                <c:ptCount val="36"/>
                <c:pt idx="0">
                  <c:v>0</c:v>
                </c:pt>
                <c:pt idx="1">
                  <c:v>0</c:v>
                </c:pt>
                <c:pt idx="2">
                  <c:v>0</c:v>
                </c:pt>
                <c:pt idx="3">
                  <c:v>11.32</c:v>
                </c:pt>
                <c:pt idx="4">
                  <c:v>11.32</c:v>
                </c:pt>
                <c:pt idx="5">
                  <c:v>11.32</c:v>
                </c:pt>
                <c:pt idx="6">
                  <c:v>11.32</c:v>
                </c:pt>
                <c:pt idx="7">
                  <c:v>11.32</c:v>
                </c:pt>
                <c:pt idx="8">
                  <c:v>11.32</c:v>
                </c:pt>
                <c:pt idx="9">
                  <c:v>25.32</c:v>
                </c:pt>
                <c:pt idx="10">
                  <c:v>25.32</c:v>
                </c:pt>
                <c:pt idx="11">
                  <c:v>30.326000000000001</c:v>
                </c:pt>
                <c:pt idx="12">
                  <c:v>68.826000000000008</c:v>
                </c:pt>
                <c:pt idx="13">
                  <c:v>70.826000000000008</c:v>
                </c:pt>
                <c:pt idx="14">
                  <c:v>166.02600000000001</c:v>
                </c:pt>
                <c:pt idx="15">
                  <c:v>196.02600000000001</c:v>
                </c:pt>
                <c:pt idx="16">
                  <c:v>209.02600000000001</c:v>
                </c:pt>
                <c:pt idx="17">
                  <c:v>272.02600000000001</c:v>
                </c:pt>
                <c:pt idx="18">
                  <c:v>272.02600000000001</c:v>
                </c:pt>
                <c:pt idx="19">
                  <c:v>392.77600000000001</c:v>
                </c:pt>
                <c:pt idx="20">
                  <c:v>1613.7760000000003</c:v>
                </c:pt>
                <c:pt idx="21">
                  <c:v>4494.576</c:v>
                </c:pt>
                <c:pt idx="22">
                  <c:v>4809.576</c:v>
                </c:pt>
                <c:pt idx="23">
                  <c:v>6157.5659999999998</c:v>
                </c:pt>
                <c:pt idx="24">
                  <c:v>9636.4660000000003</c:v>
                </c:pt>
                <c:pt idx="25">
                  <c:v>11586.466</c:v>
                </c:pt>
                <c:pt idx="26">
                  <c:v>18456.466</c:v>
                </c:pt>
                <c:pt idx="27">
                  <c:v>24276.466</c:v>
                </c:pt>
                <c:pt idx="28">
                  <c:v>30971.466</c:v>
                </c:pt>
                <c:pt idx="29">
                  <c:v>34420.966</c:v>
                </c:pt>
                <c:pt idx="30">
                  <c:v>40295.966</c:v>
                </c:pt>
                <c:pt idx="31">
                  <c:v>46315.966</c:v>
                </c:pt>
                <c:pt idx="32">
                  <c:v>52115.966</c:v>
                </c:pt>
                <c:pt idx="33">
                  <c:v>58315.966</c:v>
                </c:pt>
                <c:pt idx="34">
                  <c:v>64535.966</c:v>
                </c:pt>
                <c:pt idx="35">
                  <c:v>68635.966</c:v>
                </c:pt>
              </c:numCache>
            </c:numRef>
          </c:val>
          <c:extLst>
            <c:ext xmlns:c16="http://schemas.microsoft.com/office/drawing/2014/chart" uri="{C3380CC4-5D6E-409C-BE32-E72D297353CC}">
              <c16:uniqueId val="{00000002-3278-4E23-9CBD-5F9537AAA110}"/>
            </c:ext>
          </c:extLst>
        </c:ser>
        <c:ser>
          <c:idx val="3"/>
          <c:order val="3"/>
          <c:tx>
            <c:strRef>
              <c:f>ChartsByRegion!$A$15</c:f>
              <c:strCache>
                <c:ptCount val="1"/>
                <c:pt idx="0">
                  <c:v>China</c:v>
                </c:pt>
              </c:strCache>
            </c:strRef>
          </c:tx>
          <c:spPr>
            <a:solidFill>
              <a:schemeClr val="accent2"/>
            </a:solidFill>
            <a:ln>
              <a:solidFill>
                <a:schemeClr val="bg1"/>
              </a:solidFill>
            </a:ln>
            <a:effectLst/>
          </c:spPr>
          <c:invertIfNegative val="0"/>
          <c:cat>
            <c:strRef>
              <c:f>ChartsByRegion!$B$11:$AK$11</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ChartsByRegion!$B$15:$AK$15</c:f>
              <c:numCache>
                <c:formatCode>0</c:formatCode>
                <c:ptCount val="36"/>
                <c:pt idx="0">
                  <c:v>0</c:v>
                </c:pt>
                <c:pt idx="1">
                  <c:v>0</c:v>
                </c:pt>
                <c:pt idx="2">
                  <c:v>0</c:v>
                </c:pt>
                <c:pt idx="3">
                  <c:v>0</c:v>
                </c:pt>
                <c:pt idx="4">
                  <c:v>0</c:v>
                </c:pt>
                <c:pt idx="5">
                  <c:v>0</c:v>
                </c:pt>
                <c:pt idx="6">
                  <c:v>0</c:v>
                </c:pt>
                <c:pt idx="7">
                  <c:v>1.5</c:v>
                </c:pt>
                <c:pt idx="8">
                  <c:v>1.5</c:v>
                </c:pt>
                <c:pt idx="9">
                  <c:v>144</c:v>
                </c:pt>
                <c:pt idx="10">
                  <c:v>146.5</c:v>
                </c:pt>
                <c:pt idx="11">
                  <c:v>354</c:v>
                </c:pt>
                <c:pt idx="12">
                  <c:v>528.20000000000005</c:v>
                </c:pt>
                <c:pt idx="13">
                  <c:v>528.20000000000005</c:v>
                </c:pt>
                <c:pt idx="14">
                  <c:v>824.2</c:v>
                </c:pt>
                <c:pt idx="15">
                  <c:v>1629</c:v>
                </c:pt>
                <c:pt idx="16">
                  <c:v>2803.4</c:v>
                </c:pt>
                <c:pt idx="17">
                  <c:v>5024.8999999999996</c:v>
                </c:pt>
                <c:pt idx="18">
                  <c:v>8155.2</c:v>
                </c:pt>
                <c:pt idx="19">
                  <c:v>14111.400000000001</c:v>
                </c:pt>
                <c:pt idx="20">
                  <c:v>25183.500000000007</c:v>
                </c:pt>
                <c:pt idx="21">
                  <c:v>28936.000000000007</c:v>
                </c:pt>
                <c:pt idx="22">
                  <c:v>32992.000000000007</c:v>
                </c:pt>
                <c:pt idx="23">
                  <c:v>37688.950000000004</c:v>
                </c:pt>
                <c:pt idx="24">
                  <c:v>38936.950000000004</c:v>
                </c:pt>
                <c:pt idx="25">
                  <c:v>39936.950000000004</c:v>
                </c:pt>
                <c:pt idx="26">
                  <c:v>42336.950000000004</c:v>
                </c:pt>
                <c:pt idx="27">
                  <c:v>44636.950000000004</c:v>
                </c:pt>
                <c:pt idx="28">
                  <c:v>47736.950000000004</c:v>
                </c:pt>
                <c:pt idx="29">
                  <c:v>49736.950000000004</c:v>
                </c:pt>
                <c:pt idx="30">
                  <c:v>51736.950000000004</c:v>
                </c:pt>
                <c:pt idx="31">
                  <c:v>56836.950000000004</c:v>
                </c:pt>
                <c:pt idx="32">
                  <c:v>60591.350000000006</c:v>
                </c:pt>
                <c:pt idx="33">
                  <c:v>64151.350000000006</c:v>
                </c:pt>
                <c:pt idx="34">
                  <c:v>70151.350000000006</c:v>
                </c:pt>
                <c:pt idx="35">
                  <c:v>72441.350000000006</c:v>
                </c:pt>
              </c:numCache>
            </c:numRef>
          </c:val>
          <c:extLst>
            <c:ext xmlns:c16="http://schemas.microsoft.com/office/drawing/2014/chart" uri="{C3380CC4-5D6E-409C-BE32-E72D297353CC}">
              <c16:uniqueId val="{00000003-3278-4E23-9CBD-5F9537AAA110}"/>
            </c:ext>
          </c:extLst>
        </c:ser>
        <c:dLbls>
          <c:showLegendKey val="0"/>
          <c:showVal val="0"/>
          <c:showCatName val="0"/>
          <c:showSerName val="0"/>
          <c:showPercent val="0"/>
          <c:showBubbleSize val="0"/>
        </c:dLbls>
        <c:gapWidth val="35"/>
        <c:overlap val="100"/>
        <c:axId val="475413344"/>
        <c:axId val="475413736"/>
      </c:barChart>
      <c:catAx>
        <c:axId val="47541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75413736"/>
        <c:crosses val="autoZero"/>
        <c:auto val="1"/>
        <c:lblAlgn val="ctr"/>
        <c:lblOffset val="100"/>
        <c:noMultiLvlLbl val="0"/>
      </c:catAx>
      <c:valAx>
        <c:axId val="475413736"/>
        <c:scaling>
          <c:orientation val="minMax"/>
        </c:scaling>
        <c:delete val="0"/>
        <c:axPos val="l"/>
        <c:majorGridlines>
          <c:spPr>
            <a:ln w="9525" cap="flat" cmpd="sng" algn="ctr">
              <a:solidFill>
                <a:schemeClr val="bg1">
                  <a:lumMod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754133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solidFill>
      <a:schemeClr val="bg1"/>
    </a:solidFill>
    <a:ln w="9525" cap="flat" cmpd="sng" algn="ctr">
      <a:noFill/>
      <a:round/>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solidFill>
                  <a:srgbClr val="92D050"/>
                </a:solidFill>
              </a:rPr>
              <a:t>Rotor Diameter vs. Rotor</a:t>
            </a:r>
            <a:r>
              <a:rPr lang="en-US" sz="2000" baseline="0" dirty="0">
                <a:solidFill>
                  <a:srgbClr val="92D050"/>
                </a:solidFill>
              </a:rPr>
              <a:t> costs </a:t>
            </a:r>
            <a:r>
              <a:rPr lang="en-US" sz="2000" dirty="0">
                <a:solidFill>
                  <a:srgbClr val="92D050"/>
                </a:solidFill>
              </a:rPr>
              <a:t> (m)</a:t>
            </a:r>
          </a:p>
        </c:rich>
      </c:tx>
      <c:layout>
        <c:manualLayout>
          <c:xMode val="edge"/>
          <c:yMode val="edge"/>
          <c:x val="0.2131829063707523"/>
          <c:y val="2.814692310524748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scatterChart>
        <c:scatterStyle val="lineMarker"/>
        <c:varyColors val="0"/>
        <c:ser>
          <c:idx val="0"/>
          <c:order val="0"/>
          <c:tx>
            <c:strRef>
              <c:f>'Rotor - 1'!$F$2</c:f>
              <c:strCache>
                <c:ptCount val="1"/>
                <c:pt idx="0">
                  <c:v>Rotor Diameter (m)</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intercept val="0"/>
            <c:dispRSqr val="1"/>
            <c:dispEq val="1"/>
            <c:trendlineLbl>
              <c:layout>
                <c:manualLayout>
                  <c:x val="1.6776000399839106E-2"/>
                  <c:y val="-0.2909651761605091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trendlineLbl>
          </c:trendline>
          <c:xVal>
            <c:numRef>
              <c:f>'Rotor - 1'!$F$3:$F$320</c:f>
              <c:numCache>
                <c:formatCode>General</c:formatCode>
                <c:ptCount val="318"/>
                <c:pt idx="0">
                  <c:v>126</c:v>
                </c:pt>
                <c:pt idx="1">
                  <c:v>112</c:v>
                </c:pt>
                <c:pt idx="2">
                  <c:v>90</c:v>
                </c:pt>
                <c:pt idx="3">
                  <c:v>164</c:v>
                </c:pt>
                <c:pt idx="4">
                  <c:v>154</c:v>
                </c:pt>
                <c:pt idx="5">
                  <c:v>167</c:v>
                </c:pt>
                <c:pt idx="6">
                  <c:v>112</c:v>
                </c:pt>
                <c:pt idx="7">
                  <c:v>126</c:v>
                </c:pt>
                <c:pt idx="8">
                  <c:v>126</c:v>
                </c:pt>
                <c:pt idx="9">
                  <c:v>150</c:v>
                </c:pt>
                <c:pt idx="10">
                  <c:v>164</c:v>
                </c:pt>
                <c:pt idx="11">
                  <c:v>220</c:v>
                </c:pt>
                <c:pt idx="12">
                  <c:v>90</c:v>
                </c:pt>
                <c:pt idx="13">
                  <c:v>70</c:v>
                </c:pt>
                <c:pt idx="14">
                  <c:v>130</c:v>
                </c:pt>
                <c:pt idx="15">
                  <c:v>82.8</c:v>
                </c:pt>
                <c:pt idx="16">
                  <c:v>93.4</c:v>
                </c:pt>
                <c:pt idx="17">
                  <c:v>148</c:v>
                </c:pt>
                <c:pt idx="18">
                  <c:v>148</c:v>
                </c:pt>
                <c:pt idx="19">
                  <c:v>109</c:v>
                </c:pt>
                <c:pt idx="20">
                  <c:v>109</c:v>
                </c:pt>
                <c:pt idx="21">
                  <c:v>130</c:v>
                </c:pt>
                <c:pt idx="22">
                  <c:v>154</c:v>
                </c:pt>
                <c:pt idx="23">
                  <c:v>93</c:v>
                </c:pt>
                <c:pt idx="24">
                  <c:v>148</c:v>
                </c:pt>
                <c:pt idx="25">
                  <c:v>102</c:v>
                </c:pt>
                <c:pt idx="26">
                  <c:v>128</c:v>
                </c:pt>
                <c:pt idx="27">
                  <c:v>155</c:v>
                </c:pt>
                <c:pt idx="28">
                  <c:v>93</c:v>
                </c:pt>
                <c:pt idx="30">
                  <c:v>136</c:v>
                </c:pt>
                <c:pt idx="32">
                  <c:v>130</c:v>
                </c:pt>
                <c:pt idx="33">
                  <c:v>154</c:v>
                </c:pt>
                <c:pt idx="34">
                  <c:v>115</c:v>
                </c:pt>
                <c:pt idx="36">
                  <c:v>121</c:v>
                </c:pt>
                <c:pt idx="37">
                  <c:v>130</c:v>
                </c:pt>
                <c:pt idx="38">
                  <c:v>109</c:v>
                </c:pt>
                <c:pt idx="39">
                  <c:v>130</c:v>
                </c:pt>
                <c:pt idx="40">
                  <c:v>136</c:v>
                </c:pt>
                <c:pt idx="41">
                  <c:v>154</c:v>
                </c:pt>
                <c:pt idx="42">
                  <c:v>130</c:v>
                </c:pt>
                <c:pt idx="43">
                  <c:v>122</c:v>
                </c:pt>
                <c:pt idx="44">
                  <c:v>154</c:v>
                </c:pt>
                <c:pt idx="46">
                  <c:v>132</c:v>
                </c:pt>
                <c:pt idx="47">
                  <c:v>136</c:v>
                </c:pt>
                <c:pt idx="48">
                  <c:v>133</c:v>
                </c:pt>
                <c:pt idx="49">
                  <c:v>155</c:v>
                </c:pt>
                <c:pt idx="51">
                  <c:v>130</c:v>
                </c:pt>
                <c:pt idx="52">
                  <c:v>136</c:v>
                </c:pt>
                <c:pt idx="53">
                  <c:v>158</c:v>
                </c:pt>
                <c:pt idx="54">
                  <c:v>130</c:v>
                </c:pt>
                <c:pt idx="55">
                  <c:v>184</c:v>
                </c:pt>
                <c:pt idx="56">
                  <c:v>130</c:v>
                </c:pt>
                <c:pt idx="57">
                  <c:v>116</c:v>
                </c:pt>
                <c:pt idx="58">
                  <c:v>109</c:v>
                </c:pt>
                <c:pt idx="59">
                  <c:v>93</c:v>
                </c:pt>
                <c:pt idx="60">
                  <c:v>151</c:v>
                </c:pt>
                <c:pt idx="61">
                  <c:v>130</c:v>
                </c:pt>
                <c:pt idx="62">
                  <c:v>122</c:v>
                </c:pt>
                <c:pt idx="64">
                  <c:v>148</c:v>
                </c:pt>
                <c:pt idx="65">
                  <c:v>151</c:v>
                </c:pt>
                <c:pt idx="66">
                  <c:v>154</c:v>
                </c:pt>
                <c:pt idx="67">
                  <c:v>161</c:v>
                </c:pt>
                <c:pt idx="68">
                  <c:v>122</c:v>
                </c:pt>
                <c:pt idx="69">
                  <c:v>130</c:v>
                </c:pt>
                <c:pt idx="70">
                  <c:v>171</c:v>
                </c:pt>
                <c:pt idx="71">
                  <c:v>122</c:v>
                </c:pt>
                <c:pt idx="73">
                  <c:v>122</c:v>
                </c:pt>
                <c:pt idx="74">
                  <c:v>122</c:v>
                </c:pt>
                <c:pt idx="75">
                  <c:v>155</c:v>
                </c:pt>
                <c:pt idx="77">
                  <c:v>130</c:v>
                </c:pt>
                <c:pt idx="79">
                  <c:v>186</c:v>
                </c:pt>
                <c:pt idx="80">
                  <c:v>154</c:v>
                </c:pt>
                <c:pt idx="81">
                  <c:v>155</c:v>
                </c:pt>
                <c:pt idx="88">
                  <c:v>130</c:v>
                </c:pt>
                <c:pt idx="89">
                  <c:v>186</c:v>
                </c:pt>
                <c:pt idx="90">
                  <c:v>154</c:v>
                </c:pt>
                <c:pt idx="91">
                  <c:v>148</c:v>
                </c:pt>
                <c:pt idx="92">
                  <c:v>171</c:v>
                </c:pt>
                <c:pt idx="93">
                  <c:v>172</c:v>
                </c:pt>
                <c:pt idx="95">
                  <c:v>184</c:v>
                </c:pt>
                <c:pt idx="96">
                  <c:v>184</c:v>
                </c:pt>
                <c:pt idx="97">
                  <c:v>100</c:v>
                </c:pt>
                <c:pt idx="98">
                  <c:v>171</c:v>
                </c:pt>
                <c:pt idx="99">
                  <c:v>220</c:v>
                </c:pt>
                <c:pt idx="100">
                  <c:v>172</c:v>
                </c:pt>
                <c:pt idx="101">
                  <c:v>172</c:v>
                </c:pt>
                <c:pt idx="102">
                  <c:v>180</c:v>
                </c:pt>
                <c:pt idx="105">
                  <c:v>186</c:v>
                </c:pt>
                <c:pt idx="106">
                  <c:v>155</c:v>
                </c:pt>
                <c:pt idx="108">
                  <c:v>148</c:v>
                </c:pt>
                <c:pt idx="109">
                  <c:v>151</c:v>
                </c:pt>
                <c:pt idx="110">
                  <c:v>172</c:v>
                </c:pt>
                <c:pt idx="111">
                  <c:v>154</c:v>
                </c:pt>
                <c:pt idx="112">
                  <c:v>161</c:v>
                </c:pt>
                <c:pt idx="113">
                  <c:v>161</c:v>
                </c:pt>
                <c:pt idx="115">
                  <c:v>126</c:v>
                </c:pt>
                <c:pt idx="116">
                  <c:v>120</c:v>
                </c:pt>
                <c:pt idx="117">
                  <c:v>120</c:v>
                </c:pt>
                <c:pt idx="118">
                  <c:v>120</c:v>
                </c:pt>
                <c:pt idx="119">
                  <c:v>126</c:v>
                </c:pt>
                <c:pt idx="120">
                  <c:v>120</c:v>
                </c:pt>
                <c:pt idx="121">
                  <c:v>120</c:v>
                </c:pt>
                <c:pt idx="122">
                  <c:v>116</c:v>
                </c:pt>
                <c:pt idx="123">
                  <c:v>152</c:v>
                </c:pt>
                <c:pt idx="124">
                  <c:v>236</c:v>
                </c:pt>
                <c:pt idx="125">
                  <c:v>126</c:v>
                </c:pt>
                <c:pt idx="126">
                  <c:v>107</c:v>
                </c:pt>
                <c:pt idx="127">
                  <c:v>116</c:v>
                </c:pt>
                <c:pt idx="128">
                  <c:v>126</c:v>
                </c:pt>
                <c:pt idx="129">
                  <c:v>167</c:v>
                </c:pt>
                <c:pt idx="130">
                  <c:v>154</c:v>
                </c:pt>
                <c:pt idx="131">
                  <c:v>90</c:v>
                </c:pt>
                <c:pt idx="132">
                  <c:v>154</c:v>
                </c:pt>
                <c:pt idx="133">
                  <c:v>120</c:v>
                </c:pt>
                <c:pt idx="134">
                  <c:v>122</c:v>
                </c:pt>
                <c:pt idx="135">
                  <c:v>114</c:v>
                </c:pt>
                <c:pt idx="136">
                  <c:v>93</c:v>
                </c:pt>
                <c:pt idx="137">
                  <c:v>82.4</c:v>
                </c:pt>
                <c:pt idx="138">
                  <c:v>80</c:v>
                </c:pt>
                <c:pt idx="139">
                  <c:v>39</c:v>
                </c:pt>
                <c:pt idx="140">
                  <c:v>35</c:v>
                </c:pt>
                <c:pt idx="141">
                  <c:v>76</c:v>
                </c:pt>
                <c:pt idx="142">
                  <c:v>93</c:v>
                </c:pt>
                <c:pt idx="143">
                  <c:v>93</c:v>
                </c:pt>
                <c:pt idx="144">
                  <c:v>90</c:v>
                </c:pt>
                <c:pt idx="145">
                  <c:v>120</c:v>
                </c:pt>
                <c:pt idx="146">
                  <c:v>120</c:v>
                </c:pt>
                <c:pt idx="147">
                  <c:v>164</c:v>
                </c:pt>
                <c:pt idx="148">
                  <c:v>167</c:v>
                </c:pt>
                <c:pt idx="149">
                  <c:v>154</c:v>
                </c:pt>
                <c:pt idx="150">
                  <c:v>13</c:v>
                </c:pt>
                <c:pt idx="151">
                  <c:v>167</c:v>
                </c:pt>
                <c:pt idx="152">
                  <c:v>132</c:v>
                </c:pt>
                <c:pt idx="153">
                  <c:v>132</c:v>
                </c:pt>
                <c:pt idx="154">
                  <c:v>15.6</c:v>
                </c:pt>
                <c:pt idx="155">
                  <c:v>220</c:v>
                </c:pt>
                <c:pt idx="156">
                  <c:v>220</c:v>
                </c:pt>
                <c:pt idx="157">
                  <c:v>220</c:v>
                </c:pt>
                <c:pt idx="158">
                  <c:v>100</c:v>
                </c:pt>
                <c:pt idx="159">
                  <c:v>101</c:v>
                </c:pt>
                <c:pt idx="160">
                  <c:v>130</c:v>
                </c:pt>
                <c:pt idx="161">
                  <c:v>100</c:v>
                </c:pt>
                <c:pt idx="162">
                  <c:v>167</c:v>
                </c:pt>
                <c:pt idx="163">
                  <c:v>150</c:v>
                </c:pt>
                <c:pt idx="164">
                  <c:v>126</c:v>
                </c:pt>
                <c:pt idx="165">
                  <c:v>154</c:v>
                </c:pt>
                <c:pt idx="166">
                  <c:v>20</c:v>
                </c:pt>
                <c:pt idx="167">
                  <c:v>104</c:v>
                </c:pt>
                <c:pt idx="168">
                  <c:v>18</c:v>
                </c:pt>
                <c:pt idx="169">
                  <c:v>164</c:v>
                </c:pt>
                <c:pt idx="170">
                  <c:v>47</c:v>
                </c:pt>
                <c:pt idx="171">
                  <c:v>92</c:v>
                </c:pt>
                <c:pt idx="172">
                  <c:v>80</c:v>
                </c:pt>
                <c:pt idx="173">
                  <c:v>80</c:v>
                </c:pt>
                <c:pt idx="174">
                  <c:v>127</c:v>
                </c:pt>
                <c:pt idx="175">
                  <c:v>2.5</c:v>
                </c:pt>
                <c:pt idx="176">
                  <c:v>83.3</c:v>
                </c:pt>
                <c:pt idx="177">
                  <c:v>80</c:v>
                </c:pt>
                <c:pt idx="178">
                  <c:v>127</c:v>
                </c:pt>
                <c:pt idx="179">
                  <c:v>117</c:v>
                </c:pt>
                <c:pt idx="180">
                  <c:v>117</c:v>
                </c:pt>
                <c:pt idx="181">
                  <c:v>174</c:v>
                </c:pt>
                <c:pt idx="182">
                  <c:v>80</c:v>
                </c:pt>
                <c:pt idx="183">
                  <c:v>80</c:v>
                </c:pt>
                <c:pt idx="184">
                  <c:v>91.6</c:v>
                </c:pt>
                <c:pt idx="185">
                  <c:v>91.6</c:v>
                </c:pt>
                <c:pt idx="186">
                  <c:v>190</c:v>
                </c:pt>
                <c:pt idx="187">
                  <c:v>134</c:v>
                </c:pt>
                <c:pt idx="188">
                  <c:v>153</c:v>
                </c:pt>
                <c:pt idx="189">
                  <c:v>80</c:v>
                </c:pt>
                <c:pt idx="190">
                  <c:v>90</c:v>
                </c:pt>
                <c:pt idx="191">
                  <c:v>167</c:v>
                </c:pt>
                <c:pt idx="192">
                  <c:v>193</c:v>
                </c:pt>
                <c:pt idx="193">
                  <c:v>193</c:v>
                </c:pt>
                <c:pt idx="194">
                  <c:v>200</c:v>
                </c:pt>
                <c:pt idx="195">
                  <c:v>130</c:v>
                </c:pt>
                <c:pt idx="196">
                  <c:v>164</c:v>
                </c:pt>
                <c:pt idx="197">
                  <c:v>40</c:v>
                </c:pt>
                <c:pt idx="198">
                  <c:v>43</c:v>
                </c:pt>
                <c:pt idx="199">
                  <c:v>112</c:v>
                </c:pt>
                <c:pt idx="200">
                  <c:v>108</c:v>
                </c:pt>
                <c:pt idx="201">
                  <c:v>164</c:v>
                </c:pt>
                <c:pt idx="202">
                  <c:v>82.4</c:v>
                </c:pt>
                <c:pt idx="203">
                  <c:v>167</c:v>
                </c:pt>
                <c:pt idx="204">
                  <c:v>120</c:v>
                </c:pt>
                <c:pt idx="206">
                  <c:v>203</c:v>
                </c:pt>
                <c:pt idx="207">
                  <c:v>80</c:v>
                </c:pt>
                <c:pt idx="208">
                  <c:v>164</c:v>
                </c:pt>
                <c:pt idx="209">
                  <c:v>37</c:v>
                </c:pt>
                <c:pt idx="211">
                  <c:v>72</c:v>
                </c:pt>
                <c:pt idx="212">
                  <c:v>93</c:v>
                </c:pt>
                <c:pt idx="213">
                  <c:v>100</c:v>
                </c:pt>
                <c:pt idx="214">
                  <c:v>112</c:v>
                </c:pt>
                <c:pt idx="217">
                  <c:v>167</c:v>
                </c:pt>
                <c:pt idx="218">
                  <c:v>154</c:v>
                </c:pt>
                <c:pt idx="219">
                  <c:v>120</c:v>
                </c:pt>
                <c:pt idx="220">
                  <c:v>127</c:v>
                </c:pt>
                <c:pt idx="221">
                  <c:v>167</c:v>
                </c:pt>
                <c:pt idx="222">
                  <c:v>167</c:v>
                </c:pt>
                <c:pt idx="223">
                  <c:v>167</c:v>
                </c:pt>
                <c:pt idx="224">
                  <c:v>222</c:v>
                </c:pt>
                <c:pt idx="225">
                  <c:v>164</c:v>
                </c:pt>
                <c:pt idx="226">
                  <c:v>174</c:v>
                </c:pt>
                <c:pt idx="227">
                  <c:v>174</c:v>
                </c:pt>
                <c:pt idx="228">
                  <c:v>174</c:v>
                </c:pt>
                <c:pt idx="229">
                  <c:v>222</c:v>
                </c:pt>
                <c:pt idx="230">
                  <c:v>90</c:v>
                </c:pt>
                <c:pt idx="231">
                  <c:v>107</c:v>
                </c:pt>
                <c:pt idx="232">
                  <c:v>154</c:v>
                </c:pt>
                <c:pt idx="233">
                  <c:v>107</c:v>
                </c:pt>
                <c:pt idx="234">
                  <c:v>107</c:v>
                </c:pt>
                <c:pt idx="235">
                  <c:v>107</c:v>
                </c:pt>
                <c:pt idx="236">
                  <c:v>220</c:v>
                </c:pt>
                <c:pt idx="237">
                  <c:v>112</c:v>
                </c:pt>
                <c:pt idx="238">
                  <c:v>107</c:v>
                </c:pt>
                <c:pt idx="239">
                  <c:v>90</c:v>
                </c:pt>
                <c:pt idx="240">
                  <c:v>120</c:v>
                </c:pt>
                <c:pt idx="241">
                  <c:v>120</c:v>
                </c:pt>
                <c:pt idx="242">
                  <c:v>107</c:v>
                </c:pt>
                <c:pt idx="243">
                  <c:v>80</c:v>
                </c:pt>
                <c:pt idx="244">
                  <c:v>126</c:v>
                </c:pt>
                <c:pt idx="245">
                  <c:v>154</c:v>
                </c:pt>
                <c:pt idx="246">
                  <c:v>107</c:v>
                </c:pt>
                <c:pt idx="247">
                  <c:v>171.2</c:v>
                </c:pt>
                <c:pt idx="248">
                  <c:v>220</c:v>
                </c:pt>
                <c:pt idx="249">
                  <c:v>222</c:v>
                </c:pt>
                <c:pt idx="250">
                  <c:v>167</c:v>
                </c:pt>
                <c:pt idx="251">
                  <c:v>90</c:v>
                </c:pt>
                <c:pt idx="252">
                  <c:v>80</c:v>
                </c:pt>
                <c:pt idx="253">
                  <c:v>107</c:v>
                </c:pt>
                <c:pt idx="254">
                  <c:v>93</c:v>
                </c:pt>
                <c:pt idx="255">
                  <c:v>90</c:v>
                </c:pt>
                <c:pt idx="256">
                  <c:v>222</c:v>
                </c:pt>
                <c:pt idx="257">
                  <c:v>164</c:v>
                </c:pt>
                <c:pt idx="258">
                  <c:v>120</c:v>
                </c:pt>
                <c:pt idx="259">
                  <c:v>120</c:v>
                </c:pt>
                <c:pt idx="260">
                  <c:v>120</c:v>
                </c:pt>
                <c:pt idx="261">
                  <c:v>154</c:v>
                </c:pt>
                <c:pt idx="262">
                  <c:v>112</c:v>
                </c:pt>
                <c:pt idx="263">
                  <c:v>222</c:v>
                </c:pt>
                <c:pt idx="264">
                  <c:v>164</c:v>
                </c:pt>
                <c:pt idx="265">
                  <c:v>164</c:v>
                </c:pt>
                <c:pt idx="266">
                  <c:v>66</c:v>
                </c:pt>
                <c:pt idx="267">
                  <c:v>126</c:v>
                </c:pt>
                <c:pt idx="268">
                  <c:v>164</c:v>
                </c:pt>
                <c:pt idx="269">
                  <c:v>154</c:v>
                </c:pt>
                <c:pt idx="270">
                  <c:v>112</c:v>
                </c:pt>
                <c:pt idx="271">
                  <c:v>154</c:v>
                </c:pt>
                <c:pt idx="272">
                  <c:v>154</c:v>
                </c:pt>
                <c:pt idx="274">
                  <c:v>222</c:v>
                </c:pt>
                <c:pt idx="275">
                  <c:v>164</c:v>
                </c:pt>
                <c:pt idx="276">
                  <c:v>120</c:v>
                </c:pt>
                <c:pt idx="277">
                  <c:v>154</c:v>
                </c:pt>
                <c:pt idx="278">
                  <c:v>220</c:v>
                </c:pt>
                <c:pt idx="279">
                  <c:v>154</c:v>
                </c:pt>
                <c:pt idx="280">
                  <c:v>164</c:v>
                </c:pt>
                <c:pt idx="281">
                  <c:v>200</c:v>
                </c:pt>
                <c:pt idx="282">
                  <c:v>200</c:v>
                </c:pt>
                <c:pt idx="283">
                  <c:v>9.5</c:v>
                </c:pt>
                <c:pt idx="284">
                  <c:v>222</c:v>
                </c:pt>
                <c:pt idx="285">
                  <c:v>236</c:v>
                </c:pt>
                <c:pt idx="286">
                  <c:v>220</c:v>
                </c:pt>
                <c:pt idx="287">
                  <c:v>222</c:v>
                </c:pt>
                <c:pt idx="288">
                  <c:v>236</c:v>
                </c:pt>
                <c:pt idx="289">
                  <c:v>220</c:v>
                </c:pt>
                <c:pt idx="290">
                  <c:v>220</c:v>
                </c:pt>
                <c:pt idx="291">
                  <c:v>167</c:v>
                </c:pt>
                <c:pt idx="292">
                  <c:v>236</c:v>
                </c:pt>
                <c:pt idx="293">
                  <c:v>222</c:v>
                </c:pt>
                <c:pt idx="294">
                  <c:v>220</c:v>
                </c:pt>
                <c:pt idx="295">
                  <c:v>220</c:v>
                </c:pt>
                <c:pt idx="296">
                  <c:v>82.5</c:v>
                </c:pt>
                <c:pt idx="297">
                  <c:v>82.5</c:v>
                </c:pt>
                <c:pt idx="299">
                  <c:v>150</c:v>
                </c:pt>
                <c:pt idx="300">
                  <c:v>145</c:v>
                </c:pt>
                <c:pt idx="301">
                  <c:v>145</c:v>
                </c:pt>
                <c:pt idx="302">
                  <c:v>145</c:v>
                </c:pt>
                <c:pt idx="303">
                  <c:v>145</c:v>
                </c:pt>
                <c:pt idx="304">
                  <c:v>145</c:v>
                </c:pt>
                <c:pt idx="305">
                  <c:v>150</c:v>
                </c:pt>
                <c:pt idx="306">
                  <c:v>150</c:v>
                </c:pt>
                <c:pt idx="307">
                  <c:v>150</c:v>
                </c:pt>
                <c:pt idx="308">
                  <c:v>145</c:v>
                </c:pt>
                <c:pt idx="310">
                  <c:v>145</c:v>
                </c:pt>
                <c:pt idx="311">
                  <c:v>150</c:v>
                </c:pt>
                <c:pt idx="312">
                  <c:v>164</c:v>
                </c:pt>
                <c:pt idx="313">
                  <c:v>150</c:v>
                </c:pt>
                <c:pt idx="314">
                  <c:v>150</c:v>
                </c:pt>
                <c:pt idx="315">
                  <c:v>145</c:v>
                </c:pt>
                <c:pt idx="316">
                  <c:v>150</c:v>
                </c:pt>
                <c:pt idx="317">
                  <c:v>150</c:v>
                </c:pt>
              </c:numCache>
            </c:numRef>
          </c:xVal>
          <c:yVal>
            <c:numRef>
              <c:f>'Rotor - 1'!$E$3:$E$320</c:f>
              <c:numCache>
                <c:formatCode>"€"\ #,##0.00</c:formatCode>
                <c:ptCount val="318"/>
                <c:pt idx="0">
                  <c:v>2397527.604308832</c:v>
                </c:pt>
                <c:pt idx="1">
                  <c:v>1417257.6971283734</c:v>
                </c:pt>
                <c:pt idx="2">
                  <c:v>1417257.6971283734</c:v>
                </c:pt>
                <c:pt idx="3">
                  <c:v>3968321.5519594462</c:v>
                </c:pt>
                <c:pt idx="4">
                  <c:v>3306934.6266328706</c:v>
                </c:pt>
                <c:pt idx="5">
                  <c:v>3968321.5519594462</c:v>
                </c:pt>
                <c:pt idx="6">
                  <c:v>1558983.4668412108</c:v>
                </c:pt>
                <c:pt idx="7">
                  <c:v>2905378.2791131651</c:v>
                </c:pt>
                <c:pt idx="8">
                  <c:v>2905378.2791131656</c:v>
                </c:pt>
                <c:pt idx="9">
                  <c:v>2834515.3942567469</c:v>
                </c:pt>
                <c:pt idx="10">
                  <c:v>4487982.7075731829</c:v>
                </c:pt>
                <c:pt idx="11">
                  <c:v>3779353.8590089958</c:v>
                </c:pt>
                <c:pt idx="12">
                  <c:v>1417257.6971283732</c:v>
                </c:pt>
                <c:pt idx="13">
                  <c:v>708628.84856418672</c:v>
                </c:pt>
                <c:pt idx="14">
                  <c:v>1936918.8527421101</c:v>
                </c:pt>
                <c:pt idx="15">
                  <c:v>1062943.2728462801</c:v>
                </c:pt>
                <c:pt idx="16">
                  <c:v>1181048.0809403111</c:v>
                </c:pt>
                <c:pt idx="17">
                  <c:v>2125886.5456925603</c:v>
                </c:pt>
                <c:pt idx="18">
                  <c:v>2125886.5456925603</c:v>
                </c:pt>
                <c:pt idx="19">
                  <c:v>1181048.0809403113</c:v>
                </c:pt>
                <c:pt idx="20">
                  <c:v>1181048.0809403113</c:v>
                </c:pt>
                <c:pt idx="21">
                  <c:v>1889676.9295044977</c:v>
                </c:pt>
                <c:pt idx="22">
                  <c:v>2834515.3942567469</c:v>
                </c:pt>
                <c:pt idx="23">
                  <c:v>944838.46475224895</c:v>
                </c:pt>
                <c:pt idx="24">
                  <c:v>2007781.7375985291</c:v>
                </c:pt>
                <c:pt idx="25">
                  <c:v>944838.46475224884</c:v>
                </c:pt>
                <c:pt idx="26">
                  <c:v>2362096.1618806226</c:v>
                </c:pt>
                <c:pt idx="27">
                  <c:v>2598305.7780686845</c:v>
                </c:pt>
                <c:pt idx="28">
                  <c:v>944838.46475224895</c:v>
                </c:pt>
                <c:pt idx="29">
                  <c:v>2480200.9699746538</c:v>
                </c:pt>
                <c:pt idx="30">
                  <c:v>1889676.9295044979</c:v>
                </c:pt>
                <c:pt idx="31">
                  <c:v>1889676.9295044979</c:v>
                </c:pt>
                <c:pt idx="32">
                  <c:v>2243991.353786591</c:v>
                </c:pt>
                <c:pt idx="33">
                  <c:v>3306934.6266328706</c:v>
                </c:pt>
                <c:pt idx="34">
                  <c:v>2362096.1618806222</c:v>
                </c:pt>
                <c:pt idx="35">
                  <c:v>2362096.1618806226</c:v>
                </c:pt>
                <c:pt idx="36">
                  <c:v>2232180.8729771879</c:v>
                </c:pt>
                <c:pt idx="37">
                  <c:v>1889676.9295044979</c:v>
                </c:pt>
                <c:pt idx="38">
                  <c:v>1181048.0809403113</c:v>
                </c:pt>
                <c:pt idx="39">
                  <c:v>1889676.9295044979</c:v>
                </c:pt>
                <c:pt idx="40">
                  <c:v>2173128.4689301718</c:v>
                </c:pt>
                <c:pt idx="41">
                  <c:v>2834515.3942567469</c:v>
                </c:pt>
                <c:pt idx="42">
                  <c:v>1889676.9295044979</c:v>
                </c:pt>
                <c:pt idx="43">
                  <c:v>1700709.2365540478</c:v>
                </c:pt>
                <c:pt idx="44">
                  <c:v>3070725.0104448083</c:v>
                </c:pt>
                <c:pt idx="45">
                  <c:v>1181048.0809403113</c:v>
                </c:pt>
                <c:pt idx="46">
                  <c:v>2362096.1618806222</c:v>
                </c:pt>
                <c:pt idx="47">
                  <c:v>1984160.7759797229</c:v>
                </c:pt>
                <c:pt idx="48">
                  <c:v>2362096.1618806222</c:v>
                </c:pt>
                <c:pt idx="49">
                  <c:v>2598305.7780686845</c:v>
                </c:pt>
                <c:pt idx="50">
                  <c:v>2822704.9134473433</c:v>
                </c:pt>
                <c:pt idx="51">
                  <c:v>1889676.9295044979</c:v>
                </c:pt>
                <c:pt idx="52">
                  <c:v>1936918.8527421104</c:v>
                </c:pt>
                <c:pt idx="53">
                  <c:v>3117966.9336824208</c:v>
                </c:pt>
                <c:pt idx="54">
                  <c:v>1889676.9295044977</c:v>
                </c:pt>
                <c:pt idx="55">
                  <c:v>3047104.048826003</c:v>
                </c:pt>
                <c:pt idx="56">
                  <c:v>1889676.9295044979</c:v>
                </c:pt>
                <c:pt idx="57">
                  <c:v>2031402.6992173353</c:v>
                </c:pt>
                <c:pt idx="58">
                  <c:v>1181048.0809403111</c:v>
                </c:pt>
                <c:pt idx="59">
                  <c:v>944838.46475224895</c:v>
                </c:pt>
                <c:pt idx="60">
                  <c:v>2645547.701306297</c:v>
                </c:pt>
                <c:pt idx="61">
                  <c:v>1889676.9295044979</c:v>
                </c:pt>
                <c:pt idx="62">
                  <c:v>1889676.9295044979</c:v>
                </c:pt>
                <c:pt idx="63">
                  <c:v>2362096.1618806226</c:v>
                </c:pt>
                <c:pt idx="64">
                  <c:v>2125886.5456925603</c:v>
                </c:pt>
                <c:pt idx="65">
                  <c:v>2763652.5094003282</c:v>
                </c:pt>
                <c:pt idx="66">
                  <c:v>3306934.6266328706</c:v>
                </c:pt>
                <c:pt idx="67">
                  <c:v>2456580.0083558476</c:v>
                </c:pt>
                <c:pt idx="68">
                  <c:v>1889676.9295044979</c:v>
                </c:pt>
                <c:pt idx="69">
                  <c:v>1653467.3133164353</c:v>
                </c:pt>
                <c:pt idx="70">
                  <c:v>2303043.757833607</c:v>
                </c:pt>
                <c:pt idx="71">
                  <c:v>1889676.9295044979</c:v>
                </c:pt>
                <c:pt idx="72">
                  <c:v>2125886.5456925603</c:v>
                </c:pt>
                <c:pt idx="73">
                  <c:v>1889676.9295044979</c:v>
                </c:pt>
                <c:pt idx="74">
                  <c:v>1889676.9295044979</c:v>
                </c:pt>
                <c:pt idx="75">
                  <c:v>2598305.7780686845</c:v>
                </c:pt>
                <c:pt idx="76">
                  <c:v>2362096.1618806226</c:v>
                </c:pt>
                <c:pt idx="77">
                  <c:v>1889676.9295044979</c:v>
                </c:pt>
                <c:pt idx="78">
                  <c:v>1181048.0809403111</c:v>
                </c:pt>
                <c:pt idx="79">
                  <c:v>3306934.6266328716</c:v>
                </c:pt>
                <c:pt idx="80">
                  <c:v>2952620.202350778</c:v>
                </c:pt>
                <c:pt idx="81">
                  <c:v>2598305.7780686845</c:v>
                </c:pt>
                <c:pt idx="82">
                  <c:v>2362096.1618806226</c:v>
                </c:pt>
                <c:pt idx="83">
                  <c:v>3047104.048826003</c:v>
                </c:pt>
                <c:pt idx="84">
                  <c:v>3047104.048826003</c:v>
                </c:pt>
                <c:pt idx="85">
                  <c:v>3047104.048826003</c:v>
                </c:pt>
                <c:pt idx="86">
                  <c:v>3047104.0488260034</c:v>
                </c:pt>
                <c:pt idx="87">
                  <c:v>3047104.0488260034</c:v>
                </c:pt>
                <c:pt idx="88">
                  <c:v>1889676.9295044979</c:v>
                </c:pt>
                <c:pt idx="89">
                  <c:v>3177019.3377294363</c:v>
                </c:pt>
                <c:pt idx="90">
                  <c:v>3306934.6266328716</c:v>
                </c:pt>
                <c:pt idx="91">
                  <c:v>2125886.5456925603</c:v>
                </c:pt>
                <c:pt idx="92">
                  <c:v>3047104.048826003</c:v>
                </c:pt>
                <c:pt idx="93">
                  <c:v>2952620.202350778</c:v>
                </c:pt>
                <c:pt idx="94">
                  <c:v>2362096.1618806222</c:v>
                </c:pt>
                <c:pt idx="95">
                  <c:v>3047104.0488260034</c:v>
                </c:pt>
                <c:pt idx="96">
                  <c:v>3047104.048826003</c:v>
                </c:pt>
                <c:pt idx="97">
                  <c:v>2232180.8729771879</c:v>
                </c:pt>
                <c:pt idx="98">
                  <c:v>3047104.0488260034</c:v>
                </c:pt>
                <c:pt idx="99">
                  <c:v>3779353.8590089958</c:v>
                </c:pt>
                <c:pt idx="100">
                  <c:v>3590386.1660585459</c:v>
                </c:pt>
                <c:pt idx="101">
                  <c:v>3590386.1660585459</c:v>
                </c:pt>
                <c:pt idx="102">
                  <c:v>3566765.2044397397</c:v>
                </c:pt>
                <c:pt idx="103">
                  <c:v>3484091.8387739183</c:v>
                </c:pt>
                <c:pt idx="104">
                  <c:v>3047104.0488260034</c:v>
                </c:pt>
                <c:pt idx="105">
                  <c:v>3306934.6266328716</c:v>
                </c:pt>
                <c:pt idx="106">
                  <c:v>2586495.2972592814</c:v>
                </c:pt>
                <c:pt idx="107">
                  <c:v>1889676.9295044979</c:v>
                </c:pt>
                <c:pt idx="108">
                  <c:v>2125886.5456925603</c:v>
                </c:pt>
                <c:pt idx="109">
                  <c:v>2362096.1618806226</c:v>
                </c:pt>
                <c:pt idx="110">
                  <c:v>2952620.202350778</c:v>
                </c:pt>
                <c:pt idx="111">
                  <c:v>3165208.8569200342</c:v>
                </c:pt>
                <c:pt idx="112">
                  <c:v>2456580.0083558476</c:v>
                </c:pt>
                <c:pt idx="113">
                  <c:v>1275531.9274155363</c:v>
                </c:pt>
                <c:pt idx="114">
                  <c:v>1558983.4668412108</c:v>
                </c:pt>
                <c:pt idx="115">
                  <c:v>2362096.1618806226</c:v>
                </c:pt>
                <c:pt idx="116">
                  <c:v>1700709.2365540483</c:v>
                </c:pt>
                <c:pt idx="117">
                  <c:v>1889676.9295044977</c:v>
                </c:pt>
                <c:pt idx="118">
                  <c:v>1783382.6022198696</c:v>
                </c:pt>
                <c:pt idx="119">
                  <c:v>1476310.101175389</c:v>
                </c:pt>
                <c:pt idx="120">
                  <c:v>1700709.2365540483</c:v>
                </c:pt>
                <c:pt idx="121">
                  <c:v>1700709.2365540483</c:v>
                </c:pt>
                <c:pt idx="122">
                  <c:v>2362096.1618806226</c:v>
                </c:pt>
                <c:pt idx="123">
                  <c:v>2997027.6101941336</c:v>
                </c:pt>
                <c:pt idx="124">
                  <c:v>7086288.4856418669</c:v>
                </c:pt>
                <c:pt idx="125">
                  <c:v>2905378.2791131656</c:v>
                </c:pt>
                <c:pt idx="126">
                  <c:v>1700709.2365540483</c:v>
                </c:pt>
                <c:pt idx="127">
                  <c:v>2362096.1618806226</c:v>
                </c:pt>
                <c:pt idx="128">
                  <c:v>2905378.279113166</c:v>
                </c:pt>
                <c:pt idx="129">
                  <c:v>4251773.0913851205</c:v>
                </c:pt>
                <c:pt idx="130">
                  <c:v>3306934.6266328716</c:v>
                </c:pt>
                <c:pt idx="131">
                  <c:v>1181048.0809403111</c:v>
                </c:pt>
                <c:pt idx="132">
                  <c:v>3031514.2141575906</c:v>
                </c:pt>
                <c:pt idx="133">
                  <c:v>1700709.2365540483</c:v>
                </c:pt>
                <c:pt idx="134">
                  <c:v>2362096.1618806222</c:v>
                </c:pt>
                <c:pt idx="135">
                  <c:v>2125886.5456925603</c:v>
                </c:pt>
                <c:pt idx="136">
                  <c:v>1086564.2344650861</c:v>
                </c:pt>
                <c:pt idx="137">
                  <c:v>1086564.2344650861</c:v>
                </c:pt>
                <c:pt idx="138">
                  <c:v>944838.46475224884</c:v>
                </c:pt>
                <c:pt idx="139">
                  <c:v>236209.61618806221</c:v>
                </c:pt>
                <c:pt idx="140">
                  <c:v>212588.65456925603</c:v>
                </c:pt>
                <c:pt idx="141">
                  <c:v>944838.46475224884</c:v>
                </c:pt>
                <c:pt idx="142">
                  <c:v>614145.00208896177</c:v>
                </c:pt>
                <c:pt idx="143">
                  <c:v>1086564.2344650861</c:v>
                </c:pt>
                <c:pt idx="144">
                  <c:v>1417257.6971283732</c:v>
                </c:pt>
                <c:pt idx="145">
                  <c:v>1700709.2365540478</c:v>
                </c:pt>
                <c:pt idx="146">
                  <c:v>1700709.2365540483</c:v>
                </c:pt>
                <c:pt idx="147">
                  <c:v>3921079.6287218342</c:v>
                </c:pt>
                <c:pt idx="148">
                  <c:v>3968321.5519594457</c:v>
                </c:pt>
                <c:pt idx="149">
                  <c:v>3306934.6266328716</c:v>
                </c:pt>
                <c:pt idx="150">
                  <c:v>5196.611556137369</c:v>
                </c:pt>
                <c:pt idx="151">
                  <c:v>3873837.7054842208</c:v>
                </c:pt>
                <c:pt idx="152">
                  <c:v>3070725.0104448092</c:v>
                </c:pt>
                <c:pt idx="153">
                  <c:v>2362096.1618806222</c:v>
                </c:pt>
                <c:pt idx="154">
                  <c:v>14172.576971283735</c:v>
                </c:pt>
                <c:pt idx="155">
                  <c:v>5669030.7885134937</c:v>
                </c:pt>
                <c:pt idx="156">
                  <c:v>5669030.7885134937</c:v>
                </c:pt>
                <c:pt idx="157">
                  <c:v>5905240.4047015561</c:v>
                </c:pt>
                <c:pt idx="158">
                  <c:v>1417257.6971283734</c:v>
                </c:pt>
                <c:pt idx="159">
                  <c:v>1086564.2344650861</c:v>
                </c:pt>
                <c:pt idx="160">
                  <c:v>1889676.9295044977</c:v>
                </c:pt>
                <c:pt idx="161">
                  <c:v>1417257.6971283734</c:v>
                </c:pt>
                <c:pt idx="162">
                  <c:v>3779353.8590089958</c:v>
                </c:pt>
                <c:pt idx="163">
                  <c:v>2834515.3942567469</c:v>
                </c:pt>
                <c:pt idx="164">
                  <c:v>4724192.3237612452</c:v>
                </c:pt>
                <c:pt idx="165">
                  <c:v>3968321.5519594462</c:v>
                </c:pt>
                <c:pt idx="166">
                  <c:v>94483.846475224898</c:v>
                </c:pt>
                <c:pt idx="167">
                  <c:v>3212450.7801576466</c:v>
                </c:pt>
                <c:pt idx="168">
                  <c:v>37793.538590089956</c:v>
                </c:pt>
                <c:pt idx="169">
                  <c:v>3779353.8590089958</c:v>
                </c:pt>
                <c:pt idx="170">
                  <c:v>311796.69336824218</c:v>
                </c:pt>
                <c:pt idx="171">
                  <c:v>1133806.1577026986</c:v>
                </c:pt>
                <c:pt idx="172">
                  <c:v>944838.46475224895</c:v>
                </c:pt>
                <c:pt idx="173">
                  <c:v>944838.46475224895</c:v>
                </c:pt>
                <c:pt idx="174">
                  <c:v>4228152.1297663134</c:v>
                </c:pt>
                <c:pt idx="175">
                  <c:v>708628.84856418672</c:v>
                </c:pt>
                <c:pt idx="176">
                  <c:v>944838.46475224895</c:v>
                </c:pt>
                <c:pt idx="177">
                  <c:v>944838.46475224895</c:v>
                </c:pt>
                <c:pt idx="178">
                  <c:v>4228152.1297663134</c:v>
                </c:pt>
                <c:pt idx="179">
                  <c:v>1936918.8527421104</c:v>
                </c:pt>
                <c:pt idx="180">
                  <c:v>1984160.7759797226</c:v>
                </c:pt>
                <c:pt idx="181">
                  <c:v>4369877.8994791517</c:v>
                </c:pt>
                <c:pt idx="182">
                  <c:v>1700709.2365540483</c:v>
                </c:pt>
                <c:pt idx="183">
                  <c:v>944838.46475224895</c:v>
                </c:pt>
                <c:pt idx="184">
                  <c:v>1417257.6971283734</c:v>
                </c:pt>
                <c:pt idx="185">
                  <c:v>4015563.4751970582</c:v>
                </c:pt>
                <c:pt idx="186">
                  <c:v>3779353.8590089958</c:v>
                </c:pt>
                <c:pt idx="187">
                  <c:v>1417257.6971283734</c:v>
                </c:pt>
                <c:pt idx="188">
                  <c:v>2362096.1618806222</c:v>
                </c:pt>
                <c:pt idx="189">
                  <c:v>944838.46475224895</c:v>
                </c:pt>
                <c:pt idx="190">
                  <c:v>1417257.6971283734</c:v>
                </c:pt>
                <c:pt idx="191">
                  <c:v>3779353.8590089954</c:v>
                </c:pt>
                <c:pt idx="192">
                  <c:v>5196611.556137369</c:v>
                </c:pt>
                <c:pt idx="193">
                  <c:v>5196611.556137369</c:v>
                </c:pt>
                <c:pt idx="194">
                  <c:v>5196611.556137369</c:v>
                </c:pt>
                <c:pt idx="195">
                  <c:v>2031402.6992173349</c:v>
                </c:pt>
                <c:pt idx="196">
                  <c:v>4487982.7075731829</c:v>
                </c:pt>
                <c:pt idx="197">
                  <c:v>236209.61618806224</c:v>
                </c:pt>
                <c:pt idx="198">
                  <c:v>283451.53942567471</c:v>
                </c:pt>
                <c:pt idx="199">
                  <c:v>1417257.6971283734</c:v>
                </c:pt>
                <c:pt idx="200">
                  <c:v>1417257.6971283734</c:v>
                </c:pt>
                <c:pt idx="201">
                  <c:v>4487982.7075731829</c:v>
                </c:pt>
                <c:pt idx="202">
                  <c:v>1086564.2344650861</c:v>
                </c:pt>
                <c:pt idx="203">
                  <c:v>3779353.8590089954</c:v>
                </c:pt>
                <c:pt idx="204">
                  <c:v>1700709.2365540478</c:v>
                </c:pt>
                <c:pt idx="205">
                  <c:v>472419.23237612448</c:v>
                </c:pt>
                <c:pt idx="206">
                  <c:v>5196611.556137369</c:v>
                </c:pt>
                <c:pt idx="207">
                  <c:v>944838.46475224895</c:v>
                </c:pt>
                <c:pt idx="208">
                  <c:v>3968321.5519594462</c:v>
                </c:pt>
                <c:pt idx="209">
                  <c:v>155898.34668412109</c:v>
                </c:pt>
                <c:pt idx="210">
                  <c:v>708628.8485641866</c:v>
                </c:pt>
                <c:pt idx="211">
                  <c:v>944838.46475224884</c:v>
                </c:pt>
                <c:pt idx="212">
                  <c:v>1086564.2344650861</c:v>
                </c:pt>
                <c:pt idx="213">
                  <c:v>1417257.6971283734</c:v>
                </c:pt>
                <c:pt idx="214">
                  <c:v>1417257.6971283734</c:v>
                </c:pt>
                <c:pt idx="215">
                  <c:v>708.62884856418668</c:v>
                </c:pt>
                <c:pt idx="216">
                  <c:v>7086.2884856418677</c:v>
                </c:pt>
                <c:pt idx="217">
                  <c:v>3779353.8590089954</c:v>
                </c:pt>
                <c:pt idx="218">
                  <c:v>2834515.3942567469</c:v>
                </c:pt>
                <c:pt idx="219">
                  <c:v>1889676.9295044979</c:v>
                </c:pt>
                <c:pt idx="220">
                  <c:v>2456580.0083558476</c:v>
                </c:pt>
                <c:pt idx="221">
                  <c:v>3779353.8590089954</c:v>
                </c:pt>
                <c:pt idx="222">
                  <c:v>3779353.8590089958</c:v>
                </c:pt>
                <c:pt idx="223">
                  <c:v>3779353.8590089958</c:v>
                </c:pt>
                <c:pt idx="224">
                  <c:v>6613869.2532657431</c:v>
                </c:pt>
                <c:pt idx="225">
                  <c:v>3779353.8590089958</c:v>
                </c:pt>
                <c:pt idx="226">
                  <c:v>4487982.7075731829</c:v>
                </c:pt>
                <c:pt idx="227">
                  <c:v>4487982.7075731829</c:v>
                </c:pt>
                <c:pt idx="228">
                  <c:v>4487982.7075731829</c:v>
                </c:pt>
                <c:pt idx="229">
                  <c:v>6613869.2532657431</c:v>
                </c:pt>
                <c:pt idx="230">
                  <c:v>1417257.6971283732</c:v>
                </c:pt>
                <c:pt idx="231">
                  <c:v>1700709.2365540478</c:v>
                </c:pt>
                <c:pt idx="232">
                  <c:v>2834515.3942567469</c:v>
                </c:pt>
                <c:pt idx="233">
                  <c:v>1700709.2365540478</c:v>
                </c:pt>
                <c:pt idx="234">
                  <c:v>1700709.2365540483</c:v>
                </c:pt>
                <c:pt idx="235">
                  <c:v>1700709.2365540483</c:v>
                </c:pt>
                <c:pt idx="236">
                  <c:v>6141450.0208896184</c:v>
                </c:pt>
                <c:pt idx="237">
                  <c:v>1417257.6971283732</c:v>
                </c:pt>
                <c:pt idx="238">
                  <c:v>1700709.2365540483</c:v>
                </c:pt>
                <c:pt idx="239">
                  <c:v>1417257.6971283732</c:v>
                </c:pt>
                <c:pt idx="240">
                  <c:v>1700709.2365540478</c:v>
                </c:pt>
                <c:pt idx="241">
                  <c:v>1700709.2365540483</c:v>
                </c:pt>
                <c:pt idx="242">
                  <c:v>1700709.2365540483</c:v>
                </c:pt>
                <c:pt idx="243">
                  <c:v>944838.46475224895</c:v>
                </c:pt>
                <c:pt idx="244">
                  <c:v>2397527.604308832</c:v>
                </c:pt>
                <c:pt idx="245">
                  <c:v>2976241.1639695838</c:v>
                </c:pt>
                <c:pt idx="246">
                  <c:v>1700709.2365540478</c:v>
                </c:pt>
                <c:pt idx="247">
                  <c:v>2834515.3942567469</c:v>
                </c:pt>
                <c:pt idx="248">
                  <c:v>6613869.2532657431</c:v>
                </c:pt>
                <c:pt idx="249">
                  <c:v>6613869.2532657431</c:v>
                </c:pt>
                <c:pt idx="250">
                  <c:v>3968321.5519594457</c:v>
                </c:pt>
                <c:pt idx="251">
                  <c:v>1417257.6971283734</c:v>
                </c:pt>
                <c:pt idx="252">
                  <c:v>944838.46475224895</c:v>
                </c:pt>
                <c:pt idx="253">
                  <c:v>1700709.2365540483</c:v>
                </c:pt>
                <c:pt idx="254">
                  <c:v>543282.11723254318</c:v>
                </c:pt>
                <c:pt idx="255">
                  <c:v>1417257.6971283734</c:v>
                </c:pt>
                <c:pt idx="256">
                  <c:v>7086288.4856418669</c:v>
                </c:pt>
                <c:pt idx="257">
                  <c:v>4487982.7075731819</c:v>
                </c:pt>
                <c:pt idx="258">
                  <c:v>1700709.2365540478</c:v>
                </c:pt>
                <c:pt idx="259">
                  <c:v>1700709.2365540478</c:v>
                </c:pt>
                <c:pt idx="260">
                  <c:v>1700709.2365540483</c:v>
                </c:pt>
                <c:pt idx="261">
                  <c:v>2834515.3942567469</c:v>
                </c:pt>
                <c:pt idx="262">
                  <c:v>909407.0223240396</c:v>
                </c:pt>
                <c:pt idx="263">
                  <c:v>7086288.4856418669</c:v>
                </c:pt>
                <c:pt idx="264">
                  <c:v>5196611.556137369</c:v>
                </c:pt>
                <c:pt idx="265">
                  <c:v>4724192.3237612443</c:v>
                </c:pt>
                <c:pt idx="266">
                  <c:v>944838.46475224895</c:v>
                </c:pt>
                <c:pt idx="267">
                  <c:v>2397527.604308832</c:v>
                </c:pt>
                <c:pt idx="268">
                  <c:v>4535224.6308107954</c:v>
                </c:pt>
                <c:pt idx="269">
                  <c:v>3306934.6266328706</c:v>
                </c:pt>
                <c:pt idx="270">
                  <c:v>1558983.4668412108</c:v>
                </c:pt>
                <c:pt idx="271">
                  <c:v>2834515.3942567464</c:v>
                </c:pt>
                <c:pt idx="272">
                  <c:v>3306934.6266328716</c:v>
                </c:pt>
                <c:pt idx="273">
                  <c:v>9448384.6475224886</c:v>
                </c:pt>
                <c:pt idx="274">
                  <c:v>6613869.2532657431</c:v>
                </c:pt>
                <c:pt idx="275">
                  <c:v>5267474.4409937877</c:v>
                </c:pt>
                <c:pt idx="276">
                  <c:v>2834515.3942567469</c:v>
                </c:pt>
                <c:pt idx="277">
                  <c:v>2834515.3942567469</c:v>
                </c:pt>
                <c:pt idx="278">
                  <c:v>6141450.0208896184</c:v>
                </c:pt>
                <c:pt idx="279">
                  <c:v>3306934.6266328716</c:v>
                </c:pt>
                <c:pt idx="280">
                  <c:v>6141450.0208896166</c:v>
                </c:pt>
                <c:pt idx="281">
                  <c:v>5196611.556137369</c:v>
                </c:pt>
                <c:pt idx="282">
                  <c:v>5196611.556137369</c:v>
                </c:pt>
                <c:pt idx="283">
                  <c:v>9448.3846475224891</c:v>
                </c:pt>
                <c:pt idx="284">
                  <c:v>6613869.2532657413</c:v>
                </c:pt>
                <c:pt idx="285">
                  <c:v>7086288.485641866</c:v>
                </c:pt>
                <c:pt idx="286">
                  <c:v>5669030.7885134937</c:v>
                </c:pt>
                <c:pt idx="287">
                  <c:v>6613869.2532657413</c:v>
                </c:pt>
                <c:pt idx="288">
                  <c:v>6424901.5603152914</c:v>
                </c:pt>
                <c:pt idx="289">
                  <c:v>5669030.7885134937</c:v>
                </c:pt>
                <c:pt idx="290">
                  <c:v>6613869.2532657431</c:v>
                </c:pt>
                <c:pt idx="291">
                  <c:v>5432821.1723254314</c:v>
                </c:pt>
                <c:pt idx="292">
                  <c:v>7086288.4856418669</c:v>
                </c:pt>
                <c:pt idx="293">
                  <c:v>6613869.2532657413</c:v>
                </c:pt>
                <c:pt idx="294">
                  <c:v>6613869.2532657413</c:v>
                </c:pt>
                <c:pt idx="295">
                  <c:v>6613869.2532657413</c:v>
                </c:pt>
                <c:pt idx="296">
                  <c:v>755870.77180179919</c:v>
                </c:pt>
                <c:pt idx="297">
                  <c:v>755870.77180179919</c:v>
                </c:pt>
                <c:pt idx="298">
                  <c:v>1488120.5819847919</c:v>
                </c:pt>
                <c:pt idx="299">
                  <c:v>1984160.7759797231</c:v>
                </c:pt>
                <c:pt idx="300">
                  <c:v>4487982.7075731819</c:v>
                </c:pt>
                <c:pt idx="301">
                  <c:v>1889676.9295044979</c:v>
                </c:pt>
                <c:pt idx="302">
                  <c:v>2362096.1618806222</c:v>
                </c:pt>
                <c:pt idx="303">
                  <c:v>2125886.5456925603</c:v>
                </c:pt>
                <c:pt idx="304">
                  <c:v>1003890.8687992644</c:v>
                </c:pt>
                <c:pt idx="305">
                  <c:v>1889676.9295044979</c:v>
                </c:pt>
                <c:pt idx="306">
                  <c:v>1889676.9295044979</c:v>
                </c:pt>
                <c:pt idx="307">
                  <c:v>2125886.5456925598</c:v>
                </c:pt>
                <c:pt idx="308">
                  <c:v>2125886.5456925598</c:v>
                </c:pt>
                <c:pt idx="309">
                  <c:v>1417257.6971283734</c:v>
                </c:pt>
                <c:pt idx="310">
                  <c:v>1960539.8143609171</c:v>
                </c:pt>
                <c:pt idx="311">
                  <c:v>944838.46475224895</c:v>
                </c:pt>
                <c:pt idx="312">
                  <c:v>4487982.7075731829</c:v>
                </c:pt>
                <c:pt idx="313">
                  <c:v>1984160.7759797229</c:v>
                </c:pt>
                <c:pt idx="314">
                  <c:v>1984160.7759797231</c:v>
                </c:pt>
                <c:pt idx="315">
                  <c:v>2066834.1416455442</c:v>
                </c:pt>
                <c:pt idx="316">
                  <c:v>1889676.9295044979</c:v>
                </c:pt>
                <c:pt idx="317">
                  <c:v>1984160.7759797231</c:v>
                </c:pt>
              </c:numCache>
            </c:numRef>
          </c:yVal>
          <c:smooth val="0"/>
          <c:extLst>
            <c:ext xmlns:c16="http://schemas.microsoft.com/office/drawing/2014/chart" uri="{C3380CC4-5D6E-409C-BE32-E72D297353CC}">
              <c16:uniqueId val="{00000001-B1AB-44CE-9BA1-69B29F6BEED7}"/>
            </c:ext>
          </c:extLst>
        </c:ser>
        <c:dLbls>
          <c:showLegendKey val="0"/>
          <c:showVal val="0"/>
          <c:showCatName val="0"/>
          <c:showSerName val="0"/>
          <c:showPercent val="0"/>
          <c:showBubbleSize val="0"/>
        </c:dLbls>
        <c:axId val="1627786304"/>
        <c:axId val="1292198224"/>
      </c:scatterChart>
      <c:valAx>
        <c:axId val="16277863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Rotor diameter (m)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292198224"/>
        <c:crosses val="autoZero"/>
        <c:crossBetween val="midCat"/>
      </c:valAx>
      <c:valAx>
        <c:axId val="1292198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Rotor costs</a:t>
                </a:r>
                <a:r>
                  <a:rPr lang="en-US" baseline="0" dirty="0"/>
                  <a:t> </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quot;€&quot;\ #,##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6277863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en-US" sz="1050" dirty="0"/>
              <a:t>CAPEX Trend EURm/MW </a:t>
            </a:r>
          </a:p>
        </c:rich>
      </c:tx>
      <c:layout>
        <c:manualLayout>
          <c:xMode val="edge"/>
          <c:yMode val="edge"/>
          <c:x val="0.30867079185093121"/>
          <c:y val="4.4362300660738235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3.1684970412120039E-2"/>
          <c:y val="9.2750945840977386E-2"/>
          <c:w val="0.8107914428158165"/>
          <c:h val="0.831416375240696"/>
        </c:manualLayout>
      </c:layout>
      <c:scatterChart>
        <c:scatterStyle val="smoothMarker"/>
        <c:varyColors val="0"/>
        <c:ser>
          <c:idx val="0"/>
          <c:order val="0"/>
          <c:tx>
            <c:strRef>
              <c:f>[2]Settings!$C$43</c:f>
              <c:strCache>
                <c:ptCount val="1"/>
                <c:pt idx="0">
                  <c:v>EUR_MW_Fixed</c:v>
                </c:pt>
              </c:strCache>
            </c:strRef>
          </c:tx>
          <c:spPr>
            <a:ln w="19050" cap="rnd">
              <a:solidFill>
                <a:schemeClr val="accent1"/>
              </a:solidFill>
              <a:round/>
            </a:ln>
            <a:effectLst/>
          </c:spPr>
          <c:marker>
            <c:symbol val="none"/>
          </c:marker>
          <c:xVal>
            <c:numRef>
              <c:f>[2]Settings!$B$44:$B$76</c:f>
              <c:numCache>
                <c:formatCode>General</c:formatCode>
                <c:ptCount val="33"/>
                <c:pt idx="0">
                  <c:v>2050</c:v>
                </c:pt>
                <c:pt idx="1">
                  <c:v>2045</c:v>
                </c:pt>
                <c:pt idx="2">
                  <c:v>2040</c:v>
                </c:pt>
                <c:pt idx="3">
                  <c:v>2039</c:v>
                </c:pt>
                <c:pt idx="4">
                  <c:v>2038</c:v>
                </c:pt>
                <c:pt idx="5">
                  <c:v>2037</c:v>
                </c:pt>
                <c:pt idx="6">
                  <c:v>2036</c:v>
                </c:pt>
                <c:pt idx="7">
                  <c:v>2035</c:v>
                </c:pt>
                <c:pt idx="8">
                  <c:v>2034</c:v>
                </c:pt>
                <c:pt idx="9">
                  <c:v>2033</c:v>
                </c:pt>
                <c:pt idx="10">
                  <c:v>2032</c:v>
                </c:pt>
                <c:pt idx="11">
                  <c:v>2031</c:v>
                </c:pt>
                <c:pt idx="12">
                  <c:v>2030</c:v>
                </c:pt>
                <c:pt idx="13">
                  <c:v>2029</c:v>
                </c:pt>
                <c:pt idx="14">
                  <c:v>2028</c:v>
                </c:pt>
                <c:pt idx="15">
                  <c:v>2027</c:v>
                </c:pt>
                <c:pt idx="16">
                  <c:v>2026</c:v>
                </c:pt>
                <c:pt idx="17">
                  <c:v>2025</c:v>
                </c:pt>
                <c:pt idx="18">
                  <c:v>2024</c:v>
                </c:pt>
                <c:pt idx="19">
                  <c:v>2023</c:v>
                </c:pt>
                <c:pt idx="20">
                  <c:v>2022</c:v>
                </c:pt>
                <c:pt idx="21">
                  <c:v>2021</c:v>
                </c:pt>
                <c:pt idx="22">
                  <c:v>2020</c:v>
                </c:pt>
                <c:pt idx="23">
                  <c:v>2019</c:v>
                </c:pt>
                <c:pt idx="24">
                  <c:v>2018</c:v>
                </c:pt>
                <c:pt idx="25">
                  <c:v>2017</c:v>
                </c:pt>
                <c:pt idx="26">
                  <c:v>2016</c:v>
                </c:pt>
                <c:pt idx="27">
                  <c:v>2015</c:v>
                </c:pt>
                <c:pt idx="28">
                  <c:v>2014</c:v>
                </c:pt>
                <c:pt idx="29">
                  <c:v>2013</c:v>
                </c:pt>
                <c:pt idx="30">
                  <c:v>2012</c:v>
                </c:pt>
                <c:pt idx="31">
                  <c:v>2011</c:v>
                </c:pt>
                <c:pt idx="32">
                  <c:v>2010</c:v>
                </c:pt>
              </c:numCache>
            </c:numRef>
          </c:xVal>
          <c:yVal>
            <c:numRef>
              <c:f>[2]Settings!$C$44:$C$76</c:f>
              <c:numCache>
                <c:formatCode>0.000</c:formatCode>
                <c:ptCount val="33"/>
                <c:pt idx="0">
                  <c:v>1.690794000000001</c:v>
                </c:pt>
                <c:pt idx="1">
                  <c:v>1.708047000000001</c:v>
                </c:pt>
                <c:pt idx="2">
                  <c:v>1.7253000000000009</c:v>
                </c:pt>
                <c:pt idx="3">
                  <c:v>1.7444700000000009</c:v>
                </c:pt>
                <c:pt idx="4">
                  <c:v>1.7636400000000008</c:v>
                </c:pt>
                <c:pt idx="5">
                  <c:v>1.7828100000000007</c:v>
                </c:pt>
                <c:pt idx="6">
                  <c:v>1.8019800000000006</c:v>
                </c:pt>
                <c:pt idx="7">
                  <c:v>1.8211500000000005</c:v>
                </c:pt>
                <c:pt idx="8">
                  <c:v>1.8403200000000004</c:v>
                </c:pt>
                <c:pt idx="9">
                  <c:v>1.8594900000000003</c:v>
                </c:pt>
                <c:pt idx="10">
                  <c:v>1.8786600000000002</c:v>
                </c:pt>
                <c:pt idx="11">
                  <c:v>1.8978300000000001</c:v>
                </c:pt>
                <c:pt idx="12">
                  <c:v>1.917</c:v>
                </c:pt>
                <c:pt idx="13">
                  <c:v>1.9525000000000001</c:v>
                </c:pt>
                <c:pt idx="14">
                  <c:v>1.9880000000000002</c:v>
                </c:pt>
                <c:pt idx="15">
                  <c:v>2.0235000000000003</c:v>
                </c:pt>
                <c:pt idx="16">
                  <c:v>2.0590000000000002</c:v>
                </c:pt>
                <c:pt idx="17">
                  <c:v>2.0945</c:v>
                </c:pt>
                <c:pt idx="18">
                  <c:v>2.13</c:v>
                </c:pt>
                <c:pt idx="19">
                  <c:v>2.3699999999999992</c:v>
                </c:pt>
                <c:pt idx="20">
                  <c:v>2.6099999999999994</c:v>
                </c:pt>
                <c:pt idx="21">
                  <c:v>2.8499999999999996</c:v>
                </c:pt>
                <c:pt idx="22">
                  <c:v>3.09</c:v>
                </c:pt>
                <c:pt idx="23">
                  <c:v>3.33</c:v>
                </c:pt>
                <c:pt idx="24">
                  <c:v>3.4120000000000004</c:v>
                </c:pt>
                <c:pt idx="25">
                  <c:v>3.4980000000000002</c:v>
                </c:pt>
                <c:pt idx="26">
                  <c:v>3.5840000000000001</c:v>
                </c:pt>
                <c:pt idx="27">
                  <c:v>3.67</c:v>
                </c:pt>
                <c:pt idx="28">
                  <c:v>3.7559999999999998</c:v>
                </c:pt>
                <c:pt idx="29">
                  <c:v>3.8419999999999996</c:v>
                </c:pt>
                <c:pt idx="30">
                  <c:v>3.9279999999999995</c:v>
                </c:pt>
                <c:pt idx="31">
                  <c:v>4.0139999999999993</c:v>
                </c:pt>
                <c:pt idx="32">
                  <c:v>4.0999999999999996</c:v>
                </c:pt>
              </c:numCache>
            </c:numRef>
          </c:yVal>
          <c:smooth val="1"/>
          <c:extLst>
            <c:ext xmlns:c16="http://schemas.microsoft.com/office/drawing/2014/chart" uri="{C3380CC4-5D6E-409C-BE32-E72D297353CC}">
              <c16:uniqueId val="{00000000-F3B5-4EBC-B64A-C339C91F3188}"/>
            </c:ext>
          </c:extLst>
        </c:ser>
        <c:ser>
          <c:idx val="1"/>
          <c:order val="1"/>
          <c:tx>
            <c:strRef>
              <c:f>[2]Settings!$D$43</c:f>
              <c:strCache>
                <c:ptCount val="1"/>
                <c:pt idx="0">
                  <c:v>EUR_MW_Floating</c:v>
                </c:pt>
              </c:strCache>
            </c:strRef>
          </c:tx>
          <c:spPr>
            <a:ln w="19050" cap="rnd">
              <a:solidFill>
                <a:schemeClr val="accent2"/>
              </a:solidFill>
              <a:round/>
            </a:ln>
            <a:effectLst/>
          </c:spPr>
          <c:marker>
            <c:symbol val="none"/>
          </c:marker>
          <c:xVal>
            <c:numRef>
              <c:f>[2]Settings!$B$44:$B$76</c:f>
              <c:numCache>
                <c:formatCode>General</c:formatCode>
                <c:ptCount val="33"/>
                <c:pt idx="0">
                  <c:v>2050</c:v>
                </c:pt>
                <c:pt idx="1">
                  <c:v>2045</c:v>
                </c:pt>
                <c:pt idx="2">
                  <c:v>2040</c:v>
                </c:pt>
                <c:pt idx="3">
                  <c:v>2039</c:v>
                </c:pt>
                <c:pt idx="4">
                  <c:v>2038</c:v>
                </c:pt>
                <c:pt idx="5">
                  <c:v>2037</c:v>
                </c:pt>
                <c:pt idx="6">
                  <c:v>2036</c:v>
                </c:pt>
                <c:pt idx="7">
                  <c:v>2035</c:v>
                </c:pt>
                <c:pt idx="8">
                  <c:v>2034</c:v>
                </c:pt>
                <c:pt idx="9">
                  <c:v>2033</c:v>
                </c:pt>
                <c:pt idx="10">
                  <c:v>2032</c:v>
                </c:pt>
                <c:pt idx="11">
                  <c:v>2031</c:v>
                </c:pt>
                <c:pt idx="12">
                  <c:v>2030</c:v>
                </c:pt>
                <c:pt idx="13">
                  <c:v>2029</c:v>
                </c:pt>
                <c:pt idx="14">
                  <c:v>2028</c:v>
                </c:pt>
                <c:pt idx="15">
                  <c:v>2027</c:v>
                </c:pt>
                <c:pt idx="16">
                  <c:v>2026</c:v>
                </c:pt>
                <c:pt idx="17">
                  <c:v>2025</c:v>
                </c:pt>
                <c:pt idx="18">
                  <c:v>2024</c:v>
                </c:pt>
                <c:pt idx="19">
                  <c:v>2023</c:v>
                </c:pt>
                <c:pt idx="20">
                  <c:v>2022</c:v>
                </c:pt>
                <c:pt idx="21">
                  <c:v>2021</c:v>
                </c:pt>
                <c:pt idx="22">
                  <c:v>2020</c:v>
                </c:pt>
                <c:pt idx="23">
                  <c:v>2019</c:v>
                </c:pt>
                <c:pt idx="24">
                  <c:v>2018</c:v>
                </c:pt>
                <c:pt idx="25">
                  <c:v>2017</c:v>
                </c:pt>
                <c:pt idx="26">
                  <c:v>2016</c:v>
                </c:pt>
                <c:pt idx="27">
                  <c:v>2015</c:v>
                </c:pt>
                <c:pt idx="28">
                  <c:v>2014</c:v>
                </c:pt>
                <c:pt idx="29">
                  <c:v>2013</c:v>
                </c:pt>
                <c:pt idx="30">
                  <c:v>2012</c:v>
                </c:pt>
                <c:pt idx="31">
                  <c:v>2011</c:v>
                </c:pt>
                <c:pt idx="32">
                  <c:v>2010</c:v>
                </c:pt>
              </c:numCache>
            </c:numRef>
          </c:xVal>
          <c:yVal>
            <c:numRef>
              <c:f>[2]Settings!$D$44:$D$76</c:f>
              <c:numCache>
                <c:formatCode>0.000</c:formatCode>
                <c:ptCount val="33"/>
                <c:pt idx="0">
                  <c:v>2.1503999999999994</c:v>
                </c:pt>
                <c:pt idx="1">
                  <c:v>2.1951999999999994</c:v>
                </c:pt>
                <c:pt idx="2">
                  <c:v>2.2399999999999993</c:v>
                </c:pt>
                <c:pt idx="3">
                  <c:v>2.2959999999999994</c:v>
                </c:pt>
                <c:pt idx="4">
                  <c:v>2.3519999999999994</c:v>
                </c:pt>
                <c:pt idx="5">
                  <c:v>2.4079999999999995</c:v>
                </c:pt>
                <c:pt idx="6">
                  <c:v>2.4639999999999995</c:v>
                </c:pt>
                <c:pt idx="7">
                  <c:v>2.5199999999999996</c:v>
                </c:pt>
                <c:pt idx="8">
                  <c:v>2.5759999999999996</c:v>
                </c:pt>
                <c:pt idx="9">
                  <c:v>2.6319999999999997</c:v>
                </c:pt>
                <c:pt idx="10">
                  <c:v>2.6879999999999997</c:v>
                </c:pt>
                <c:pt idx="11">
                  <c:v>2.7439999999999998</c:v>
                </c:pt>
                <c:pt idx="12">
                  <c:v>2.8</c:v>
                </c:pt>
                <c:pt idx="13">
                  <c:v>3.1166666666666667</c:v>
                </c:pt>
                <c:pt idx="14">
                  <c:v>3.4333333333333336</c:v>
                </c:pt>
                <c:pt idx="15">
                  <c:v>3.7500000000000004</c:v>
                </c:pt>
                <c:pt idx="16">
                  <c:v>4.0666666666666673</c:v>
                </c:pt>
                <c:pt idx="17">
                  <c:v>4.3833333333333337</c:v>
                </c:pt>
                <c:pt idx="18">
                  <c:v>4.7</c:v>
                </c:pt>
                <c:pt idx="19">
                  <c:v>4.9700000000000015</c:v>
                </c:pt>
                <c:pt idx="20">
                  <c:v>5.2400000000000011</c:v>
                </c:pt>
                <c:pt idx="21">
                  <c:v>5.5100000000000007</c:v>
                </c:pt>
                <c:pt idx="22">
                  <c:v>5.78</c:v>
                </c:pt>
                <c:pt idx="23">
                  <c:v>6.05</c:v>
                </c:pt>
                <c:pt idx="24">
                  <c:v>6.8144444444444403</c:v>
                </c:pt>
                <c:pt idx="25">
                  <c:v>7.5788888888888852</c:v>
                </c:pt>
                <c:pt idx="26">
                  <c:v>8.3433333333333302</c:v>
                </c:pt>
                <c:pt idx="27">
                  <c:v>9.1077777777777751</c:v>
                </c:pt>
                <c:pt idx="28">
                  <c:v>9.87222222222222</c:v>
                </c:pt>
                <c:pt idx="29">
                  <c:v>10.636666666666665</c:v>
                </c:pt>
                <c:pt idx="30">
                  <c:v>11.40111111111111</c:v>
                </c:pt>
                <c:pt idx="31">
                  <c:v>12.165555555555555</c:v>
                </c:pt>
                <c:pt idx="32">
                  <c:v>12.93</c:v>
                </c:pt>
              </c:numCache>
            </c:numRef>
          </c:yVal>
          <c:smooth val="1"/>
          <c:extLst>
            <c:ext xmlns:c16="http://schemas.microsoft.com/office/drawing/2014/chart" uri="{C3380CC4-5D6E-409C-BE32-E72D297353CC}">
              <c16:uniqueId val="{00000001-F3B5-4EBC-B64A-C339C91F3188}"/>
            </c:ext>
          </c:extLst>
        </c:ser>
        <c:dLbls>
          <c:showLegendKey val="0"/>
          <c:showVal val="0"/>
          <c:showCatName val="0"/>
          <c:showSerName val="0"/>
          <c:showPercent val="0"/>
          <c:showBubbleSize val="0"/>
        </c:dLbls>
        <c:axId val="683304432"/>
        <c:axId val="683306392"/>
      </c:scatterChart>
      <c:valAx>
        <c:axId val="683304432"/>
        <c:scaling>
          <c:orientation val="minMax"/>
          <c:max val="2040"/>
          <c:min val="2010"/>
        </c:scaling>
        <c:delete val="0"/>
        <c:axPos val="b"/>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683306392"/>
        <c:crosses val="autoZero"/>
        <c:crossBetween val="midCat"/>
      </c:valAx>
      <c:valAx>
        <c:axId val="683306392"/>
        <c:scaling>
          <c:orientation val="minMax"/>
        </c:scaling>
        <c:delete val="0"/>
        <c:axPos val="l"/>
        <c:majorGridlines>
          <c:spPr>
            <a:ln w="9525" cap="flat" cmpd="sng" algn="ctr">
              <a:solidFill>
                <a:schemeClr val="bg1">
                  <a:lumMod val="95000"/>
                </a:schemeClr>
              </a:solidFill>
              <a:round/>
            </a:ln>
            <a:effectLst/>
          </c:spPr>
        </c:majorGridlines>
        <c:numFmt formatCode="0" sourceLinked="0"/>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683304432"/>
        <c:crosses val="autoZero"/>
        <c:crossBetween val="midCat"/>
        <c:majorUnit val="1"/>
      </c:valAx>
      <c:spPr>
        <a:noFill/>
        <a:ln>
          <a:noFill/>
        </a:ln>
        <a:effectLst/>
      </c:spPr>
    </c:plotArea>
    <c:legend>
      <c:legendPos val="r"/>
      <c:layout>
        <c:manualLayout>
          <c:xMode val="edge"/>
          <c:yMode val="edge"/>
          <c:x val="0.62246364095202389"/>
          <c:y val="0.22056877149777535"/>
          <c:w val="0.34100070610023936"/>
          <c:h val="0.42695796724978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solidFill>
      <a:schemeClr val="bg1"/>
    </a:solidFill>
    <a:ln w="9525" cap="flat" cmpd="sng" algn="ctr">
      <a:noFill/>
      <a:round/>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19250-D609-4F7E-AF26-9448D17A674C}" type="doc">
      <dgm:prSet loTypeId="urn:microsoft.com/office/officeart/2005/8/layout/chevron1" loCatId="process" qsTypeId="urn:microsoft.com/office/officeart/2005/8/quickstyle/simple1" qsCatId="simple" csTypeId="urn:microsoft.com/office/officeart/2005/8/colors/accent2_3" csCatId="accent2" phldr="1"/>
      <dgm:spPr/>
    </dgm:pt>
    <dgm:pt modelId="{61431867-CFD8-4074-8AF9-307A9A913452}">
      <dgm:prSet phldrT="[Text]"/>
      <dgm:spPr/>
      <dgm:t>
        <a:bodyPr/>
        <a:lstStyle/>
        <a:p>
          <a:r>
            <a:rPr lang="nl-NL" b="1" dirty="0">
              <a:latin typeface="+mj-lt"/>
              <a:ea typeface="Fira Sans" panose="020B0503050000020004" pitchFamily="34" charset="0"/>
            </a:rPr>
            <a:t>Cost data </a:t>
          </a:r>
          <a:endParaRPr lang="en-US" b="1" dirty="0">
            <a:latin typeface="+mj-lt"/>
            <a:ea typeface="Fira Sans" panose="020B0503050000020004" pitchFamily="34" charset="0"/>
          </a:endParaRPr>
        </a:p>
      </dgm:t>
    </dgm:pt>
    <dgm:pt modelId="{58AD435C-7F34-46D2-8207-C044655CEF25}" type="parTrans" cxnId="{90150FB4-EC75-4E18-8F4C-5D6C91562607}">
      <dgm:prSet/>
      <dgm:spPr/>
      <dgm:t>
        <a:bodyPr/>
        <a:lstStyle/>
        <a:p>
          <a:endParaRPr lang="en-US"/>
        </a:p>
      </dgm:t>
    </dgm:pt>
    <dgm:pt modelId="{4A4F35BF-C3F5-4FFC-9AFC-2CDC0B94E22E}" type="sibTrans" cxnId="{90150FB4-EC75-4E18-8F4C-5D6C91562607}">
      <dgm:prSet/>
      <dgm:spPr/>
      <dgm:t>
        <a:bodyPr/>
        <a:lstStyle/>
        <a:p>
          <a:endParaRPr lang="en-US"/>
        </a:p>
      </dgm:t>
    </dgm:pt>
    <dgm:pt modelId="{83CC164F-2882-4821-9EEB-13804FF54849}">
      <dgm:prSet phldrT="[Text]"/>
      <dgm:spPr/>
      <dgm:t>
        <a:bodyPr/>
        <a:lstStyle/>
        <a:p>
          <a:r>
            <a:rPr lang="nl-NL" b="1" dirty="0">
              <a:latin typeface="+mj-lt"/>
              <a:ea typeface="Fira Sans" panose="020B0503050000020004" pitchFamily="34" charset="0"/>
            </a:rPr>
            <a:t>Classification cost data </a:t>
          </a:r>
          <a:endParaRPr lang="en-US" b="1" dirty="0">
            <a:latin typeface="+mj-lt"/>
            <a:ea typeface="Fira Sans" panose="020B0503050000020004" pitchFamily="34" charset="0"/>
          </a:endParaRPr>
        </a:p>
      </dgm:t>
    </dgm:pt>
    <dgm:pt modelId="{CF07E129-6B4C-4C2E-A086-9A73D859B070}" type="parTrans" cxnId="{E78E249A-4DF1-4125-85AA-6D99DBB3A04E}">
      <dgm:prSet/>
      <dgm:spPr/>
      <dgm:t>
        <a:bodyPr/>
        <a:lstStyle/>
        <a:p>
          <a:endParaRPr lang="en-US"/>
        </a:p>
      </dgm:t>
    </dgm:pt>
    <dgm:pt modelId="{591E0782-0CB6-43D4-AADB-CE7273EE2748}" type="sibTrans" cxnId="{E78E249A-4DF1-4125-85AA-6D99DBB3A04E}">
      <dgm:prSet/>
      <dgm:spPr/>
      <dgm:t>
        <a:bodyPr/>
        <a:lstStyle/>
        <a:p>
          <a:endParaRPr lang="en-US"/>
        </a:p>
      </dgm:t>
    </dgm:pt>
    <dgm:pt modelId="{BC669C5C-7E03-473B-B2A2-C52C3B931B8E}">
      <dgm:prSet phldrT="[Text]"/>
      <dgm:spPr/>
      <dgm:t>
        <a:bodyPr/>
        <a:lstStyle/>
        <a:p>
          <a:r>
            <a:rPr lang="nl-NL" b="1" dirty="0">
              <a:latin typeface="+mj-lt"/>
              <a:ea typeface="Fira Sans" panose="020B0503050000020004" pitchFamily="34" charset="0"/>
            </a:rPr>
            <a:t>Determine cost variables </a:t>
          </a:r>
          <a:endParaRPr lang="en-US" b="1" dirty="0">
            <a:latin typeface="+mj-lt"/>
            <a:ea typeface="Fira Sans" panose="020B0503050000020004" pitchFamily="34" charset="0"/>
          </a:endParaRPr>
        </a:p>
      </dgm:t>
    </dgm:pt>
    <dgm:pt modelId="{A2619A55-4238-4102-885F-86688D97B916}" type="parTrans" cxnId="{55B8B780-25D3-44C0-95EF-76941D899561}">
      <dgm:prSet/>
      <dgm:spPr/>
      <dgm:t>
        <a:bodyPr/>
        <a:lstStyle/>
        <a:p>
          <a:endParaRPr lang="en-US"/>
        </a:p>
      </dgm:t>
    </dgm:pt>
    <dgm:pt modelId="{561C3AFD-59EE-4BE9-9B76-E6E7DED16D70}" type="sibTrans" cxnId="{55B8B780-25D3-44C0-95EF-76941D899561}">
      <dgm:prSet/>
      <dgm:spPr/>
      <dgm:t>
        <a:bodyPr/>
        <a:lstStyle/>
        <a:p>
          <a:endParaRPr lang="en-US"/>
        </a:p>
      </dgm:t>
    </dgm:pt>
    <dgm:pt modelId="{97F7D38B-EE63-4C90-A97A-D587172BA46C}">
      <dgm:prSet phldrT="[Text]"/>
      <dgm:spPr/>
      <dgm:t>
        <a:bodyPr/>
        <a:lstStyle/>
        <a:p>
          <a:r>
            <a:rPr lang="nl-NL" b="1" dirty="0">
              <a:latin typeface="Fira Sans" panose="020B0503050000020004" pitchFamily="34" charset="0"/>
              <a:ea typeface="Fira Sans" panose="020B0503050000020004" pitchFamily="34" charset="0"/>
            </a:rPr>
            <a:t>Cost modelling </a:t>
          </a:r>
          <a:endParaRPr lang="en-US" b="1" dirty="0">
            <a:latin typeface="Fira Sans" panose="020B0503050000020004" pitchFamily="34" charset="0"/>
            <a:ea typeface="Fira Sans" panose="020B0503050000020004" pitchFamily="34" charset="0"/>
          </a:endParaRPr>
        </a:p>
      </dgm:t>
    </dgm:pt>
    <dgm:pt modelId="{F73D8DC4-8F06-4822-8EDD-A3A15274D81E}" type="parTrans" cxnId="{C353EB8E-4091-4C9D-AD6B-C6E59EB36369}">
      <dgm:prSet/>
      <dgm:spPr/>
      <dgm:t>
        <a:bodyPr/>
        <a:lstStyle/>
        <a:p>
          <a:endParaRPr lang="en-US"/>
        </a:p>
      </dgm:t>
    </dgm:pt>
    <dgm:pt modelId="{29D165CA-F0E2-485C-A07B-46C15FC79F29}" type="sibTrans" cxnId="{C353EB8E-4091-4C9D-AD6B-C6E59EB36369}">
      <dgm:prSet/>
      <dgm:spPr/>
      <dgm:t>
        <a:bodyPr/>
        <a:lstStyle/>
        <a:p>
          <a:endParaRPr lang="en-US"/>
        </a:p>
      </dgm:t>
    </dgm:pt>
    <dgm:pt modelId="{3C492967-475A-4631-9275-62E10427EEC3}" type="pres">
      <dgm:prSet presAssocID="{02519250-D609-4F7E-AF26-9448D17A674C}" presName="Name0" presStyleCnt="0">
        <dgm:presLayoutVars>
          <dgm:dir/>
          <dgm:animLvl val="lvl"/>
          <dgm:resizeHandles val="exact"/>
        </dgm:presLayoutVars>
      </dgm:prSet>
      <dgm:spPr/>
    </dgm:pt>
    <dgm:pt modelId="{16BBE2FF-42B8-44BC-9EBA-3B80DB85DBC6}" type="pres">
      <dgm:prSet presAssocID="{61431867-CFD8-4074-8AF9-307A9A913452}" presName="parTxOnly" presStyleLbl="node1" presStyleIdx="0" presStyleCnt="4" custScaleX="133554">
        <dgm:presLayoutVars>
          <dgm:chMax val="0"/>
          <dgm:chPref val="0"/>
          <dgm:bulletEnabled val="1"/>
        </dgm:presLayoutVars>
      </dgm:prSet>
      <dgm:spPr/>
    </dgm:pt>
    <dgm:pt modelId="{F6F95BB7-D652-4E94-9C82-6B1D164B8B08}" type="pres">
      <dgm:prSet presAssocID="{4A4F35BF-C3F5-4FFC-9AFC-2CDC0B94E22E}" presName="parTxOnlySpace" presStyleCnt="0"/>
      <dgm:spPr/>
    </dgm:pt>
    <dgm:pt modelId="{81B6755B-855D-4C21-908A-6A160E656661}" type="pres">
      <dgm:prSet presAssocID="{83CC164F-2882-4821-9EEB-13804FF54849}" presName="parTxOnly" presStyleLbl="node1" presStyleIdx="1" presStyleCnt="4" custLinFactNeighborX="0" custLinFactNeighborY="0">
        <dgm:presLayoutVars>
          <dgm:chMax val="0"/>
          <dgm:chPref val="0"/>
          <dgm:bulletEnabled val="1"/>
        </dgm:presLayoutVars>
      </dgm:prSet>
      <dgm:spPr/>
    </dgm:pt>
    <dgm:pt modelId="{C5B29FCB-39C0-41A9-9DBD-08F23634310C}" type="pres">
      <dgm:prSet presAssocID="{591E0782-0CB6-43D4-AADB-CE7273EE2748}" presName="parTxOnlySpace" presStyleCnt="0"/>
      <dgm:spPr/>
    </dgm:pt>
    <dgm:pt modelId="{90F6CFCB-BA0B-408C-B850-CBC8B38FE6FC}" type="pres">
      <dgm:prSet presAssocID="{BC669C5C-7E03-473B-B2A2-C52C3B931B8E}" presName="parTxOnly" presStyleLbl="node1" presStyleIdx="2" presStyleCnt="4">
        <dgm:presLayoutVars>
          <dgm:chMax val="0"/>
          <dgm:chPref val="0"/>
          <dgm:bulletEnabled val="1"/>
        </dgm:presLayoutVars>
      </dgm:prSet>
      <dgm:spPr/>
    </dgm:pt>
    <dgm:pt modelId="{184B2AED-1133-438A-9540-222EA77E6F69}" type="pres">
      <dgm:prSet presAssocID="{561C3AFD-59EE-4BE9-9B76-E6E7DED16D70}" presName="parTxOnlySpace" presStyleCnt="0"/>
      <dgm:spPr/>
    </dgm:pt>
    <dgm:pt modelId="{02424D13-1B44-488A-8D76-881C23D45323}" type="pres">
      <dgm:prSet presAssocID="{97F7D38B-EE63-4C90-A97A-D587172BA46C}" presName="parTxOnly" presStyleLbl="node1" presStyleIdx="3" presStyleCnt="4">
        <dgm:presLayoutVars>
          <dgm:chMax val="0"/>
          <dgm:chPref val="0"/>
          <dgm:bulletEnabled val="1"/>
        </dgm:presLayoutVars>
      </dgm:prSet>
      <dgm:spPr/>
    </dgm:pt>
  </dgm:ptLst>
  <dgm:cxnLst>
    <dgm:cxn modelId="{CD838006-E4F5-40DF-BD0D-F87797DFE298}" type="presOf" srcId="{BC669C5C-7E03-473B-B2A2-C52C3B931B8E}" destId="{90F6CFCB-BA0B-408C-B850-CBC8B38FE6FC}" srcOrd="0" destOrd="0" presId="urn:microsoft.com/office/officeart/2005/8/layout/chevron1"/>
    <dgm:cxn modelId="{C3E6D611-5052-4857-89C6-37F966C34D6F}" type="presOf" srcId="{61431867-CFD8-4074-8AF9-307A9A913452}" destId="{16BBE2FF-42B8-44BC-9EBA-3B80DB85DBC6}" srcOrd="0" destOrd="0" presId="urn:microsoft.com/office/officeart/2005/8/layout/chevron1"/>
    <dgm:cxn modelId="{1FC64C50-E3AF-4036-8B4E-B14D63B6B94C}" type="presOf" srcId="{97F7D38B-EE63-4C90-A97A-D587172BA46C}" destId="{02424D13-1B44-488A-8D76-881C23D45323}" srcOrd="0" destOrd="0" presId="urn:microsoft.com/office/officeart/2005/8/layout/chevron1"/>
    <dgm:cxn modelId="{55B8B780-25D3-44C0-95EF-76941D899561}" srcId="{02519250-D609-4F7E-AF26-9448D17A674C}" destId="{BC669C5C-7E03-473B-B2A2-C52C3B931B8E}" srcOrd="2" destOrd="0" parTransId="{A2619A55-4238-4102-885F-86688D97B916}" sibTransId="{561C3AFD-59EE-4BE9-9B76-E6E7DED16D70}"/>
    <dgm:cxn modelId="{C353EB8E-4091-4C9D-AD6B-C6E59EB36369}" srcId="{02519250-D609-4F7E-AF26-9448D17A674C}" destId="{97F7D38B-EE63-4C90-A97A-D587172BA46C}" srcOrd="3" destOrd="0" parTransId="{F73D8DC4-8F06-4822-8EDD-A3A15274D81E}" sibTransId="{29D165CA-F0E2-485C-A07B-46C15FC79F29}"/>
    <dgm:cxn modelId="{E78E249A-4DF1-4125-85AA-6D99DBB3A04E}" srcId="{02519250-D609-4F7E-AF26-9448D17A674C}" destId="{83CC164F-2882-4821-9EEB-13804FF54849}" srcOrd="1" destOrd="0" parTransId="{CF07E129-6B4C-4C2E-A086-9A73D859B070}" sibTransId="{591E0782-0CB6-43D4-AADB-CE7273EE2748}"/>
    <dgm:cxn modelId="{4E761CB2-B7FC-4078-9CE0-A98E40165F9B}" type="presOf" srcId="{02519250-D609-4F7E-AF26-9448D17A674C}" destId="{3C492967-475A-4631-9275-62E10427EEC3}" srcOrd="0" destOrd="0" presId="urn:microsoft.com/office/officeart/2005/8/layout/chevron1"/>
    <dgm:cxn modelId="{90150FB4-EC75-4E18-8F4C-5D6C91562607}" srcId="{02519250-D609-4F7E-AF26-9448D17A674C}" destId="{61431867-CFD8-4074-8AF9-307A9A913452}" srcOrd="0" destOrd="0" parTransId="{58AD435C-7F34-46D2-8207-C044655CEF25}" sibTransId="{4A4F35BF-C3F5-4FFC-9AFC-2CDC0B94E22E}"/>
    <dgm:cxn modelId="{6BAC95C0-6BB9-4463-A764-D5F08B508D13}" type="presOf" srcId="{83CC164F-2882-4821-9EEB-13804FF54849}" destId="{81B6755B-855D-4C21-908A-6A160E656661}" srcOrd="0" destOrd="0" presId="urn:microsoft.com/office/officeart/2005/8/layout/chevron1"/>
    <dgm:cxn modelId="{D83B4B35-6862-4ACA-8422-7EC195EE9C85}" type="presParOf" srcId="{3C492967-475A-4631-9275-62E10427EEC3}" destId="{16BBE2FF-42B8-44BC-9EBA-3B80DB85DBC6}" srcOrd="0" destOrd="0" presId="urn:microsoft.com/office/officeart/2005/8/layout/chevron1"/>
    <dgm:cxn modelId="{983B0469-74D5-49F9-8D13-0E6F32226376}" type="presParOf" srcId="{3C492967-475A-4631-9275-62E10427EEC3}" destId="{F6F95BB7-D652-4E94-9C82-6B1D164B8B08}" srcOrd="1" destOrd="0" presId="urn:microsoft.com/office/officeart/2005/8/layout/chevron1"/>
    <dgm:cxn modelId="{45B5A180-F5F2-46DD-8D0E-C61EC68BB1AC}" type="presParOf" srcId="{3C492967-475A-4631-9275-62E10427EEC3}" destId="{81B6755B-855D-4C21-908A-6A160E656661}" srcOrd="2" destOrd="0" presId="urn:microsoft.com/office/officeart/2005/8/layout/chevron1"/>
    <dgm:cxn modelId="{78DCF38B-F014-4C23-A282-574DCE6865A7}" type="presParOf" srcId="{3C492967-475A-4631-9275-62E10427EEC3}" destId="{C5B29FCB-39C0-41A9-9DBD-08F23634310C}" srcOrd="3" destOrd="0" presId="urn:microsoft.com/office/officeart/2005/8/layout/chevron1"/>
    <dgm:cxn modelId="{4C9E9C88-A795-4882-BC74-F52232371754}" type="presParOf" srcId="{3C492967-475A-4631-9275-62E10427EEC3}" destId="{90F6CFCB-BA0B-408C-B850-CBC8B38FE6FC}" srcOrd="4" destOrd="0" presId="urn:microsoft.com/office/officeart/2005/8/layout/chevron1"/>
    <dgm:cxn modelId="{E5E4942E-3345-4251-B536-408CE0E261AF}" type="presParOf" srcId="{3C492967-475A-4631-9275-62E10427EEC3}" destId="{184B2AED-1133-438A-9540-222EA77E6F69}" srcOrd="5" destOrd="0" presId="urn:microsoft.com/office/officeart/2005/8/layout/chevron1"/>
    <dgm:cxn modelId="{B2826102-48E7-401A-A4F7-4926B14E81CD}" type="presParOf" srcId="{3C492967-475A-4631-9275-62E10427EEC3}" destId="{02424D13-1B44-488A-8D76-881C23D45323}"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BE2FF-42B8-44BC-9EBA-3B80DB85DBC6}">
      <dsp:nvSpPr>
        <dsp:cNvPr id="0" name=""/>
        <dsp:cNvSpPr/>
      </dsp:nvSpPr>
      <dsp:spPr>
        <a:xfrm>
          <a:off x="5722" y="536316"/>
          <a:ext cx="3911883" cy="1171625"/>
        </a:xfrm>
        <a:prstGeom prst="chevron">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nl-NL" sz="2300" b="1" kern="1200" dirty="0">
              <a:latin typeface="+mj-lt"/>
              <a:ea typeface="Fira Sans" panose="020B0503050000020004" pitchFamily="34" charset="0"/>
            </a:rPr>
            <a:t>Cost data </a:t>
          </a:r>
          <a:endParaRPr lang="en-US" sz="2300" b="1" kern="1200" dirty="0">
            <a:latin typeface="+mj-lt"/>
            <a:ea typeface="Fira Sans" panose="020B0503050000020004" pitchFamily="34" charset="0"/>
          </a:endParaRPr>
        </a:p>
      </dsp:txBody>
      <dsp:txXfrm>
        <a:off x="591535" y="536316"/>
        <a:ext cx="2740258" cy="1171625"/>
      </dsp:txXfrm>
    </dsp:sp>
    <dsp:sp modelId="{81B6755B-855D-4C21-908A-6A160E656661}">
      <dsp:nvSpPr>
        <dsp:cNvPr id="0" name=""/>
        <dsp:cNvSpPr/>
      </dsp:nvSpPr>
      <dsp:spPr>
        <a:xfrm>
          <a:off x="3624699" y="536316"/>
          <a:ext cx="2929064" cy="1171625"/>
        </a:xfrm>
        <a:prstGeom prst="chevron">
          <a:avLst/>
        </a:prstGeom>
        <a:solidFill>
          <a:schemeClr val="accent2">
            <a:shade val="80000"/>
            <a:hueOff val="236737"/>
            <a:satOff val="-28402"/>
            <a:lumOff val="14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nl-NL" sz="2300" b="1" kern="1200" dirty="0">
              <a:latin typeface="+mj-lt"/>
              <a:ea typeface="Fira Sans" panose="020B0503050000020004" pitchFamily="34" charset="0"/>
            </a:rPr>
            <a:t>Classification cost data </a:t>
          </a:r>
          <a:endParaRPr lang="en-US" sz="2300" b="1" kern="1200" dirty="0">
            <a:latin typeface="+mj-lt"/>
            <a:ea typeface="Fira Sans" panose="020B0503050000020004" pitchFamily="34" charset="0"/>
          </a:endParaRPr>
        </a:p>
      </dsp:txBody>
      <dsp:txXfrm>
        <a:off x="4210512" y="536316"/>
        <a:ext cx="1757439" cy="1171625"/>
      </dsp:txXfrm>
    </dsp:sp>
    <dsp:sp modelId="{90F6CFCB-BA0B-408C-B850-CBC8B38FE6FC}">
      <dsp:nvSpPr>
        <dsp:cNvPr id="0" name=""/>
        <dsp:cNvSpPr/>
      </dsp:nvSpPr>
      <dsp:spPr>
        <a:xfrm>
          <a:off x="6260857" y="536316"/>
          <a:ext cx="2929064" cy="1171625"/>
        </a:xfrm>
        <a:prstGeom prst="chevron">
          <a:avLst/>
        </a:prstGeom>
        <a:solidFill>
          <a:schemeClr val="accent2">
            <a:shade val="80000"/>
            <a:hueOff val="473475"/>
            <a:satOff val="-56804"/>
            <a:lumOff val="284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nl-NL" sz="2300" b="1" kern="1200" dirty="0">
              <a:latin typeface="+mj-lt"/>
              <a:ea typeface="Fira Sans" panose="020B0503050000020004" pitchFamily="34" charset="0"/>
            </a:rPr>
            <a:t>Determine cost variables </a:t>
          </a:r>
          <a:endParaRPr lang="en-US" sz="2300" b="1" kern="1200" dirty="0">
            <a:latin typeface="+mj-lt"/>
            <a:ea typeface="Fira Sans" panose="020B0503050000020004" pitchFamily="34" charset="0"/>
          </a:endParaRPr>
        </a:p>
      </dsp:txBody>
      <dsp:txXfrm>
        <a:off x="6846670" y="536316"/>
        <a:ext cx="1757439" cy="1171625"/>
      </dsp:txXfrm>
    </dsp:sp>
    <dsp:sp modelId="{02424D13-1B44-488A-8D76-881C23D45323}">
      <dsp:nvSpPr>
        <dsp:cNvPr id="0" name=""/>
        <dsp:cNvSpPr/>
      </dsp:nvSpPr>
      <dsp:spPr>
        <a:xfrm>
          <a:off x="8897016" y="536316"/>
          <a:ext cx="2929064" cy="1171625"/>
        </a:xfrm>
        <a:prstGeom prst="chevron">
          <a:avLst/>
        </a:prstGeom>
        <a:solidFill>
          <a:schemeClr val="accent2">
            <a:shade val="80000"/>
            <a:hueOff val="710212"/>
            <a:satOff val="-85206"/>
            <a:lumOff val="426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nl-NL" sz="2300" b="1" kern="1200" dirty="0">
              <a:latin typeface="Fira Sans" panose="020B0503050000020004" pitchFamily="34" charset="0"/>
              <a:ea typeface="Fira Sans" panose="020B0503050000020004" pitchFamily="34" charset="0"/>
            </a:rPr>
            <a:t>Cost modelling </a:t>
          </a:r>
          <a:endParaRPr lang="en-US" sz="2300" b="1" kern="1200" dirty="0">
            <a:latin typeface="Fira Sans" panose="020B0503050000020004" pitchFamily="34" charset="0"/>
            <a:ea typeface="Fira Sans" panose="020B0503050000020004" pitchFamily="34" charset="0"/>
          </a:endParaRPr>
        </a:p>
      </dsp:txBody>
      <dsp:txXfrm>
        <a:off x="9482829" y="536316"/>
        <a:ext cx="1757439" cy="11716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F2D4AE-72B3-4B66-A35E-10DFB9837071}"/>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dirty="0"/>
          </a:p>
        </p:txBody>
      </p:sp>
      <p:sp>
        <p:nvSpPr>
          <p:cNvPr id="3" name="Date Placeholder 2">
            <a:extLst>
              <a:ext uri="{FF2B5EF4-FFF2-40B4-BE49-F238E27FC236}">
                <a16:creationId xmlns:a16="http://schemas.microsoft.com/office/drawing/2014/main" id="{F85B65B1-AAB8-479E-A79C-56910EBC9934}"/>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DA05683A-9577-4231-83B8-DF872E40FE4F}" type="datetimeFigureOut">
              <a:rPr lang="nl-NL" smtClean="0"/>
              <a:t>26-8-2022</a:t>
            </a:fld>
            <a:endParaRPr lang="nl-NL" dirty="0"/>
          </a:p>
        </p:txBody>
      </p:sp>
      <p:sp>
        <p:nvSpPr>
          <p:cNvPr id="4" name="Footer Placeholder 3">
            <a:extLst>
              <a:ext uri="{FF2B5EF4-FFF2-40B4-BE49-F238E27FC236}">
                <a16:creationId xmlns:a16="http://schemas.microsoft.com/office/drawing/2014/main" id="{DDB36B11-F47B-4FB9-91FB-AC3733437574}"/>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dirty="0"/>
          </a:p>
        </p:txBody>
      </p:sp>
      <p:sp>
        <p:nvSpPr>
          <p:cNvPr id="5" name="Slide Number Placeholder 4">
            <a:extLst>
              <a:ext uri="{FF2B5EF4-FFF2-40B4-BE49-F238E27FC236}">
                <a16:creationId xmlns:a16="http://schemas.microsoft.com/office/drawing/2014/main" id="{2E92DFDB-9D14-4A50-B19B-C6C9874D369D}"/>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B23E1353-E3BB-49CB-B0F9-C90EF4832CE9}" type="slidenum">
              <a:rPr lang="nl-NL" smtClean="0"/>
              <a:t>‹nr.›</a:t>
            </a:fld>
            <a:endParaRPr lang="nl-NL" dirty="0"/>
          </a:p>
        </p:txBody>
      </p:sp>
    </p:spTree>
    <p:extLst>
      <p:ext uri="{BB962C8B-B14F-4D97-AF65-F5344CB8AC3E}">
        <p14:creationId xmlns:p14="http://schemas.microsoft.com/office/powerpoint/2010/main" val="1845328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dirty="0"/>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E1547C7D-7497-4AF1-9388-6999557DD50E}" type="datetimeFigureOut">
              <a:rPr lang="nl-NL" smtClean="0"/>
              <a:t>26-8-2022</a:t>
            </a:fld>
            <a:endParaRPr lang="nl-NL"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dirty="0"/>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119804A-0C6F-49A6-9BB3-238A1378A11F}" type="slidenum">
              <a:rPr lang="nl-NL" smtClean="0"/>
              <a:t>‹nr.›</a:t>
            </a:fld>
            <a:endParaRPr lang="nl-NL" dirty="0"/>
          </a:p>
        </p:txBody>
      </p:sp>
    </p:spTree>
    <p:extLst>
      <p:ext uri="{BB962C8B-B14F-4D97-AF65-F5344CB8AC3E}">
        <p14:creationId xmlns:p14="http://schemas.microsoft.com/office/powerpoint/2010/main" val="49715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26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noProof="0" dirty="0"/>
              <a:t>Once these input parameters have been defined, the cost model calculates the costs. The calculation is based on a breakdown of percentages and a Capex/MW price. The Capex/MW price is based on the data of the most recent year, indexed to the year that the offshore wind park will be installed.  </a:t>
            </a:r>
          </a:p>
          <a:p>
            <a:endParaRPr lang="en-US" noProof="0" dirty="0"/>
          </a:p>
          <a:p>
            <a:r>
              <a:rPr lang="en-US" noProof="0" dirty="0"/>
              <a:t>As you can see, the Objects cost model is divided up into array cables, export cables, foundation, offshore substation, onshore substation and wind turbine generator. These are the composite rates in the cost model. </a:t>
            </a:r>
          </a:p>
          <a:p>
            <a:endParaRPr lang="en-US" noProof="0" dirty="0"/>
          </a:p>
          <a:p>
            <a:r>
              <a:rPr lang="en-US" noProof="0" dirty="0"/>
              <a:t>For the wind turbine generator, we can also see the BoQ-rates, which contain a further breakdown of the costs. For example, the wind turbine generator consists of the nacelle, rotor and tower. </a:t>
            </a:r>
          </a:p>
        </p:txBody>
      </p:sp>
      <p:sp>
        <p:nvSpPr>
          <p:cNvPr id="4" name="Slide Number Placeholder 3"/>
          <p:cNvSpPr>
            <a:spLocks noGrp="1"/>
          </p:cNvSpPr>
          <p:nvPr>
            <p:ph type="sldNum" sz="quarter" idx="5"/>
          </p:nvPr>
        </p:nvSpPr>
        <p:spPr/>
        <p:txBody>
          <a:bodyPr/>
          <a:lstStyle/>
          <a:p>
            <a:fld id="{0119804A-0C6F-49A6-9BB3-238A1378A11F}" type="slidenum">
              <a:rPr lang="nl-NL" smtClean="0"/>
              <a:t>10</a:t>
            </a:fld>
            <a:endParaRPr lang="nl-NL" dirty="0"/>
          </a:p>
        </p:txBody>
      </p:sp>
    </p:spTree>
    <p:extLst>
      <p:ext uri="{BB962C8B-B14F-4D97-AF65-F5344CB8AC3E}">
        <p14:creationId xmlns:p14="http://schemas.microsoft.com/office/powerpoint/2010/main" val="297418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0119804A-0C6F-49A6-9BB3-238A1378A11F}" type="slidenum">
              <a:rPr lang="nl-NL" smtClean="0"/>
              <a:t>11</a:t>
            </a:fld>
            <a:endParaRPr lang="nl-NL" dirty="0"/>
          </a:p>
        </p:txBody>
      </p:sp>
    </p:spTree>
    <p:extLst>
      <p:ext uri="{BB962C8B-B14F-4D97-AF65-F5344CB8AC3E}">
        <p14:creationId xmlns:p14="http://schemas.microsoft.com/office/powerpoint/2010/main" val="1971891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0119804A-0C6F-49A6-9BB3-238A1378A11F}" type="slidenum">
              <a:rPr lang="nl-NL" smtClean="0"/>
              <a:t>12</a:t>
            </a:fld>
            <a:endParaRPr lang="nl-NL" dirty="0"/>
          </a:p>
        </p:txBody>
      </p:sp>
    </p:spTree>
    <p:extLst>
      <p:ext uri="{BB962C8B-B14F-4D97-AF65-F5344CB8AC3E}">
        <p14:creationId xmlns:p14="http://schemas.microsoft.com/office/powerpoint/2010/main" val="3456811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0119804A-0C6F-49A6-9BB3-238A1378A11F}" type="slidenum">
              <a:rPr lang="nl-NL" smtClean="0"/>
              <a:t>13</a:t>
            </a:fld>
            <a:endParaRPr lang="nl-NL" dirty="0"/>
          </a:p>
        </p:txBody>
      </p:sp>
    </p:spTree>
    <p:extLst>
      <p:ext uri="{BB962C8B-B14F-4D97-AF65-F5344CB8AC3E}">
        <p14:creationId xmlns:p14="http://schemas.microsoft.com/office/powerpoint/2010/main" val="100577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14</a:t>
            </a:fld>
            <a:endParaRPr lang="nl-NL" dirty="0"/>
          </a:p>
        </p:txBody>
      </p:sp>
    </p:spTree>
    <p:extLst>
      <p:ext uri="{BB962C8B-B14F-4D97-AF65-F5344CB8AC3E}">
        <p14:creationId xmlns:p14="http://schemas.microsoft.com/office/powerpoint/2010/main" val="60266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15</a:t>
            </a:fld>
            <a:endParaRPr lang="nl-NL" dirty="0"/>
          </a:p>
        </p:txBody>
      </p:sp>
    </p:spTree>
    <p:extLst>
      <p:ext uri="{BB962C8B-B14F-4D97-AF65-F5344CB8AC3E}">
        <p14:creationId xmlns:p14="http://schemas.microsoft.com/office/powerpoint/2010/main" val="307664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16</a:t>
            </a:fld>
            <a:endParaRPr lang="nl-NL" dirty="0"/>
          </a:p>
        </p:txBody>
      </p:sp>
    </p:spTree>
    <p:extLst>
      <p:ext uri="{BB962C8B-B14F-4D97-AF65-F5344CB8AC3E}">
        <p14:creationId xmlns:p14="http://schemas.microsoft.com/office/powerpoint/2010/main" val="66589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17</a:t>
            </a:fld>
            <a:endParaRPr lang="nl-NL" dirty="0"/>
          </a:p>
        </p:txBody>
      </p:sp>
    </p:spTree>
    <p:extLst>
      <p:ext uri="{BB962C8B-B14F-4D97-AF65-F5344CB8AC3E}">
        <p14:creationId xmlns:p14="http://schemas.microsoft.com/office/powerpoint/2010/main" val="217875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Once a cost model for an offshore wind park has been produced, it is important to keep the structure of the model in a standard format. </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 good solution to keep the cost data in a standard format, is to use a cost database. The cost database can function as a central place to store and maintain all the cost information. Hierarchical breakdown structures can be used to have a structured overview of all the components in the cost database. To keep the prices up to date throughout time, we can for instance use indexation tables to index the costs to the correct moment in time. Next to this, it is also possible to use the cost database for standard cost reports over time. Using a cost database therefore is of high added value to successfully estimate the capital expenditures of offshore wind parks. </a:t>
            </a:r>
          </a:p>
        </p:txBody>
      </p:sp>
      <p:sp>
        <p:nvSpPr>
          <p:cNvPr id="4" name="Slide Number Placeholder 3"/>
          <p:cNvSpPr>
            <a:spLocks noGrp="1"/>
          </p:cNvSpPr>
          <p:nvPr>
            <p:ph type="sldNum" sz="quarter" idx="5"/>
          </p:nvPr>
        </p:nvSpPr>
        <p:spPr/>
        <p:txBody>
          <a:bodyPr/>
          <a:lstStyle/>
          <a:p>
            <a:fld id="{0119804A-0C6F-49A6-9BB3-238A1378A11F}" type="slidenum">
              <a:rPr lang="nl-NL" smtClean="0"/>
              <a:t>18</a:t>
            </a:fld>
            <a:endParaRPr lang="nl-NL" dirty="0"/>
          </a:p>
        </p:txBody>
      </p:sp>
    </p:spTree>
    <p:extLst>
      <p:ext uri="{BB962C8B-B14F-4D97-AF65-F5344CB8AC3E}">
        <p14:creationId xmlns:p14="http://schemas.microsoft.com/office/powerpoint/2010/main" val="399700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nSpc>
                <a:spcPct val="107000"/>
              </a:lnSpc>
              <a:spcAft>
                <a:spcPts val="800"/>
              </a:spcAft>
            </a:pPr>
            <a:r>
              <a:rPr lang="en-US" sz="1800" noProof="0" dirty="0">
                <a:effectLst/>
                <a:latin typeface="Calibri" panose="020F0502020204030204" pitchFamily="34" charset="0"/>
                <a:ea typeface="Calibri" panose="020F0502020204030204" pitchFamily="34" charset="0"/>
                <a:cs typeface="Arial" panose="020B0604020202020204" pitchFamily="34" charset="0"/>
              </a:rPr>
              <a:t>Standard cost reports can for instance be made by assigning cost components to a breakdown structure in Cleopatra. For example, in this breakdown structure, we can see the sub-division of the infrastructure of the wind park. We can see the cables, the wind turbine generator, the foundation and the substation. It also shows us the percentage of the total costs of the breakdown keys. </a:t>
            </a:r>
          </a:p>
        </p:txBody>
      </p:sp>
      <p:sp>
        <p:nvSpPr>
          <p:cNvPr id="4" name="Slide Number Placeholder 3"/>
          <p:cNvSpPr>
            <a:spLocks noGrp="1"/>
          </p:cNvSpPr>
          <p:nvPr>
            <p:ph type="sldNum" sz="quarter" idx="5"/>
          </p:nvPr>
        </p:nvSpPr>
        <p:spPr/>
        <p:txBody>
          <a:bodyPr/>
          <a:lstStyle/>
          <a:p>
            <a:fld id="{0119804A-0C6F-49A6-9BB3-238A1378A11F}" type="slidenum">
              <a:rPr lang="nl-NL" smtClean="0"/>
              <a:t>19</a:t>
            </a:fld>
            <a:endParaRPr lang="nl-NL" dirty="0"/>
          </a:p>
        </p:txBody>
      </p:sp>
    </p:spTree>
    <p:extLst>
      <p:ext uri="{BB962C8B-B14F-4D97-AF65-F5344CB8AC3E}">
        <p14:creationId xmlns:p14="http://schemas.microsoft.com/office/powerpoint/2010/main" val="315406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dirty="0">
                <a:solidFill>
                  <a:srgbClr val="2E2F33"/>
                </a:solidFill>
                <a:effectLst/>
                <a:latin typeface="Open Sans" panose="020B0606030504020204" pitchFamily="34" charset="0"/>
              </a:rPr>
              <a:t>Let me take you through the agenda. </a:t>
            </a:r>
          </a:p>
          <a:p>
            <a:pPr algn="l">
              <a:buFont typeface="Arial" panose="020B0604020202020204" pitchFamily="34" charset="0"/>
              <a:buNone/>
            </a:pPr>
            <a:endParaRPr lang="en-GB" b="0" i="0" dirty="0">
              <a:solidFill>
                <a:srgbClr val="2E2F33"/>
              </a:solidFill>
              <a:effectLst/>
              <a:latin typeface="Open Sans" panose="020B0606030504020204" pitchFamily="34" charset="0"/>
            </a:endParaRPr>
          </a:p>
          <a:p>
            <a:pPr algn="l">
              <a:buFont typeface="Arial" panose="020B0604020202020204" pitchFamily="34" charset="0"/>
              <a:buNone/>
            </a:pPr>
            <a:r>
              <a:rPr lang="en-GB" b="0" i="0" dirty="0">
                <a:solidFill>
                  <a:srgbClr val="2E2F33"/>
                </a:solidFill>
                <a:effectLst/>
                <a:latin typeface="Open Sans" panose="020B0606030504020204" pitchFamily="34" charset="0"/>
              </a:rPr>
              <a:t>First, I will give you a brief introduction about myself. Then, I will introduce the subject of developing cost models for offshore wind parks. Subsequently, I will talk about a generic cost modelling approach and about the importance of choosing the right type of cost model. After that, I will talk about a high-level offshore wind cost model, developed by Cost Engineering. Then, we will take a look at some detailed cost models, also developed by Cost Engineering. Lastly, we will talk about how to develop and maintain a cost database, once the cost models are in place.  </a:t>
            </a:r>
          </a:p>
          <a:p>
            <a:pPr algn="l">
              <a:buFont typeface="Arial" panose="020B0604020202020204" pitchFamily="34" charset="0"/>
              <a:buNone/>
            </a:pPr>
            <a:endParaRPr lang="en-GB" b="0" i="0" dirty="0">
              <a:solidFill>
                <a:srgbClr val="2E2F33"/>
              </a:solidFill>
              <a:effectLst/>
              <a:latin typeface="Open Sans" panose="020B0606030504020204" pitchFamily="34" charset="0"/>
            </a:endParaRPr>
          </a:p>
          <a:p>
            <a:pPr algn="l">
              <a:buFont typeface="Arial" panose="020B0604020202020204" pitchFamily="34" charset="0"/>
              <a:buNone/>
            </a:pPr>
            <a:r>
              <a:rPr lang="en-GB" b="0" i="0" dirty="0">
                <a:solidFill>
                  <a:srgbClr val="2E2F33"/>
                </a:solidFill>
                <a:effectLst/>
                <a:latin typeface="Open Sans" panose="020B0606030504020204" pitchFamily="34" charset="0"/>
              </a:rPr>
              <a:t>And finally, we will end by a Q&amp;A session. Please keep your questions till the end of the presentation.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34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936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466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3A4B9E3-7730-4A3D-B639-A48ECBC489D4}" type="slidenum">
              <a:rPr lang="nl-NL" smtClean="0"/>
              <a:t>23</a:t>
            </a:fld>
            <a:endParaRPr lang="nl-NL" dirty="0"/>
          </a:p>
        </p:txBody>
      </p:sp>
    </p:spTree>
    <p:extLst>
      <p:ext uri="{BB962C8B-B14F-4D97-AF65-F5344CB8AC3E}">
        <p14:creationId xmlns:p14="http://schemas.microsoft.com/office/powerpoint/2010/main" val="508926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4B9E3-7730-4A3D-B639-A48ECBC489D4}" type="slidenum">
              <a:rPr lang="nl-NL" smtClean="0"/>
              <a:t>24</a:t>
            </a:fld>
            <a:endParaRPr lang="nl-NL" dirty="0"/>
          </a:p>
        </p:txBody>
      </p:sp>
    </p:spTree>
    <p:extLst>
      <p:ext uri="{BB962C8B-B14F-4D97-AF65-F5344CB8AC3E}">
        <p14:creationId xmlns:p14="http://schemas.microsoft.com/office/powerpoint/2010/main" val="2335846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4B9E3-7730-4A3D-B639-A48ECBC489D4}" type="slidenum">
              <a:rPr lang="nl-NL" smtClean="0"/>
              <a:t>26</a:t>
            </a:fld>
            <a:endParaRPr lang="nl-NL" dirty="0"/>
          </a:p>
        </p:txBody>
      </p:sp>
    </p:spTree>
    <p:extLst>
      <p:ext uri="{BB962C8B-B14F-4D97-AF65-F5344CB8AC3E}">
        <p14:creationId xmlns:p14="http://schemas.microsoft.com/office/powerpoint/2010/main" val="341350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Let me start by introducing myself. </a:t>
            </a:r>
          </a:p>
          <a:p>
            <a:endParaRPr lang="en-US" noProof="0" dirty="0"/>
          </a:p>
          <a:p>
            <a:r>
              <a:rPr lang="en-US" noProof="0" dirty="0"/>
              <a:t>My name is Roland Martens, I am 26 years old and I graduated in a Masters in Offshore Engineering at the TU Delft. </a:t>
            </a:r>
          </a:p>
          <a:p>
            <a:endParaRPr lang="en-US" noProof="0" dirty="0"/>
          </a:p>
          <a:p>
            <a:r>
              <a:rPr lang="en-US" noProof="0" dirty="0"/>
              <a:t>I did a Bachelors in Civil Engineering. Ever since I started studying I have been interested and passionate about the financial aspect within engineering. That is why I decided to start my career at Cost Engineering Consultancy in December 2020. I am passionate about renewable energy projects and have been involved in the development of offshore wind cost models. </a:t>
            </a:r>
          </a:p>
          <a:p>
            <a:endParaRPr lang="en-US" noProof="0" dirty="0"/>
          </a:p>
          <a:p>
            <a:r>
              <a:rPr lang="en-US" noProof="0" dirty="0"/>
              <a:t>In my spare time, I love to see the world by travelling abroad and I like doing sport such as running, cycling and skiing. </a:t>
            </a:r>
          </a:p>
        </p:txBody>
      </p:sp>
      <p:sp>
        <p:nvSpPr>
          <p:cNvPr id="4" name="Slide Number Placeholder 3"/>
          <p:cNvSpPr>
            <a:spLocks noGrp="1"/>
          </p:cNvSpPr>
          <p:nvPr>
            <p:ph type="sldNum" sz="quarter" idx="5"/>
          </p:nvPr>
        </p:nvSpPr>
        <p:spPr/>
        <p:txBody>
          <a:bodyPr/>
          <a:lstStyle/>
          <a:p>
            <a:fld id="{0119804A-0C6F-49A6-9BB3-238A1378A11F}" type="slidenum">
              <a:rPr lang="nl-NL" smtClean="0"/>
              <a:t>3</a:t>
            </a:fld>
            <a:endParaRPr lang="nl-NL" dirty="0"/>
          </a:p>
        </p:txBody>
      </p:sp>
    </p:spTree>
    <p:extLst>
      <p:ext uri="{BB962C8B-B14F-4D97-AF65-F5344CB8AC3E}">
        <p14:creationId xmlns:p14="http://schemas.microsoft.com/office/powerpoint/2010/main" val="3848733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noProof="0" dirty="0"/>
              <a:t>As all of you know, sustainability and renewable energy have become extremely important in the society of today. </a:t>
            </a:r>
          </a:p>
          <a:p>
            <a:endParaRPr lang="en-US" noProof="0" dirty="0"/>
          </a:p>
          <a:p>
            <a:r>
              <a:rPr lang="en-US" noProof="0" dirty="0"/>
              <a:t>Since the Paris Agreement was signed in 2016, more and more countries feel the urge to invest more in renewable energy sources. To stop climate change, we need to lower the greenhouse gases. For this to happen, we need to invest in renewable energy sources. </a:t>
            </a:r>
          </a:p>
          <a:p>
            <a:endParaRPr lang="en-US" noProof="0" dirty="0"/>
          </a:p>
          <a:p>
            <a:r>
              <a:rPr lang="en-US" noProof="0" dirty="0"/>
              <a:t>I’m happy to tell you this is happening! (CLICK) As you can see in the Figure on the right, the installation of offshore wind parks has significantly increased in the last decade. </a:t>
            </a:r>
          </a:p>
          <a:p>
            <a:endParaRPr lang="en-US" noProof="0" dirty="0"/>
          </a:p>
          <a:p>
            <a:r>
              <a:rPr lang="en-US" noProof="0" dirty="0"/>
              <a:t>(CLICK) Technological developments such as the increase in turbine capacity, turbine diameter and turbine height have led to larger wind farms being installed with more wind farm capacity. </a:t>
            </a:r>
          </a:p>
          <a:p>
            <a:endParaRPr lang="en-US" noProof="0" dirty="0"/>
          </a:p>
          <a:p>
            <a:r>
              <a:rPr lang="en-US" noProof="0" dirty="0"/>
              <a:t>In the upcoming years, more steady growth in the installation of offshore wind parks is expected, because as you can see (CLICK), we are only at the beginning.  </a:t>
            </a:r>
          </a:p>
          <a:p>
            <a:endParaRPr lang="nl-NL" dirty="0"/>
          </a:p>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4</a:t>
            </a:fld>
            <a:endParaRPr lang="nl-NL" dirty="0"/>
          </a:p>
        </p:txBody>
      </p:sp>
    </p:spTree>
    <p:extLst>
      <p:ext uri="{BB962C8B-B14F-4D97-AF65-F5344CB8AC3E}">
        <p14:creationId xmlns:p14="http://schemas.microsoft.com/office/powerpoint/2010/main" val="363178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noProof="0" dirty="0"/>
              <a:t>These technological developments have led to larger sizes and heavier parts of offshore wind turbines. For example, tower sizes and rotor blades have increased in size. Generally speaking, this leads to higher material costs, since more material is needed. In addition, you may expect more complex installation, since heavier parts need to be installed during installation. </a:t>
            </a:r>
          </a:p>
          <a:p>
            <a:endParaRPr lang="en-US" noProof="0" dirty="0"/>
          </a:p>
          <a:p>
            <a:r>
              <a:rPr lang="en-US" noProof="0" dirty="0"/>
              <a:t>The funny thing is, however, that these larger material volumes and more complex installations have not led to higher capital expenditures. (CLICK). In fact, the trend we see over the last decade is that the capital expenditures per installed MW have dropped. If you look at the graph on the slide, we can see significant dropping of the average capital expenditures per mw price. This means that due to the large market growth in the offshore wind industry, costs are dropping. More know how and more suppliers, in the end lead to lower costs.</a:t>
            </a:r>
          </a:p>
          <a:p>
            <a:endParaRPr lang="en-US" noProof="0" dirty="0"/>
          </a:p>
          <a:p>
            <a:r>
              <a:rPr lang="en-US" noProof="0" dirty="0"/>
              <a:t>So, what can we do with this information about the average capital expenditures of offshore wind parks? </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can make cost models to estimate the costs of offshore wind parks, which is what I am going to talk to you about the rest of this presentation. </a:t>
            </a:r>
          </a:p>
          <a:p>
            <a:endParaRPr lang="en-US" noProof="0" dirty="0"/>
          </a:p>
          <a:p>
            <a:endParaRPr lang="en-US" noProof="0" dirty="0"/>
          </a:p>
          <a:p>
            <a:endParaRPr lang="en-US" noProof="0" dirty="0"/>
          </a:p>
          <a:p>
            <a:endParaRPr lang="en-US" noProof="0" dirty="0"/>
          </a:p>
        </p:txBody>
      </p:sp>
      <p:sp>
        <p:nvSpPr>
          <p:cNvPr id="4" name="Slide Number Placeholder 3"/>
          <p:cNvSpPr>
            <a:spLocks noGrp="1"/>
          </p:cNvSpPr>
          <p:nvPr>
            <p:ph type="sldNum" sz="quarter" idx="5"/>
          </p:nvPr>
        </p:nvSpPr>
        <p:spPr/>
        <p:txBody>
          <a:bodyPr/>
          <a:lstStyle/>
          <a:p>
            <a:fld id="{0119804A-0C6F-49A6-9BB3-238A1378A11F}" type="slidenum">
              <a:rPr lang="nl-NL" smtClean="0"/>
              <a:t>5</a:t>
            </a:fld>
            <a:endParaRPr lang="nl-NL" dirty="0"/>
          </a:p>
        </p:txBody>
      </p:sp>
    </p:spTree>
    <p:extLst>
      <p:ext uri="{BB962C8B-B14F-4D97-AF65-F5344CB8AC3E}">
        <p14:creationId xmlns:p14="http://schemas.microsoft.com/office/powerpoint/2010/main" val="143970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noProof="0" dirty="0"/>
              <a:t>So, how do we develop a cost model for an offshore wind park? </a:t>
            </a:r>
          </a:p>
          <a:p>
            <a:endParaRPr lang="en-US" noProof="0" dirty="0"/>
          </a:p>
          <a:p>
            <a:r>
              <a:rPr lang="en-US" noProof="0" dirty="0"/>
              <a:t>To be able to make a cost model for offshore wind parks, it is possible to make use of the cost modelling approach. I will guide you through the steps of such an estimating approach, specifically for the offshore wind park. </a:t>
            </a:r>
          </a:p>
          <a:p>
            <a:endParaRPr lang="en-US" noProof="0" dirty="0"/>
          </a:p>
          <a:p>
            <a:r>
              <a:rPr lang="en-US" noProof="0" dirty="0"/>
              <a:t>The first, and certainly the most important step, is to gather cost data for the cost modelling. Without cost data, it is not possible to come to an early phase estimate. In this case, we are talking about the cost data for the offshore wind parks. </a:t>
            </a:r>
          </a:p>
          <a:p>
            <a:endParaRPr lang="en-US" noProof="0" dirty="0"/>
          </a:p>
          <a:p>
            <a:r>
              <a:rPr lang="en-US" noProof="0" dirty="0"/>
              <a:t>The second step, is to classify the cost data you have, in this case of an offshore wind park. This means splitting up the cost data in groups such that we get a breakdown of costs. For an offshore wind park, these elements for instance include the wind turbines, foundations, cables and substations. </a:t>
            </a:r>
          </a:p>
          <a:p>
            <a:endParaRPr lang="en-US" noProof="0" dirty="0"/>
          </a:p>
          <a:p>
            <a:r>
              <a:rPr lang="en-US" noProof="0" dirty="0"/>
              <a:t>Once the classification of cost data has been completed, we can start to zoom in. Per element, there are certain key cost drivers. These make up the cost variables for each sub-element. For example, the turbine capacity is the main cost driver for the wind turbine itself. </a:t>
            </a:r>
          </a:p>
          <a:p>
            <a:endParaRPr lang="en-US" noProof="0" dirty="0"/>
          </a:p>
          <a:p>
            <a:r>
              <a:rPr lang="en-US" noProof="0" dirty="0"/>
              <a:t>When the most important cost variables have been defined per sub-element and we have the cost data, we have the information to make cost models. Regression analysis is the most logical analysis to do. </a:t>
            </a:r>
          </a:p>
          <a:p>
            <a:endParaRPr lang="en-US" noProof="0" dirty="0"/>
          </a:p>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6</a:t>
            </a:fld>
            <a:endParaRPr lang="nl-NL" dirty="0"/>
          </a:p>
        </p:txBody>
      </p:sp>
    </p:spTree>
    <p:extLst>
      <p:ext uri="{BB962C8B-B14F-4D97-AF65-F5344CB8AC3E}">
        <p14:creationId xmlns:p14="http://schemas.microsoft.com/office/powerpoint/2010/main" val="357017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noProof="0" dirty="0"/>
              <a:t>When developing cost models, there are different types of cost models we can develop. This all depends on the information that is available to you. Generally speaking, we can develop a high-level estimate, or a detailed estimate. </a:t>
            </a:r>
          </a:p>
          <a:p>
            <a:endParaRPr lang="en-US" noProof="0" dirty="0"/>
          </a:p>
          <a:p>
            <a:r>
              <a:rPr lang="en-US" noProof="0" dirty="0"/>
              <a:t>In our inhouse software Cleopatra, there is a sub-division of different levels. A high level estimate corresponds to an object level, and a detailed estimate corresponds to a unit rate. The levels in Cleopatra link </a:t>
            </a:r>
            <a:r>
              <a:rPr lang="en-GB" dirty="0"/>
              <a:t>together to form hierarchical assemblies. </a:t>
            </a:r>
            <a:r>
              <a:rPr lang="en-US" noProof="0" dirty="0"/>
              <a:t>Choosing the right level you want to use for the estimate of your wind park, depends on the information you have available about the wind park. Thus, it depends on the stage of the project. </a:t>
            </a:r>
          </a:p>
          <a:p>
            <a:endParaRPr lang="en-US" noProof="0" dirty="0"/>
          </a:p>
          <a:p>
            <a:r>
              <a:rPr lang="en-US" noProof="0" dirty="0"/>
              <a:t>For example, in the beginning phase, you may only have the information available about the total capacity of the total wind farm, but no specifics like the length of the cables etc. In that case, we can use the objects cost model (CLICK). The object cost model is the highest-level estimation, meaning it has a relatively large range of uncertainty. </a:t>
            </a:r>
          </a:p>
          <a:p>
            <a:endParaRPr lang="en-US" noProof="0" dirty="0"/>
          </a:p>
          <a:p>
            <a:r>
              <a:rPr lang="en-US" noProof="0" dirty="0"/>
              <a:t>At a later stage in the project, it may be the case that more information is available. For example, you may have information about the type of wind turbine, the type of cable, the number of km cables and the amount of labour hours needed. Using this information, it is possible to come to a more detailed cost estimation, for instance by using the Unit Rates (CLICK). The Unit Rates cost model is a more detailed cost estimation of the costs. Therefore, it is also more accurate. </a:t>
            </a:r>
          </a:p>
        </p:txBody>
      </p:sp>
      <p:sp>
        <p:nvSpPr>
          <p:cNvPr id="4" name="Slide Number Placeholder 3"/>
          <p:cNvSpPr>
            <a:spLocks noGrp="1"/>
          </p:cNvSpPr>
          <p:nvPr>
            <p:ph type="sldNum" sz="quarter" idx="5"/>
          </p:nvPr>
        </p:nvSpPr>
        <p:spPr/>
        <p:txBody>
          <a:bodyPr/>
          <a:lstStyle/>
          <a:p>
            <a:fld id="{0119804A-0C6F-49A6-9BB3-238A1378A11F}" type="slidenum">
              <a:rPr lang="nl-NL" smtClean="0"/>
              <a:t>7</a:t>
            </a:fld>
            <a:endParaRPr lang="nl-NL" dirty="0"/>
          </a:p>
        </p:txBody>
      </p:sp>
    </p:spTree>
    <p:extLst>
      <p:ext uri="{BB962C8B-B14F-4D97-AF65-F5344CB8AC3E}">
        <p14:creationId xmlns:p14="http://schemas.microsoft.com/office/powerpoint/2010/main" val="448350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To be able to estimate the costs of an offshore wind park, we must understand the components that make up an offshore wind park.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infrastructure that is needed to provide electricity from the offshore wind park to the end-user can be split up into: wind turbines, cables and substations (see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wind turbine generally consists of a rotor which is connected to a generator in the nacelle to produce the electricity. The generated electricity is then transported from the wind turbine to an offshore substation by means of array cables. At the offshore substation, the electricity is transformed and then transported to an onshore substation through the array cables. </a:t>
            </a:r>
          </a:p>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8</a:t>
            </a:fld>
            <a:endParaRPr lang="nl-NL" dirty="0"/>
          </a:p>
        </p:txBody>
      </p:sp>
    </p:spTree>
    <p:extLst>
      <p:ext uri="{BB962C8B-B14F-4D97-AF65-F5344CB8AC3E}">
        <p14:creationId xmlns:p14="http://schemas.microsoft.com/office/powerpoint/2010/main" val="404775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kumimoji="0" lang="en-GB" altLang="en-US" sz="1200" b="0" i="0" u="none" strike="noStrike" kern="1200" cap="none" spc="0" normalizeH="0" baseline="0" noProof="0" dirty="0">
                <a:ln>
                  <a:noFill/>
                </a:ln>
                <a:solidFill>
                  <a:srgbClr val="333333"/>
                </a:solidFill>
                <a:effectLst/>
                <a:uLnTx/>
                <a:uFillTx/>
                <a:latin typeface="Calibri" pitchFamily="34" charset="0"/>
                <a:ea typeface="MS PGothic" pitchFamily="34" charset="-128"/>
                <a:cs typeface="Arial" pitchFamily="34" charset="0"/>
              </a:rPr>
              <a:t>Let’s take a look at the high-level offshore wind farm cost model in Cleopatra. This is an Object cost model. Such a model would be used in the beginning phase of a project, in the Front-End-Loading phase. </a:t>
            </a:r>
          </a:p>
          <a:p>
            <a:endParaRPr kumimoji="0" lang="en-GB" altLang="en-US" sz="1200" b="0" i="0" u="none" strike="noStrike" kern="1200" cap="none" spc="0" normalizeH="0" baseline="0" noProof="0" dirty="0">
              <a:ln>
                <a:noFill/>
              </a:ln>
              <a:solidFill>
                <a:srgbClr val="333333"/>
              </a:solidFill>
              <a:effectLst/>
              <a:uLnTx/>
              <a:uFillTx/>
              <a:latin typeface="Calibri" pitchFamily="34" charset="0"/>
              <a:ea typeface="MS PGothic" pitchFamily="34" charset="-128"/>
              <a:cs typeface="Arial" pitchFamily="34" charset="0"/>
            </a:endParaRPr>
          </a:p>
          <a:p>
            <a:r>
              <a:rPr kumimoji="0" lang="en-GB" altLang="en-US" sz="1200" b="0" i="0" u="none" strike="noStrike" kern="1200" cap="none" spc="0" normalizeH="0" baseline="0" noProof="0" dirty="0">
                <a:ln>
                  <a:noFill/>
                </a:ln>
                <a:solidFill>
                  <a:srgbClr val="333333"/>
                </a:solidFill>
                <a:effectLst/>
                <a:uLnTx/>
                <a:uFillTx/>
                <a:latin typeface="Calibri" pitchFamily="34" charset="0"/>
                <a:ea typeface="MS PGothic" pitchFamily="34" charset="-128"/>
                <a:cs typeface="Arial" pitchFamily="34" charset="0"/>
              </a:rPr>
              <a:t>For this cost model, you can give the following input parameters in the cost model :</a:t>
            </a:r>
          </a:p>
          <a:p>
            <a:pPr marL="342900" indent="-342900">
              <a:buFontTx/>
              <a:buChar char="-"/>
            </a:pPr>
            <a:r>
              <a:rPr kumimoji="0" lang="en-GB" altLang="en-US" sz="1200" b="0" i="0" u="none" strike="noStrike" kern="1200" cap="none" spc="0" normalizeH="0" baseline="0" noProof="0" dirty="0">
                <a:ln>
                  <a:noFill/>
                </a:ln>
                <a:solidFill>
                  <a:srgbClr val="333333"/>
                </a:solidFill>
                <a:effectLst/>
                <a:uLnTx/>
                <a:uFillTx/>
                <a:latin typeface="Calibri" pitchFamily="34" charset="0"/>
                <a:ea typeface="MS PGothic" pitchFamily="34" charset="-128"/>
                <a:cs typeface="Arial" pitchFamily="34" charset="0"/>
              </a:rPr>
              <a:t>Number of turbines </a:t>
            </a:r>
          </a:p>
          <a:p>
            <a:pPr marL="342900" indent="-342900">
              <a:buFontTx/>
              <a:buChar char="-"/>
            </a:pPr>
            <a:r>
              <a:rPr kumimoji="0" lang="en-GB" altLang="en-US" sz="1200" b="0" i="0" u="none" strike="noStrike" kern="1200" cap="none" spc="0" normalizeH="0" baseline="0" noProof="0" dirty="0">
                <a:ln>
                  <a:noFill/>
                </a:ln>
                <a:solidFill>
                  <a:srgbClr val="333333"/>
                </a:solidFill>
                <a:effectLst/>
                <a:uLnTx/>
                <a:uFillTx/>
                <a:latin typeface="Calibri" pitchFamily="34" charset="0"/>
                <a:ea typeface="MS PGothic" pitchFamily="34" charset="-128"/>
                <a:cs typeface="Arial" pitchFamily="34" charset="0"/>
              </a:rPr>
              <a:t>Capacity per turbine </a:t>
            </a:r>
          </a:p>
          <a:p>
            <a:pPr marL="342900" indent="-342900">
              <a:buFontTx/>
              <a:buChar char="-"/>
            </a:pPr>
            <a:r>
              <a:rPr kumimoji="0" lang="en-GB" altLang="en-US" sz="1200" b="0" i="0" u="none" strike="noStrike" kern="1200" cap="none" spc="0" normalizeH="0" baseline="0" noProof="0" dirty="0">
                <a:ln>
                  <a:noFill/>
                </a:ln>
                <a:solidFill>
                  <a:srgbClr val="333333"/>
                </a:solidFill>
                <a:effectLst/>
                <a:uLnTx/>
                <a:uFillTx/>
                <a:latin typeface="Calibri" pitchFamily="34" charset="0"/>
                <a:ea typeface="MS PGothic" pitchFamily="34" charset="-128"/>
                <a:cs typeface="Arial" pitchFamily="34" charset="0"/>
              </a:rPr>
              <a:t>Foundation type, which is either Fixed or Floating. </a:t>
            </a:r>
          </a:p>
          <a:p>
            <a:pPr marL="342900" indent="-342900">
              <a:buFontTx/>
              <a:buChar char="-"/>
            </a:pPr>
            <a:r>
              <a:rPr kumimoji="0" lang="en-GB" altLang="en-US" sz="1200" b="0" i="0" u="none" strike="noStrike" kern="1200" cap="none" spc="0" normalizeH="0" baseline="0" noProof="0" dirty="0">
                <a:ln>
                  <a:noFill/>
                </a:ln>
                <a:solidFill>
                  <a:srgbClr val="333333"/>
                </a:solidFill>
                <a:effectLst/>
                <a:uLnTx/>
                <a:uFillTx/>
                <a:latin typeface="Calibri" pitchFamily="34" charset="0"/>
                <a:ea typeface="MS PGothic" pitchFamily="34" charset="-128"/>
                <a:cs typeface="Arial" pitchFamily="34" charset="0"/>
              </a:rPr>
              <a:t>Region (CLICK), which is either Africa, China, Europe, India, Latin America, or the U.S.</a:t>
            </a:r>
            <a:endParaRPr kumimoji="0" lang="en-GB" sz="1200" b="0" i="0" u="none" strike="noStrike" kern="1200" cap="none" spc="0" normalizeH="0" baseline="0" noProof="0" dirty="0">
              <a:ln>
                <a:noFill/>
              </a:ln>
              <a:solidFill>
                <a:srgbClr val="333333"/>
              </a:solidFill>
              <a:effectLst/>
              <a:uLnTx/>
              <a:uFillTx/>
              <a:latin typeface="Calibri" pitchFamily="34" charset="0"/>
              <a:ea typeface="MS PGothic" pitchFamily="34" charset="-128"/>
              <a:cs typeface="Arial" pitchFamily="34" charset="0"/>
            </a:endParaRPr>
          </a:p>
          <a:p>
            <a:endParaRPr lang="nl-NL" dirty="0"/>
          </a:p>
          <a:p>
            <a:r>
              <a:rPr lang="en-US" noProof="0" dirty="0"/>
              <a:t>Lastly, it is also possible to choose which parts of the wind farm to include in the cost estimation. </a:t>
            </a:r>
          </a:p>
        </p:txBody>
      </p:sp>
      <p:sp>
        <p:nvSpPr>
          <p:cNvPr id="4" name="Slide Number Placeholder 3"/>
          <p:cNvSpPr>
            <a:spLocks noGrp="1"/>
          </p:cNvSpPr>
          <p:nvPr>
            <p:ph type="sldNum" sz="quarter" idx="5"/>
          </p:nvPr>
        </p:nvSpPr>
        <p:spPr/>
        <p:txBody>
          <a:bodyPr/>
          <a:lstStyle/>
          <a:p>
            <a:fld id="{0119804A-0C6F-49A6-9BB3-238A1378A11F}" type="slidenum">
              <a:rPr lang="nl-NL" smtClean="0"/>
              <a:t>9</a:t>
            </a:fld>
            <a:endParaRPr lang="nl-NL" dirty="0"/>
          </a:p>
        </p:txBody>
      </p:sp>
    </p:spTree>
    <p:extLst>
      <p:ext uri="{BB962C8B-B14F-4D97-AF65-F5344CB8AC3E}">
        <p14:creationId xmlns:p14="http://schemas.microsoft.com/office/powerpoint/2010/main" val="381682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723FE0-8B30-484F-885B-32F9877FD530}"/>
              </a:ext>
            </a:extLst>
          </p:cNvPr>
          <p:cNvSpPr/>
          <p:nvPr/>
        </p:nvSpPr>
        <p:spPr>
          <a:xfrm>
            <a:off x="-1" y="2738439"/>
            <a:ext cx="12192001" cy="411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r"/>
            <a:endParaRPr lang="nl-NL" sz="1620" dirty="0"/>
          </a:p>
        </p:txBody>
      </p:sp>
      <p:sp>
        <p:nvSpPr>
          <p:cNvPr id="2" name="Title 1"/>
          <p:cNvSpPr>
            <a:spLocks noGrp="1"/>
          </p:cNvSpPr>
          <p:nvPr>
            <p:ph type="ctrTitle" hasCustomPrompt="1"/>
          </p:nvPr>
        </p:nvSpPr>
        <p:spPr>
          <a:xfrm>
            <a:off x="642942" y="3442231"/>
            <a:ext cx="10906124" cy="677333"/>
          </a:xfrm>
          <a:ln>
            <a:noFill/>
          </a:ln>
        </p:spPr>
        <p:txBody>
          <a:bodyPr anchor="ctr">
            <a:noAutofit/>
          </a:bodyPr>
          <a:lstStyle>
            <a:lvl1pPr algn="ctr">
              <a:defRPr sz="4320" cap="all" baseline="0">
                <a:solidFill>
                  <a:schemeClr val="bg1"/>
                </a:solidFill>
                <a:latin typeface="+mj-lt"/>
              </a:defRPr>
            </a:lvl1pPr>
          </a:lstStyle>
          <a:p>
            <a:r>
              <a:rPr lang="en-US" dirty="0"/>
              <a:t>CLICK TO EDIT MAIN TITLE</a:t>
            </a:r>
          </a:p>
        </p:txBody>
      </p:sp>
      <p:sp>
        <p:nvSpPr>
          <p:cNvPr id="8" name="Text Placeholder 7">
            <a:extLst>
              <a:ext uri="{FF2B5EF4-FFF2-40B4-BE49-F238E27FC236}">
                <a16:creationId xmlns:a16="http://schemas.microsoft.com/office/drawing/2014/main" id="{B302F289-8410-4A80-9B9E-5D5013CE93B3}"/>
              </a:ext>
            </a:extLst>
          </p:cNvPr>
          <p:cNvSpPr>
            <a:spLocks noGrp="1"/>
          </p:cNvSpPr>
          <p:nvPr>
            <p:ph type="body" sz="quarter" idx="10"/>
          </p:nvPr>
        </p:nvSpPr>
        <p:spPr>
          <a:xfrm>
            <a:off x="642942" y="4119564"/>
            <a:ext cx="10906124" cy="692150"/>
          </a:xfrm>
        </p:spPr>
        <p:txBody>
          <a:bodyPr anchor="ctr"/>
          <a:lstStyle>
            <a:lvl1pPr marL="0" indent="0" algn="ctr">
              <a:buNone/>
              <a:defRPr>
                <a:solidFill>
                  <a:schemeClr val="bg1"/>
                </a:solidFill>
              </a:defRPr>
            </a:lvl1pPr>
            <a:lvl2pPr marL="411480" indent="0" algn="ctr">
              <a:buNone/>
              <a:defRPr>
                <a:solidFill>
                  <a:schemeClr val="bg2"/>
                </a:solidFill>
              </a:defRPr>
            </a:lvl2pPr>
            <a:lvl3pPr marL="822960" indent="0" algn="ctr">
              <a:buNone/>
              <a:defRPr>
                <a:solidFill>
                  <a:schemeClr val="bg2"/>
                </a:solidFill>
              </a:defRPr>
            </a:lvl3pPr>
            <a:lvl4pPr marL="1234440" indent="0" algn="ctr">
              <a:buNone/>
              <a:defRPr>
                <a:solidFill>
                  <a:schemeClr val="bg2"/>
                </a:solidFill>
              </a:defRPr>
            </a:lvl4pPr>
            <a:lvl5pPr marL="1645920" indent="0" algn="ctr">
              <a:buNone/>
              <a:defRPr>
                <a:solidFill>
                  <a:schemeClr val="bg2"/>
                </a:solidFill>
              </a:defRPr>
            </a:lvl5pPr>
          </a:lstStyle>
          <a:p>
            <a:pPr lvl="0"/>
            <a:r>
              <a:rPr lang="en-US"/>
              <a:t>Edit Master text styles</a:t>
            </a:r>
          </a:p>
        </p:txBody>
      </p:sp>
      <p:sp>
        <p:nvSpPr>
          <p:cNvPr id="5" name="Picture Placeholder 4">
            <a:extLst>
              <a:ext uri="{FF2B5EF4-FFF2-40B4-BE49-F238E27FC236}">
                <a16:creationId xmlns:a16="http://schemas.microsoft.com/office/drawing/2014/main" id="{9D80C945-31BB-4A44-A0F1-B8AECC709440}"/>
              </a:ext>
            </a:extLst>
          </p:cNvPr>
          <p:cNvSpPr>
            <a:spLocks noGrp="1"/>
          </p:cNvSpPr>
          <p:nvPr>
            <p:ph type="pic" sz="quarter" idx="11" hasCustomPrompt="1"/>
          </p:nvPr>
        </p:nvSpPr>
        <p:spPr>
          <a:xfrm>
            <a:off x="0" y="0"/>
            <a:ext cx="12192000" cy="2750820"/>
          </a:xfrm>
        </p:spPr>
        <p:txBody>
          <a:bodyPr anchor="ctr"/>
          <a:lstStyle>
            <a:lvl1pPr marL="0" indent="0" algn="ctr">
              <a:buNone/>
              <a:defRPr/>
            </a:lvl1pPr>
          </a:lstStyle>
          <a:p>
            <a:r>
              <a:rPr lang="nl-NL" dirty="0"/>
              <a:t>Background Picture</a:t>
            </a:r>
            <a:endParaRPr lang="en-GB" dirty="0"/>
          </a:p>
        </p:txBody>
      </p:sp>
      <p:sp>
        <p:nvSpPr>
          <p:cNvPr id="3" name="Slide Number Placeholder 2">
            <a:extLst>
              <a:ext uri="{FF2B5EF4-FFF2-40B4-BE49-F238E27FC236}">
                <a16:creationId xmlns:a16="http://schemas.microsoft.com/office/drawing/2014/main" id="{1F09494A-2EC1-4426-8FF4-0AEA954554D4}"/>
              </a:ext>
            </a:extLst>
          </p:cNvPr>
          <p:cNvSpPr>
            <a:spLocks noGrp="1"/>
          </p:cNvSpPr>
          <p:nvPr>
            <p:ph type="sldNum" sz="quarter" idx="12"/>
          </p:nvPr>
        </p:nvSpPr>
        <p:spPr>
          <a:xfrm>
            <a:off x="8610600" y="6356350"/>
            <a:ext cx="2743200" cy="365125"/>
          </a:xfrm>
          <a:prstGeom prst="rect">
            <a:avLst/>
          </a:prstGeom>
        </p:spPr>
        <p:txBody>
          <a:bodyPr/>
          <a:lstStyle/>
          <a:p>
            <a:fld id="{513723D7-72B6-4D86-BA32-F23E793D9C55}" type="slidenum">
              <a:rPr lang="en-US" smtClean="0"/>
              <a:t>‹nr.›</a:t>
            </a:fld>
            <a:endParaRPr lang="en-US" dirty="0"/>
          </a:p>
        </p:txBody>
      </p:sp>
    </p:spTree>
    <p:extLst>
      <p:ext uri="{BB962C8B-B14F-4D97-AF65-F5344CB8AC3E}">
        <p14:creationId xmlns:p14="http://schemas.microsoft.com/office/powerpoint/2010/main" val="161612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Main - Two column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41" y="2046293"/>
            <a:ext cx="5376863"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4" name="Text Placeholder 8">
            <a:extLst>
              <a:ext uri="{FF2B5EF4-FFF2-40B4-BE49-F238E27FC236}">
                <a16:creationId xmlns:a16="http://schemas.microsoft.com/office/drawing/2014/main" id="{C51035D9-6BF2-46E6-B2D2-D52B7E31955F}"/>
              </a:ext>
            </a:extLst>
          </p:cNvPr>
          <p:cNvSpPr>
            <a:spLocks noGrp="1"/>
          </p:cNvSpPr>
          <p:nvPr>
            <p:ph type="body" sz="quarter" idx="18"/>
          </p:nvPr>
        </p:nvSpPr>
        <p:spPr>
          <a:xfrm>
            <a:off x="6172205" y="2046293"/>
            <a:ext cx="5376863"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05826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ig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69B19B-613A-4DB0-A2CC-FD5568216D0A}"/>
              </a:ext>
            </a:extLst>
          </p:cNvPr>
          <p:cNvSpPr/>
          <p:nvPr/>
        </p:nvSpPr>
        <p:spPr>
          <a:xfrm rot="-180000">
            <a:off x="-279072" y="5537205"/>
            <a:ext cx="12597752" cy="264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2" name="Title 1"/>
          <p:cNvSpPr>
            <a:spLocks noGrp="1"/>
          </p:cNvSpPr>
          <p:nvPr>
            <p:ph type="title" hasCustomPrompt="1"/>
          </p:nvPr>
        </p:nvSpPr>
        <p:spPr>
          <a:xfrm>
            <a:off x="645321" y="663580"/>
            <a:ext cx="10901363" cy="692149"/>
          </a:xfrm>
        </p:spPr>
        <p:txBody>
          <a:bodyPr anchor="ctr">
            <a:noAutofit/>
          </a:bodyPr>
          <a:lstStyle>
            <a:lvl1pPr algn="ctr">
              <a:defRPr sz="2880" b="1" cap="none" baseline="0">
                <a:solidFill>
                  <a:schemeClr val="tx1"/>
                </a:solidFill>
              </a:defRPr>
            </a:lvl1pPr>
          </a:lstStyle>
          <a:p>
            <a:r>
              <a:rPr lang="en-US" dirty="0"/>
              <a:t>Click To Edit Slide Title</a:t>
            </a:r>
          </a:p>
        </p:txBody>
      </p:sp>
      <p:sp>
        <p:nvSpPr>
          <p:cNvPr id="9" name="Picture Placeholder 3"/>
          <p:cNvSpPr>
            <a:spLocks noGrp="1"/>
          </p:cNvSpPr>
          <p:nvPr>
            <p:ph type="pic" sz="quarter" idx="17" hasCustomPrompt="1"/>
          </p:nvPr>
        </p:nvSpPr>
        <p:spPr>
          <a:xfrm>
            <a:off x="645321" y="2046288"/>
            <a:ext cx="10901361" cy="4148136"/>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2673377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cons both sides">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2" y="1873617"/>
            <a:ext cx="2619855" cy="998392"/>
          </a:xfrm>
        </p:spPr>
        <p:txBody>
          <a:bodyPr numCol="1" spcCol="576000" anchor="ctr">
            <a:normAutofit/>
          </a:bodyPr>
          <a:lstStyle>
            <a:lvl1pPr marL="0" indent="0">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9"/>
            <a:ext cx="2624683" cy="1074882"/>
          </a:xfrm>
        </p:spPr>
        <p:txBody>
          <a:bodyPr numCol="1" spcCol="576000" anchor="ctr">
            <a:normAutofit/>
          </a:bodyPr>
          <a:lstStyle>
            <a:lvl1pPr marL="0" indent="0">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62" y="3957280"/>
            <a:ext cx="2619855" cy="998392"/>
          </a:xfrm>
        </p:spPr>
        <p:txBody>
          <a:bodyPr numCol="1" spcCol="576000" anchor="ctr">
            <a:normAutofit/>
          </a:bodyPr>
          <a:lstStyle>
            <a:lvl1pPr marL="0" indent="0">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9" y="4955674"/>
            <a:ext cx="2624683" cy="1066079"/>
          </a:xfrm>
        </p:spPr>
        <p:txBody>
          <a:bodyPr numCol="1" spcCol="576000" anchor="ctr">
            <a:normAutofit/>
          </a:bodyPr>
          <a:lstStyle>
            <a:lvl1pPr marL="0" indent="0">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8" y="663580"/>
            <a:ext cx="10906125" cy="692149"/>
          </a:xfrm>
        </p:spPr>
        <p:txBody>
          <a:bodyPr anchor="t"/>
          <a:lstStyle>
            <a:lvl1pPr algn="ctr">
              <a:defRPr sz="3600" b="1" cap="none" baseline="0">
                <a:solidFill>
                  <a:schemeClr val="tx1"/>
                </a:solidFill>
              </a:defRPr>
            </a:lvl1pPr>
          </a:lstStyle>
          <a:p>
            <a:r>
              <a:rPr lang="en-US" dirty="0"/>
              <a:t>Click To Edit Slide Title</a:t>
            </a:r>
          </a:p>
        </p:txBody>
      </p:sp>
      <p:sp>
        <p:nvSpPr>
          <p:cNvPr id="13" name="Content Placeholder 2"/>
          <p:cNvSpPr>
            <a:spLocks noGrp="1"/>
          </p:cNvSpPr>
          <p:nvPr>
            <p:ph idx="16" hasCustomPrompt="1"/>
          </p:nvPr>
        </p:nvSpPr>
        <p:spPr>
          <a:xfrm>
            <a:off x="8026877" y="1873617"/>
            <a:ext cx="2615033" cy="998392"/>
          </a:xfrm>
        </p:spPr>
        <p:txBody>
          <a:bodyPr numCol="1" spcCol="576000" anchor="ctr">
            <a:normAutofit/>
          </a:bodyPr>
          <a:lstStyle>
            <a:lvl1pPr marL="0" indent="0" algn="r">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19" name="Content Placeholder 2"/>
          <p:cNvSpPr>
            <a:spLocks noGrp="1"/>
          </p:cNvSpPr>
          <p:nvPr>
            <p:ph idx="17" hasCustomPrompt="1"/>
          </p:nvPr>
        </p:nvSpPr>
        <p:spPr>
          <a:xfrm>
            <a:off x="8015289" y="2872009"/>
            <a:ext cx="2619852" cy="1074882"/>
          </a:xfrm>
        </p:spPr>
        <p:txBody>
          <a:bodyPr numCol="1" spcCol="576000" anchor="ctr">
            <a:normAutofit/>
          </a:bodyPr>
          <a:lstStyle>
            <a:lvl1pPr marL="0" indent="0" algn="r">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7" name="Content Placeholder 2"/>
          <p:cNvSpPr>
            <a:spLocks noGrp="1"/>
          </p:cNvSpPr>
          <p:nvPr>
            <p:ph idx="18" hasCustomPrompt="1"/>
          </p:nvPr>
        </p:nvSpPr>
        <p:spPr>
          <a:xfrm>
            <a:off x="8013693" y="3957280"/>
            <a:ext cx="2615033" cy="998392"/>
          </a:xfrm>
        </p:spPr>
        <p:txBody>
          <a:bodyPr numCol="1" spcCol="576000" anchor="ctr">
            <a:normAutofit/>
          </a:bodyPr>
          <a:lstStyle>
            <a:lvl1pPr marL="0" indent="0" algn="r">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8" name="Content Placeholder 2"/>
          <p:cNvSpPr>
            <a:spLocks noGrp="1"/>
          </p:cNvSpPr>
          <p:nvPr>
            <p:ph idx="19" hasCustomPrompt="1"/>
          </p:nvPr>
        </p:nvSpPr>
        <p:spPr>
          <a:xfrm>
            <a:off x="8013702" y="4955674"/>
            <a:ext cx="2619852" cy="1066079"/>
          </a:xfrm>
        </p:spPr>
        <p:txBody>
          <a:bodyPr numCol="1" spcCol="576000" anchor="ctr">
            <a:normAutofit/>
          </a:bodyPr>
          <a:lstStyle>
            <a:lvl1pPr marL="0" indent="0" algn="r">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33" name="Picture Placeholder 3"/>
          <p:cNvSpPr>
            <a:spLocks noGrp="1"/>
          </p:cNvSpPr>
          <p:nvPr>
            <p:ph type="pic" sz="quarter" idx="20" hasCustomPrompt="1"/>
          </p:nvPr>
        </p:nvSpPr>
        <p:spPr>
          <a:xfrm>
            <a:off x="667980" y="1994610"/>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34" name="Picture Placeholder 3"/>
          <p:cNvSpPr>
            <a:spLocks noGrp="1"/>
          </p:cNvSpPr>
          <p:nvPr>
            <p:ph type="pic" sz="quarter" idx="21" hasCustomPrompt="1"/>
          </p:nvPr>
        </p:nvSpPr>
        <p:spPr>
          <a:xfrm>
            <a:off x="667596" y="3027113"/>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35" name="Picture Placeholder 3"/>
          <p:cNvSpPr>
            <a:spLocks noGrp="1"/>
          </p:cNvSpPr>
          <p:nvPr>
            <p:ph type="pic" sz="quarter" idx="22" hasCustomPrompt="1"/>
          </p:nvPr>
        </p:nvSpPr>
        <p:spPr>
          <a:xfrm>
            <a:off x="667595" y="4057854"/>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36" name="Picture Placeholder 3"/>
          <p:cNvSpPr>
            <a:spLocks noGrp="1"/>
          </p:cNvSpPr>
          <p:nvPr>
            <p:ph type="pic" sz="quarter" idx="23" hasCustomPrompt="1"/>
          </p:nvPr>
        </p:nvSpPr>
        <p:spPr>
          <a:xfrm>
            <a:off x="667596" y="5089476"/>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42" name="Picture Placeholder 3"/>
          <p:cNvSpPr>
            <a:spLocks noGrp="1"/>
          </p:cNvSpPr>
          <p:nvPr>
            <p:ph type="pic" sz="quarter" idx="28" hasCustomPrompt="1"/>
          </p:nvPr>
        </p:nvSpPr>
        <p:spPr>
          <a:xfrm>
            <a:off x="4789754" y="1883213"/>
            <a:ext cx="2605015" cy="4138540"/>
          </a:xfrm>
          <a:solidFill>
            <a:schemeClr val="bg2"/>
          </a:solidFill>
        </p:spPr>
        <p:txBody>
          <a:bodyPr anchor="ctr"/>
          <a:lstStyle>
            <a:lvl1pPr marL="0" indent="0" algn="ctr">
              <a:buNone/>
              <a:defRPr/>
            </a:lvl1pPr>
          </a:lstStyle>
          <a:p>
            <a:r>
              <a:rPr lang="nl-NL" dirty="0"/>
              <a:t>Graphic</a:t>
            </a:r>
          </a:p>
        </p:txBody>
      </p:sp>
      <p:sp>
        <p:nvSpPr>
          <p:cNvPr id="43" name="Picture Placeholder 3"/>
          <p:cNvSpPr>
            <a:spLocks noGrp="1"/>
          </p:cNvSpPr>
          <p:nvPr>
            <p:ph type="pic" sz="quarter" idx="29" hasCustomPrompt="1"/>
          </p:nvPr>
        </p:nvSpPr>
        <p:spPr>
          <a:xfrm>
            <a:off x="10784403" y="1994610"/>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44" name="Picture Placeholder 3"/>
          <p:cNvSpPr>
            <a:spLocks noGrp="1"/>
          </p:cNvSpPr>
          <p:nvPr>
            <p:ph type="pic" sz="quarter" idx="30" hasCustomPrompt="1"/>
          </p:nvPr>
        </p:nvSpPr>
        <p:spPr>
          <a:xfrm>
            <a:off x="10784018" y="3027113"/>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45" name="Picture Placeholder 3"/>
          <p:cNvSpPr>
            <a:spLocks noGrp="1"/>
          </p:cNvSpPr>
          <p:nvPr>
            <p:ph type="pic" sz="quarter" idx="31" hasCustomPrompt="1"/>
          </p:nvPr>
        </p:nvSpPr>
        <p:spPr>
          <a:xfrm>
            <a:off x="10784016" y="4057854"/>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46" name="Picture Placeholder 3"/>
          <p:cNvSpPr>
            <a:spLocks noGrp="1"/>
          </p:cNvSpPr>
          <p:nvPr>
            <p:ph type="pic" sz="quarter" idx="32" hasCustomPrompt="1"/>
          </p:nvPr>
        </p:nvSpPr>
        <p:spPr>
          <a:xfrm>
            <a:off x="10784018" y="5089476"/>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Tree>
    <p:extLst>
      <p:ext uri="{BB962C8B-B14F-4D97-AF65-F5344CB8AC3E}">
        <p14:creationId xmlns:p14="http://schemas.microsoft.com/office/powerpoint/2010/main" val="279781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Meetin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3427947"/>
          </a:xfrm>
          <a:prstGeom prst="rect">
            <a:avLst/>
          </a:prstGeom>
        </p:spPr>
      </p:pic>
      <p:sp>
        <p:nvSpPr>
          <p:cNvPr id="5" name="Flowchart: Manual Input 4"/>
          <p:cNvSpPr/>
          <p:nvPr userDrawn="1"/>
        </p:nvSpPr>
        <p:spPr>
          <a:xfrm flipH="1">
            <a:off x="992" y="356659"/>
            <a:ext cx="12192000" cy="5925277"/>
          </a:xfrm>
          <a:prstGeom prst="flowChartManualInpu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6" name="Flowchart: Manual Input 5"/>
          <p:cNvSpPr/>
          <p:nvPr userDrawn="1"/>
        </p:nvSpPr>
        <p:spPr>
          <a:xfrm flipH="1">
            <a:off x="0" y="918864"/>
            <a:ext cx="12192000" cy="5939136"/>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7" name="Text Placeholder 6"/>
          <p:cNvSpPr>
            <a:spLocks noGrp="1"/>
          </p:cNvSpPr>
          <p:nvPr>
            <p:ph type="body" sz="quarter" idx="10"/>
          </p:nvPr>
        </p:nvSpPr>
        <p:spPr>
          <a:xfrm>
            <a:off x="623392" y="2372887"/>
            <a:ext cx="10945216" cy="4127500"/>
          </a:xfrm>
          <a:prstGeom prst="rect">
            <a:avLst/>
          </a:prstGeom>
        </p:spPr>
        <p:txBody>
          <a:bodyPr/>
          <a:lstStyle>
            <a:lvl1pPr>
              <a:defRPr sz="3800">
                <a:latin typeface="Aileron Light" pitchFamily="50" charset="0"/>
              </a:defRPr>
            </a:lvl1pPr>
            <a:lvl2pPr>
              <a:defRPr sz="3300">
                <a:latin typeface="Aileron Light" pitchFamily="50" charset="0"/>
              </a:defRPr>
            </a:lvl2pPr>
            <a:lvl3pPr>
              <a:defRPr sz="2900">
                <a:latin typeface="Aileron Light" pitchFamily="50" charset="0"/>
              </a:defRPr>
            </a:lvl3pPr>
            <a:lvl4pPr>
              <a:defRPr sz="2400">
                <a:latin typeface="Aileron Light" pitchFamily="50" charset="0"/>
              </a:defRPr>
            </a:lvl4pPr>
            <a:lvl5pPr>
              <a:defRPr sz="2400">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134237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 Des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062531"/>
          </a:xfrm>
          <a:prstGeom prst="rect">
            <a:avLst/>
          </a:prstGeom>
        </p:spPr>
      </p:pic>
      <p:sp>
        <p:nvSpPr>
          <p:cNvPr id="5" name="Flowchart: Manual Input 4"/>
          <p:cNvSpPr/>
          <p:nvPr userDrawn="1"/>
        </p:nvSpPr>
        <p:spPr>
          <a:xfrm flipH="1">
            <a:off x="992" y="356659"/>
            <a:ext cx="12192000" cy="5925277"/>
          </a:xfrm>
          <a:prstGeom prst="flowChartManualInpu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6" name="Flowchart: Manual Input 5"/>
          <p:cNvSpPr/>
          <p:nvPr userDrawn="1"/>
        </p:nvSpPr>
        <p:spPr>
          <a:xfrm flipH="1">
            <a:off x="0" y="918864"/>
            <a:ext cx="12192000" cy="5939136"/>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7" name="Text Placeholder 6"/>
          <p:cNvSpPr>
            <a:spLocks noGrp="1"/>
          </p:cNvSpPr>
          <p:nvPr>
            <p:ph type="body" sz="quarter" idx="10"/>
          </p:nvPr>
        </p:nvSpPr>
        <p:spPr>
          <a:xfrm>
            <a:off x="623392" y="2372887"/>
            <a:ext cx="10945216" cy="4127500"/>
          </a:xfrm>
          <a:prstGeom prst="rect">
            <a:avLst/>
          </a:prstGeom>
        </p:spPr>
        <p:txBody>
          <a:bodyPr/>
          <a:lstStyle>
            <a:lvl1pPr>
              <a:defRPr sz="3800">
                <a:latin typeface="Aileron Light" pitchFamily="50" charset="0"/>
              </a:defRPr>
            </a:lvl1pPr>
            <a:lvl2pPr>
              <a:defRPr sz="3300">
                <a:latin typeface="Aileron Light" pitchFamily="50" charset="0"/>
              </a:defRPr>
            </a:lvl2pPr>
            <a:lvl3pPr>
              <a:defRPr sz="2900">
                <a:latin typeface="Aileron Light" pitchFamily="50" charset="0"/>
              </a:defRPr>
            </a:lvl3pPr>
            <a:lvl4pPr>
              <a:defRPr sz="2400">
                <a:latin typeface="Aileron Light" pitchFamily="50" charset="0"/>
              </a:defRPr>
            </a:lvl4pPr>
            <a:lvl5pPr>
              <a:defRPr sz="2400">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777549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rrow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3681412"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3674799"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7" hasCustomPrompt="1"/>
          </p:nvPr>
        </p:nvSpPr>
        <p:spPr>
          <a:xfrm>
            <a:off x="5097464" y="674543"/>
            <a:ext cx="6451600"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3610438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with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467" y="2046288"/>
            <a:ext cx="10905067" cy="1382712"/>
          </a:xfrm>
        </p:spPr>
        <p:txBody>
          <a:bodyPr>
            <a:normAutofit/>
          </a:bodyPr>
          <a:lstStyle>
            <a:lvl1pPr algn="l">
              <a:defRPr sz="4000" baseline="0"/>
            </a:lvl1pPr>
          </a:lstStyle>
          <a:p>
            <a:r>
              <a:rPr lang="en-US" dirty="0"/>
              <a:t>Click To Edit Slide Title</a:t>
            </a:r>
          </a:p>
        </p:txBody>
      </p:sp>
      <p:sp>
        <p:nvSpPr>
          <p:cNvPr id="8" name="Picture Placeholder 3"/>
          <p:cNvSpPr>
            <a:spLocks noGrp="1"/>
          </p:cNvSpPr>
          <p:nvPr>
            <p:ph type="pic" sz="quarter" idx="16" hasCustomPrompt="1"/>
          </p:nvPr>
        </p:nvSpPr>
        <p:spPr>
          <a:xfrm>
            <a:off x="13422" y="5340"/>
            <a:ext cx="12178578" cy="2040948"/>
          </a:xfrm>
          <a:solidFill>
            <a:schemeClr val="bg2"/>
          </a:solidFill>
        </p:spPr>
        <p:txBody>
          <a:bodyPr anchor="ctr"/>
          <a:lstStyle>
            <a:lvl1pPr marL="0" indent="0" algn="ctr">
              <a:buNone/>
              <a:defRPr baseline="0"/>
            </a:lvl1pPr>
          </a:lstStyle>
          <a:p>
            <a:r>
              <a:rPr lang="nl-NL" dirty="0"/>
              <a:t>Diagonal Line Header</a:t>
            </a:r>
          </a:p>
        </p:txBody>
      </p:sp>
      <p:sp>
        <p:nvSpPr>
          <p:cNvPr id="9" name="Content Placeholder 2"/>
          <p:cNvSpPr>
            <a:spLocks noGrp="1"/>
          </p:cNvSpPr>
          <p:nvPr>
            <p:ph idx="1" hasCustomPrompt="1"/>
          </p:nvPr>
        </p:nvSpPr>
        <p:spPr>
          <a:xfrm>
            <a:off x="643467"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7" hasCustomPrompt="1"/>
          </p:nvPr>
        </p:nvSpPr>
        <p:spPr>
          <a:xfrm>
            <a:off x="6172730"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1" hasCustomPrompt="1"/>
          </p:nvPr>
        </p:nvSpPr>
        <p:spPr>
          <a:xfrm>
            <a:off x="9859963" y="1046451"/>
            <a:ext cx="1688571" cy="168857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942664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 below">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8" name="Picture Placeholder 3"/>
          <p:cNvSpPr>
            <a:spLocks noGrp="1"/>
          </p:cNvSpPr>
          <p:nvPr>
            <p:ph type="pic" sz="quarter" idx="16" hasCustomPrompt="1"/>
          </p:nvPr>
        </p:nvSpPr>
        <p:spPr>
          <a:xfrm>
            <a:off x="650947" y="2060141"/>
            <a:ext cx="10880690" cy="4134284"/>
          </a:xfrm>
          <a:solidFill>
            <a:schemeClr val="bg2"/>
          </a:solidFill>
        </p:spPr>
        <p:txBody>
          <a:bodyPr anchor="ctr"/>
          <a:lstStyle>
            <a:lvl1pPr marL="0" indent="0" algn="ctr">
              <a:buNone/>
              <a:defRPr/>
            </a:lvl1pPr>
          </a:lstStyle>
          <a:p>
            <a:r>
              <a:rPr lang="nl-NL" dirty="0"/>
              <a:t>Graphic, Photo or Chart</a:t>
            </a:r>
          </a:p>
        </p:txBody>
      </p:sp>
    </p:spTree>
    <p:extLst>
      <p:ext uri="{BB962C8B-B14F-4D97-AF65-F5344CB8AC3E}">
        <p14:creationId xmlns:p14="http://schemas.microsoft.com/office/powerpoint/2010/main" val="425171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2 icon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6" name="Content Placeholder 2"/>
          <p:cNvSpPr>
            <a:spLocks noGrp="1"/>
          </p:cNvSpPr>
          <p:nvPr>
            <p:ph idx="10" hasCustomPrompt="1"/>
          </p:nvPr>
        </p:nvSpPr>
        <p:spPr>
          <a:xfrm>
            <a:off x="2484438" y="5025261"/>
            <a:ext cx="3535362"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8" name="Content Placeholder 2"/>
          <p:cNvSpPr>
            <a:spLocks noGrp="1"/>
          </p:cNvSpPr>
          <p:nvPr>
            <p:ph idx="12" hasCustomPrompt="1"/>
          </p:nvPr>
        </p:nvSpPr>
        <p:spPr>
          <a:xfrm>
            <a:off x="7099300" y="5025261"/>
            <a:ext cx="3529013"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1" name="Picture Placeholder 3"/>
          <p:cNvSpPr>
            <a:spLocks noGrp="1"/>
          </p:cNvSpPr>
          <p:nvPr>
            <p:ph type="pic" sz="quarter" idx="16" hasCustomPrompt="1"/>
          </p:nvPr>
        </p:nvSpPr>
        <p:spPr>
          <a:xfrm>
            <a:off x="650947" y="2060141"/>
            <a:ext cx="10880690" cy="2751572"/>
          </a:xfrm>
          <a:solidFill>
            <a:schemeClr val="bg2"/>
          </a:solidFill>
        </p:spPr>
        <p:txBody>
          <a:bodyPr anchor="ctr"/>
          <a:lstStyle>
            <a:lvl1pPr marL="0" indent="0" algn="ctr">
              <a:buNone/>
              <a:defRPr/>
            </a:lvl1pPr>
          </a:lstStyle>
          <a:p>
            <a:r>
              <a:rPr lang="nl-NL" dirty="0"/>
              <a:t>Graphic, Photo or Chart</a:t>
            </a:r>
          </a:p>
        </p:txBody>
      </p:sp>
      <p:sp>
        <p:nvSpPr>
          <p:cNvPr id="12" name="Picture Placeholder 3"/>
          <p:cNvSpPr>
            <a:spLocks noGrp="1"/>
          </p:cNvSpPr>
          <p:nvPr>
            <p:ph type="pic" sz="quarter" idx="17" hasCustomPrompt="1"/>
          </p:nvPr>
        </p:nvSpPr>
        <p:spPr>
          <a:xfrm>
            <a:off x="1572011" y="5222946"/>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3" name="Picture Placeholder 3"/>
          <p:cNvSpPr>
            <a:spLocks noGrp="1"/>
          </p:cNvSpPr>
          <p:nvPr>
            <p:ph type="pic" sz="quarter" idx="18" hasCustomPrompt="1"/>
          </p:nvPr>
        </p:nvSpPr>
        <p:spPr>
          <a:xfrm>
            <a:off x="6163498" y="5222945"/>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237044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BG, wide content righ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p:cNvSpPr>
            <a:spLocks noGrp="1"/>
          </p:cNvSpPr>
          <p:nvPr>
            <p:ph type="title" hasCustomPrompt="1"/>
          </p:nvPr>
        </p:nvSpPr>
        <p:spPr>
          <a:xfrm>
            <a:off x="4329113" y="2046289"/>
            <a:ext cx="7219950" cy="1382711"/>
          </a:xfrm>
        </p:spPr>
        <p:txBody>
          <a:bodyPr anchor="ctr">
            <a:normAutofit/>
          </a:bodyPr>
          <a:lstStyle>
            <a:lvl1pPr algn="l">
              <a:defRPr sz="3600" b="1" cap="none" baseline="0">
                <a:solidFill>
                  <a:schemeClr val="bg1"/>
                </a:solidFill>
              </a:defRPr>
            </a:lvl1pPr>
          </a:lstStyle>
          <a:p>
            <a:r>
              <a:rPr lang="en-US" dirty="0"/>
              <a:t>Click To Edit Slide Title</a:t>
            </a:r>
          </a:p>
        </p:txBody>
      </p:sp>
      <p:sp>
        <p:nvSpPr>
          <p:cNvPr id="8" name="Content Placeholder 2"/>
          <p:cNvSpPr>
            <a:spLocks noGrp="1"/>
          </p:cNvSpPr>
          <p:nvPr>
            <p:ph idx="10" hasCustomPrompt="1"/>
          </p:nvPr>
        </p:nvSpPr>
        <p:spPr>
          <a:xfrm>
            <a:off x="4335725" y="3430587"/>
            <a:ext cx="7213337" cy="2763838"/>
          </a:xfrm>
        </p:spPr>
        <p:txBody>
          <a:bodyPr numCol="1" spcCol="576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6" hasCustomPrompt="1"/>
          </p:nvPr>
        </p:nvSpPr>
        <p:spPr>
          <a:xfrm>
            <a:off x="650947" y="663575"/>
            <a:ext cx="3525766"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404635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753536" y="2046293"/>
            <a:ext cx="6451600"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2" name="Slide Number Placeholder 1">
            <a:extLst>
              <a:ext uri="{FF2B5EF4-FFF2-40B4-BE49-F238E27FC236}">
                <a16:creationId xmlns:a16="http://schemas.microsoft.com/office/drawing/2014/main" id="{69EE6DCE-99B7-4B69-9596-EC4EC8E6CC44}"/>
              </a:ext>
            </a:extLst>
          </p:cNvPr>
          <p:cNvSpPr>
            <a:spLocks noGrp="1"/>
          </p:cNvSpPr>
          <p:nvPr>
            <p:ph type="sldNum" sz="quarter" idx="18"/>
          </p:nvPr>
        </p:nvSpPr>
        <p:spPr>
          <a:prstGeom prst="rect">
            <a:avLst/>
          </a:prstGeom>
        </p:spPr>
        <p:txBody>
          <a:bodyPr/>
          <a:lstStyle/>
          <a:p>
            <a:fld id="{513723D7-72B6-4D86-BA32-F23E793D9C55}" type="slidenum">
              <a:rPr lang="en-US" smtClean="0"/>
              <a:t>‹nr.›</a:t>
            </a:fld>
            <a:endParaRPr lang="en-US" dirty="0"/>
          </a:p>
        </p:txBody>
      </p:sp>
    </p:spTree>
    <p:extLst>
      <p:ext uri="{BB962C8B-B14F-4D97-AF65-F5344CB8AC3E}">
        <p14:creationId xmlns:p14="http://schemas.microsoft.com/office/powerpoint/2010/main" val="203190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9113" y="1355725"/>
            <a:ext cx="6298357" cy="1401761"/>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4335726" y="2759073"/>
            <a:ext cx="6292588" cy="2743202"/>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3"/>
          <p:cNvSpPr>
            <a:spLocks noGrp="1"/>
          </p:cNvSpPr>
          <p:nvPr>
            <p:ph type="pic" sz="quarter" idx="16" hasCustomPrompt="1"/>
          </p:nvPr>
        </p:nvSpPr>
        <p:spPr>
          <a:xfrm rot="-180000">
            <a:off x="-297846" y="-168729"/>
            <a:ext cx="3558358" cy="7352985"/>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1432286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5370406"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5365487"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3"/>
          <p:cNvSpPr>
            <a:spLocks noGrp="1"/>
          </p:cNvSpPr>
          <p:nvPr>
            <p:ph type="pic" sz="quarter" idx="16" hasCustomPrompt="1"/>
          </p:nvPr>
        </p:nvSpPr>
        <p:spPr>
          <a:xfrm>
            <a:off x="6172200" y="669131"/>
            <a:ext cx="2605015" cy="5530850"/>
          </a:xfrm>
          <a:solidFill>
            <a:schemeClr val="bg2"/>
          </a:solidFill>
        </p:spPr>
        <p:txBody>
          <a:bodyPr anchor="ctr"/>
          <a:lstStyle>
            <a:lvl1pPr marL="0" indent="0" algn="ctr">
              <a:buNone/>
              <a:defRPr/>
            </a:lvl1pPr>
          </a:lstStyle>
          <a:p>
            <a:r>
              <a:rPr lang="nl-NL" dirty="0"/>
              <a:t>Photo</a:t>
            </a:r>
          </a:p>
        </p:txBody>
      </p:sp>
      <p:sp>
        <p:nvSpPr>
          <p:cNvPr id="9" name="Picture Placeholder 3"/>
          <p:cNvSpPr>
            <a:spLocks noGrp="1"/>
          </p:cNvSpPr>
          <p:nvPr>
            <p:ph type="pic" sz="quarter" idx="17" hasCustomPrompt="1"/>
          </p:nvPr>
        </p:nvSpPr>
        <p:spPr>
          <a:xfrm>
            <a:off x="8944048" y="674543"/>
            <a:ext cx="2605015"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2856645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329113" y="663576"/>
            <a:ext cx="7219949" cy="96166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14" name="Content Placeholder 2"/>
          <p:cNvSpPr>
            <a:spLocks noGrp="1"/>
          </p:cNvSpPr>
          <p:nvPr>
            <p:ph idx="12" hasCustomPrompt="1"/>
          </p:nvPr>
        </p:nvSpPr>
        <p:spPr>
          <a:xfrm>
            <a:off x="5257803" y="1873611"/>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5246208" y="2872003"/>
            <a:ext cx="6302854"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5244621" y="3957276"/>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5244621" y="4955668"/>
            <a:ext cx="6302854"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Picture Placeholder 3"/>
          <p:cNvSpPr>
            <a:spLocks noGrp="1"/>
          </p:cNvSpPr>
          <p:nvPr>
            <p:ph type="pic" sz="quarter" idx="16" hasCustomPrompt="1"/>
          </p:nvPr>
        </p:nvSpPr>
        <p:spPr>
          <a:xfrm>
            <a:off x="656576" y="1873611"/>
            <a:ext cx="3239149" cy="4148136"/>
          </a:xfrm>
          <a:solidFill>
            <a:schemeClr val="bg2"/>
          </a:solidFill>
        </p:spPr>
        <p:txBody>
          <a:bodyPr anchor="ctr"/>
          <a:lstStyle>
            <a:lvl1pPr marL="0" indent="0" algn="ctr">
              <a:buNone/>
              <a:defRPr/>
            </a:lvl1pPr>
          </a:lstStyle>
          <a:p>
            <a:r>
              <a:rPr lang="nl-NL" dirty="0"/>
              <a:t>Photo</a:t>
            </a:r>
          </a:p>
        </p:txBody>
      </p:sp>
      <p:sp>
        <p:nvSpPr>
          <p:cNvPr id="29" name="Picture Placeholder 3"/>
          <p:cNvSpPr>
            <a:spLocks noGrp="1"/>
          </p:cNvSpPr>
          <p:nvPr>
            <p:ph type="pic" sz="quarter" idx="17" hasCustomPrompt="1"/>
          </p:nvPr>
        </p:nvSpPr>
        <p:spPr>
          <a:xfrm>
            <a:off x="4337052" y="2046288"/>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0" name="Picture Placeholder 3"/>
          <p:cNvSpPr>
            <a:spLocks noGrp="1"/>
          </p:cNvSpPr>
          <p:nvPr>
            <p:ph type="pic" sz="quarter" idx="18" hasCustomPrompt="1"/>
          </p:nvPr>
        </p:nvSpPr>
        <p:spPr>
          <a:xfrm>
            <a:off x="4329113" y="3046669"/>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1" name="Picture Placeholder 3"/>
          <p:cNvSpPr>
            <a:spLocks noGrp="1"/>
          </p:cNvSpPr>
          <p:nvPr>
            <p:ph type="pic" sz="quarter" idx="19" hasCustomPrompt="1"/>
          </p:nvPr>
        </p:nvSpPr>
        <p:spPr>
          <a:xfrm>
            <a:off x="4348420" y="412817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2" name="Picture Placeholder 3"/>
          <p:cNvSpPr>
            <a:spLocks noGrp="1"/>
          </p:cNvSpPr>
          <p:nvPr>
            <p:ph type="pic" sz="quarter" idx="20" hasCustomPrompt="1"/>
          </p:nvPr>
        </p:nvSpPr>
        <p:spPr>
          <a:xfrm>
            <a:off x="4329113" y="512855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3334902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left">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4461355"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4461355"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Picture Placeholder 3"/>
          <p:cNvSpPr>
            <a:spLocks noGrp="1"/>
          </p:cNvSpPr>
          <p:nvPr>
            <p:ph type="pic" sz="quarter" idx="16" hasCustomPrompt="1"/>
          </p:nvPr>
        </p:nvSpPr>
        <p:spPr>
          <a:xfrm>
            <a:off x="6190148" y="1872697"/>
            <a:ext cx="5358914" cy="4148136"/>
          </a:xfrm>
          <a:solidFill>
            <a:schemeClr val="bg2"/>
          </a:solidFill>
        </p:spPr>
        <p:txBody>
          <a:bodyPr anchor="ctr"/>
          <a:lstStyle>
            <a:lvl1pPr marL="0" indent="0" algn="ctr">
              <a:buNone/>
              <a:defRPr/>
            </a:lvl1pPr>
          </a:lstStyle>
          <a:p>
            <a:r>
              <a:rPr lang="nl-NL" dirty="0"/>
              <a:t>Graphic, Photo or Chart</a:t>
            </a:r>
          </a:p>
        </p:txBody>
      </p:sp>
      <p:sp>
        <p:nvSpPr>
          <p:cNvPr id="15" name="Picture Placeholder 3"/>
          <p:cNvSpPr>
            <a:spLocks noGrp="1"/>
          </p:cNvSpPr>
          <p:nvPr>
            <p:ph type="pic" sz="quarter" idx="19" hasCustomPrompt="1"/>
          </p:nvPr>
        </p:nvSpPr>
        <p:spPr>
          <a:xfrm>
            <a:off x="649674" y="197298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7" name="Picture Placeholder 3"/>
          <p:cNvSpPr>
            <a:spLocks noGrp="1"/>
          </p:cNvSpPr>
          <p:nvPr>
            <p:ph type="pic" sz="quarter" idx="20" hasCustomPrompt="1"/>
          </p:nvPr>
        </p:nvSpPr>
        <p:spPr>
          <a:xfrm>
            <a:off x="649289" y="304454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8" name="Picture Placeholder 3"/>
          <p:cNvSpPr>
            <a:spLocks noGrp="1"/>
          </p:cNvSpPr>
          <p:nvPr>
            <p:ph type="pic" sz="quarter" idx="21" hasCustomPrompt="1"/>
          </p:nvPr>
        </p:nvSpPr>
        <p:spPr>
          <a:xfrm>
            <a:off x="642937" y="411956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9" name="Picture Placeholder 3"/>
          <p:cNvSpPr>
            <a:spLocks noGrp="1"/>
          </p:cNvSpPr>
          <p:nvPr>
            <p:ph type="pic" sz="quarter" idx="22" hasCustomPrompt="1"/>
          </p:nvPr>
        </p:nvSpPr>
        <p:spPr>
          <a:xfrm>
            <a:off x="638562" y="5191125"/>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2044026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cons both sides">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2624683" cy="107488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2624683" cy="1066079"/>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Content Placeholder 2"/>
          <p:cNvSpPr>
            <a:spLocks noGrp="1"/>
          </p:cNvSpPr>
          <p:nvPr>
            <p:ph idx="16" hasCustomPrompt="1"/>
          </p:nvPr>
        </p:nvSpPr>
        <p:spPr>
          <a:xfrm>
            <a:off x="8026874" y="1873611"/>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9" name="Content Placeholder 2"/>
          <p:cNvSpPr>
            <a:spLocks noGrp="1"/>
          </p:cNvSpPr>
          <p:nvPr>
            <p:ph idx="17" hasCustomPrompt="1"/>
          </p:nvPr>
        </p:nvSpPr>
        <p:spPr>
          <a:xfrm>
            <a:off x="8015288" y="2872003"/>
            <a:ext cx="2619852" cy="107488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7" name="Content Placeholder 2"/>
          <p:cNvSpPr>
            <a:spLocks noGrp="1"/>
          </p:cNvSpPr>
          <p:nvPr>
            <p:ph idx="18" hasCustomPrompt="1"/>
          </p:nvPr>
        </p:nvSpPr>
        <p:spPr>
          <a:xfrm>
            <a:off x="8013692" y="3957276"/>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Content Placeholder 2"/>
          <p:cNvSpPr>
            <a:spLocks noGrp="1"/>
          </p:cNvSpPr>
          <p:nvPr>
            <p:ph idx="19" hasCustomPrompt="1"/>
          </p:nvPr>
        </p:nvSpPr>
        <p:spPr>
          <a:xfrm>
            <a:off x="8013701" y="4955668"/>
            <a:ext cx="2619852" cy="1066079"/>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33" name="Picture Placeholder 3"/>
          <p:cNvSpPr>
            <a:spLocks noGrp="1"/>
          </p:cNvSpPr>
          <p:nvPr>
            <p:ph type="pic" sz="quarter" idx="20" hasCustomPrompt="1"/>
          </p:nvPr>
        </p:nvSpPr>
        <p:spPr>
          <a:xfrm>
            <a:off x="667980"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4" name="Picture Placeholder 3"/>
          <p:cNvSpPr>
            <a:spLocks noGrp="1"/>
          </p:cNvSpPr>
          <p:nvPr>
            <p:ph type="pic" sz="quarter" idx="21" hasCustomPrompt="1"/>
          </p:nvPr>
        </p:nvSpPr>
        <p:spPr>
          <a:xfrm>
            <a:off x="667595"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5" name="Picture Placeholder 3"/>
          <p:cNvSpPr>
            <a:spLocks noGrp="1"/>
          </p:cNvSpPr>
          <p:nvPr>
            <p:ph type="pic" sz="quarter" idx="22" hasCustomPrompt="1"/>
          </p:nvPr>
        </p:nvSpPr>
        <p:spPr>
          <a:xfrm>
            <a:off x="667594"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6" name="Picture Placeholder 3"/>
          <p:cNvSpPr>
            <a:spLocks noGrp="1"/>
          </p:cNvSpPr>
          <p:nvPr>
            <p:ph type="pic" sz="quarter" idx="23" hasCustomPrompt="1"/>
          </p:nvPr>
        </p:nvSpPr>
        <p:spPr>
          <a:xfrm>
            <a:off x="667595"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2" name="Picture Placeholder 3"/>
          <p:cNvSpPr>
            <a:spLocks noGrp="1"/>
          </p:cNvSpPr>
          <p:nvPr>
            <p:ph type="pic" sz="quarter" idx="28" hasCustomPrompt="1"/>
          </p:nvPr>
        </p:nvSpPr>
        <p:spPr>
          <a:xfrm>
            <a:off x="4789753" y="1883208"/>
            <a:ext cx="2605015" cy="4138539"/>
          </a:xfrm>
          <a:solidFill>
            <a:schemeClr val="bg2"/>
          </a:solidFill>
        </p:spPr>
        <p:txBody>
          <a:bodyPr anchor="ctr"/>
          <a:lstStyle>
            <a:lvl1pPr marL="0" indent="0" algn="ctr">
              <a:buNone/>
              <a:defRPr/>
            </a:lvl1pPr>
          </a:lstStyle>
          <a:p>
            <a:r>
              <a:rPr lang="nl-NL" dirty="0"/>
              <a:t>Graphic</a:t>
            </a:r>
          </a:p>
        </p:txBody>
      </p:sp>
      <p:sp>
        <p:nvSpPr>
          <p:cNvPr id="43" name="Picture Placeholder 3"/>
          <p:cNvSpPr>
            <a:spLocks noGrp="1"/>
          </p:cNvSpPr>
          <p:nvPr>
            <p:ph type="pic" sz="quarter" idx="29" hasCustomPrompt="1"/>
          </p:nvPr>
        </p:nvSpPr>
        <p:spPr>
          <a:xfrm>
            <a:off x="10784402"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4" name="Picture Placeholder 3"/>
          <p:cNvSpPr>
            <a:spLocks noGrp="1"/>
          </p:cNvSpPr>
          <p:nvPr>
            <p:ph type="pic" sz="quarter" idx="30" hasCustomPrompt="1"/>
          </p:nvPr>
        </p:nvSpPr>
        <p:spPr>
          <a:xfrm>
            <a:off x="10784017"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5" name="Picture Placeholder 3"/>
          <p:cNvSpPr>
            <a:spLocks noGrp="1"/>
          </p:cNvSpPr>
          <p:nvPr>
            <p:ph type="pic" sz="quarter" idx="31" hasCustomPrompt="1"/>
          </p:nvPr>
        </p:nvSpPr>
        <p:spPr>
          <a:xfrm>
            <a:off x="10784016"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6" name="Picture Placeholder 3"/>
          <p:cNvSpPr>
            <a:spLocks noGrp="1"/>
          </p:cNvSpPr>
          <p:nvPr>
            <p:ph type="pic" sz="quarter" idx="32" hasCustomPrompt="1"/>
          </p:nvPr>
        </p:nvSpPr>
        <p:spPr>
          <a:xfrm>
            <a:off x="10784017"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955244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2" name="Content Placeholder 2"/>
          <p:cNvSpPr>
            <a:spLocks noGrp="1"/>
          </p:cNvSpPr>
          <p:nvPr>
            <p:ph idx="10" hasCustomPrompt="1"/>
          </p:nvPr>
        </p:nvSpPr>
        <p:spPr>
          <a:xfrm>
            <a:off x="3252788"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Content Placeholder 2"/>
          <p:cNvSpPr>
            <a:spLocks noGrp="1"/>
          </p:cNvSpPr>
          <p:nvPr>
            <p:ph idx="11" hasCustomPrompt="1"/>
          </p:nvPr>
        </p:nvSpPr>
        <p:spPr>
          <a:xfrm>
            <a:off x="3270251" y="4820480"/>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4" name="Content Placeholder 2"/>
          <p:cNvSpPr>
            <a:spLocks noGrp="1"/>
          </p:cNvSpPr>
          <p:nvPr>
            <p:ph idx="12" hasCustomPrompt="1"/>
          </p:nvPr>
        </p:nvSpPr>
        <p:spPr>
          <a:xfrm>
            <a:off x="7867651"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5" name="Content Placeholder 2"/>
          <p:cNvSpPr>
            <a:spLocks noGrp="1"/>
          </p:cNvSpPr>
          <p:nvPr>
            <p:ph idx="13" hasCustomPrompt="1"/>
          </p:nvPr>
        </p:nvSpPr>
        <p:spPr>
          <a:xfrm>
            <a:off x="7867651" y="4807286"/>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3"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2" hasCustomPrompt="1"/>
          </p:nvPr>
        </p:nvSpPr>
        <p:spPr>
          <a:xfrm>
            <a:off x="1722773"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5" name="Picture Placeholder 3"/>
          <p:cNvSpPr>
            <a:spLocks noGrp="1"/>
          </p:cNvSpPr>
          <p:nvPr>
            <p:ph type="pic" sz="quarter" idx="23" hasCustomPrompt="1"/>
          </p:nvPr>
        </p:nvSpPr>
        <p:spPr>
          <a:xfrm>
            <a:off x="6305093"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6" name="Picture Placeholder 3"/>
          <p:cNvSpPr>
            <a:spLocks noGrp="1"/>
          </p:cNvSpPr>
          <p:nvPr>
            <p:ph type="pic" sz="quarter" idx="24" hasCustomPrompt="1"/>
          </p:nvPr>
        </p:nvSpPr>
        <p:spPr>
          <a:xfrm>
            <a:off x="6305092"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2201093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638970" y="4458978"/>
            <a:ext cx="3533776" cy="1735447"/>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4329113"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015288"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2"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3" name="Picture Placeholder 3"/>
          <p:cNvSpPr>
            <a:spLocks noGrp="1"/>
          </p:cNvSpPr>
          <p:nvPr>
            <p:ph type="pic" sz="quarter" idx="22" hasCustomPrompt="1"/>
          </p:nvPr>
        </p:nvSpPr>
        <p:spPr>
          <a:xfrm>
            <a:off x="5405436"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3" hasCustomPrompt="1"/>
          </p:nvPr>
        </p:nvSpPr>
        <p:spPr>
          <a:xfrm>
            <a:off x="9088098" y="2751619"/>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479258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BG, 3 icons below">
    <p:spTree>
      <p:nvGrpSpPr>
        <p:cNvPr id="1" name=""/>
        <p:cNvGrpSpPr/>
        <p:nvPr/>
      </p:nvGrpSpPr>
      <p:grpSpPr>
        <a:xfrm>
          <a:off x="0" y="0"/>
          <a:ext cx="0" cy="0"/>
          <a:chOff x="0" y="0"/>
          <a:chExt cx="0" cy="0"/>
        </a:xfrm>
      </p:grpSpPr>
      <p:sp>
        <p:nvSpPr>
          <p:cNvPr id="17" name="Picture Placeholder 3"/>
          <p:cNvSpPr>
            <a:spLocks noGrp="1"/>
          </p:cNvSpPr>
          <p:nvPr>
            <p:ph type="pic" sz="quarter" idx="16" hasCustomPrompt="1"/>
          </p:nvPr>
        </p:nvSpPr>
        <p:spPr>
          <a:xfrm>
            <a:off x="0" y="7239"/>
            <a:ext cx="12192000" cy="4804473"/>
          </a:xfrm>
          <a:solidFill>
            <a:schemeClr val="tx1"/>
          </a:solidFill>
        </p:spPr>
        <p:txBody>
          <a:bodyPr anchor="ctr"/>
          <a:lstStyle>
            <a:lvl1pPr marL="0" indent="0" algn="ctr">
              <a:buNone/>
              <a:defRPr>
                <a:solidFill>
                  <a:schemeClr val="bg1"/>
                </a:solidFill>
              </a:defRPr>
            </a:lvl1pPr>
          </a:lstStyle>
          <a:p>
            <a:r>
              <a:rPr lang="nl-NL" dirty="0"/>
              <a:t>Graphic, Photo or Chart</a:t>
            </a:r>
          </a:p>
        </p:txBody>
      </p:sp>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bg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1563688" y="5502275"/>
            <a:ext cx="2609058" cy="692150"/>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5253829"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940004"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Picture Placeholder 3"/>
          <p:cNvSpPr>
            <a:spLocks noGrp="1"/>
          </p:cNvSpPr>
          <p:nvPr>
            <p:ph type="pic" sz="quarter" idx="20" hasCustomPrompt="1"/>
          </p:nvPr>
        </p:nvSpPr>
        <p:spPr>
          <a:xfrm>
            <a:off x="665811" y="5502275"/>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4" name="Picture Placeholder 3"/>
          <p:cNvSpPr>
            <a:spLocks noGrp="1"/>
          </p:cNvSpPr>
          <p:nvPr>
            <p:ph type="pic" sz="quarter" idx="21" hasCustomPrompt="1"/>
          </p:nvPr>
        </p:nvSpPr>
        <p:spPr>
          <a:xfrm>
            <a:off x="433935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5" name="Picture Placeholder 3"/>
          <p:cNvSpPr>
            <a:spLocks noGrp="1"/>
          </p:cNvSpPr>
          <p:nvPr>
            <p:ph type="pic" sz="quarter" idx="22" hasCustomPrompt="1"/>
          </p:nvPr>
        </p:nvSpPr>
        <p:spPr>
          <a:xfrm>
            <a:off x="801634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284040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478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ic + Text | Constru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0"/>
            <a:ext cx="12192000" cy="68603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7" name="Flowchart: Manual Input 6"/>
          <p:cNvSpPr/>
          <p:nvPr userDrawn="1"/>
        </p:nvSpPr>
        <p:spPr>
          <a:xfrm flipH="1">
            <a:off x="0" y="5061181"/>
            <a:ext cx="12192000" cy="1796819"/>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5" name="Picture Placeholder 4"/>
          <p:cNvSpPr>
            <a:spLocks noGrp="1"/>
          </p:cNvSpPr>
          <p:nvPr>
            <p:ph type="pic" sz="quarter" idx="10"/>
          </p:nvPr>
        </p:nvSpPr>
        <p:spPr>
          <a:xfrm>
            <a:off x="795986" y="574832"/>
            <a:ext cx="7200800" cy="4416491"/>
          </a:xfrm>
          <a:prstGeom prst="rect">
            <a:avLst/>
          </a:prstGeom>
        </p:spPr>
        <p:txBody>
          <a:bodyPr/>
          <a:lstStyle/>
          <a:p>
            <a:endParaRPr lang="nl-NL" dirty="0"/>
          </a:p>
        </p:txBody>
      </p:sp>
      <p:sp>
        <p:nvSpPr>
          <p:cNvPr id="4" name="Text Placeholder 3"/>
          <p:cNvSpPr>
            <a:spLocks noGrp="1"/>
          </p:cNvSpPr>
          <p:nvPr>
            <p:ph type="body" sz="quarter" idx="11"/>
          </p:nvPr>
        </p:nvSpPr>
        <p:spPr>
          <a:xfrm>
            <a:off x="8592282" y="548680"/>
            <a:ext cx="3229605" cy="4416491"/>
          </a:xfrm>
          <a:prstGeom prst="rect">
            <a:avLst/>
          </a:prstGeom>
        </p:spPr>
        <p:txBody>
          <a:bodyPr/>
          <a:lstStyle>
            <a:lvl1pPr>
              <a:defRPr sz="2900">
                <a:solidFill>
                  <a:schemeClr val="bg1"/>
                </a:solidFill>
                <a:latin typeface="Aileron Light" pitchFamily="50" charset="0"/>
              </a:defRPr>
            </a:lvl1pPr>
            <a:lvl2pPr>
              <a:defRPr sz="2400">
                <a:solidFill>
                  <a:schemeClr val="bg1"/>
                </a:solidFill>
                <a:latin typeface="Aileron Light" pitchFamily="50" charset="0"/>
              </a:defRPr>
            </a:lvl2pPr>
            <a:lvl3pPr>
              <a:defRPr sz="2100">
                <a:solidFill>
                  <a:schemeClr val="bg1"/>
                </a:solidFill>
                <a:latin typeface="Aileron Light" pitchFamily="50" charset="0"/>
              </a:defRPr>
            </a:lvl3pPr>
            <a:lvl4pPr>
              <a:defRPr sz="1900">
                <a:solidFill>
                  <a:schemeClr val="bg1"/>
                </a:solidFill>
                <a:latin typeface="Aileron Light" pitchFamily="50" charset="0"/>
              </a:defRPr>
            </a:lvl4pPr>
            <a:lvl5pPr>
              <a:defRPr sz="1900">
                <a:solidFill>
                  <a:schemeClr val="bg1"/>
                </a:solidFill>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3530660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with subheader)">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9" y="2738439"/>
            <a:ext cx="6451600" cy="345598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4" name="Text Placeholder 8">
            <a:extLst>
              <a:ext uri="{FF2B5EF4-FFF2-40B4-BE49-F238E27FC236}">
                <a16:creationId xmlns:a16="http://schemas.microsoft.com/office/drawing/2014/main" id="{2189D19D-AE34-4C0D-8346-DDF0D8BD330A}"/>
              </a:ext>
            </a:extLst>
          </p:cNvPr>
          <p:cNvSpPr>
            <a:spLocks noGrp="1"/>
          </p:cNvSpPr>
          <p:nvPr>
            <p:ph type="body" sz="quarter" idx="18"/>
          </p:nvPr>
        </p:nvSpPr>
        <p:spPr>
          <a:xfrm>
            <a:off x="642939" y="2046289"/>
            <a:ext cx="6451600" cy="692150"/>
          </a:xfrm>
        </p:spPr>
        <p:txBody>
          <a:bodyPr>
            <a:normAutofit/>
          </a:bodyPr>
          <a:lstStyle>
            <a:lvl1pPr marL="0" indent="0">
              <a:lnSpc>
                <a:spcPct val="120000"/>
              </a:lnSpc>
              <a:buClr>
                <a:schemeClr val="accent1"/>
              </a:buClr>
              <a:buSzPct val="80000"/>
              <a:buFont typeface="Wingdings" panose="05000000000000000000" pitchFamily="2" charset="2"/>
              <a:buNone/>
              <a:defRPr sz="2520" b="1">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p:txBody>
      </p:sp>
      <p:sp>
        <p:nvSpPr>
          <p:cNvPr id="2" name="Slide Number Placeholder 1">
            <a:extLst>
              <a:ext uri="{FF2B5EF4-FFF2-40B4-BE49-F238E27FC236}">
                <a16:creationId xmlns:a16="http://schemas.microsoft.com/office/drawing/2014/main" id="{836A21B6-DE00-48A4-9907-74DFE0BD55B5}"/>
              </a:ext>
            </a:extLst>
          </p:cNvPr>
          <p:cNvSpPr>
            <a:spLocks noGrp="1"/>
          </p:cNvSpPr>
          <p:nvPr>
            <p:ph type="sldNum" sz="quarter" idx="19"/>
          </p:nvPr>
        </p:nvSpPr>
        <p:spPr>
          <a:xfrm>
            <a:off x="8610600" y="6356350"/>
            <a:ext cx="2743200" cy="365125"/>
          </a:xfrm>
          <a:prstGeom prst="rect">
            <a:avLst/>
          </a:prstGeom>
        </p:spPr>
        <p:txBody>
          <a:bodyPr/>
          <a:lstStyle/>
          <a:p>
            <a:fld id="{513723D7-72B6-4D86-BA32-F23E793D9C55}" type="slidenum">
              <a:rPr lang="en-US" smtClean="0"/>
              <a:t>‹nr.›</a:t>
            </a:fld>
            <a:endParaRPr lang="en-US" dirty="0"/>
          </a:p>
        </p:txBody>
      </p:sp>
    </p:spTree>
    <p:extLst>
      <p:ext uri="{BB962C8B-B14F-4D97-AF65-F5344CB8AC3E}">
        <p14:creationId xmlns:p14="http://schemas.microsoft.com/office/powerpoint/2010/main" val="2558860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Icons left, large photo right half">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711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046288"/>
            <a:ext cx="6451600" cy="4148137"/>
          </a:xfrm>
        </p:spPr>
        <p:txBody>
          <a:bodyPr/>
          <a:lstStyle>
            <a:lvl1pPr marL="342900" indent="-342900">
              <a:lnSpc>
                <a:spcPct val="120000"/>
              </a:lnSpc>
              <a:buClr>
                <a:schemeClr val="accent1"/>
              </a:buClr>
              <a:buSzPct val="80000"/>
              <a:buFont typeface="Wingdings" panose="05000000000000000000" pitchFamily="2" charset="2"/>
              <a:buChar char="§"/>
              <a:defRPr sz="2400">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Tree>
    <p:extLst>
      <p:ext uri="{BB962C8B-B14F-4D97-AF65-F5344CB8AC3E}">
        <p14:creationId xmlns:p14="http://schemas.microsoft.com/office/powerpoint/2010/main" val="3821858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lain_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EA40F17-AC4E-4B4A-8C3B-F4D3F46E66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860336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B083-1549-44C2-8421-211A388627B2}"/>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6A58F79-1F82-474E-B1EB-02F3CF6BD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5553379-EEAC-4B9E-96DD-D9FD3A7EC896}"/>
              </a:ext>
            </a:extLst>
          </p:cNvPr>
          <p:cNvSpPr>
            <a:spLocks noGrp="1"/>
          </p:cNvSpPr>
          <p:nvPr>
            <p:ph type="dt" sz="half" idx="10"/>
          </p:nvPr>
        </p:nvSpPr>
        <p:spPr/>
        <p:txBody>
          <a:bodyPr/>
          <a:lstStyle/>
          <a:p>
            <a:fld id="{62DB5ED5-C5E3-43EB-B459-EBDD4F0F51BF}" type="datetime1">
              <a:rPr lang="nl-NL" smtClean="0"/>
              <a:t>26-8-2022</a:t>
            </a:fld>
            <a:endParaRPr lang="nl-NL" dirty="0"/>
          </a:p>
        </p:txBody>
      </p:sp>
      <p:sp>
        <p:nvSpPr>
          <p:cNvPr id="5" name="Footer Placeholder 4">
            <a:extLst>
              <a:ext uri="{FF2B5EF4-FFF2-40B4-BE49-F238E27FC236}">
                <a16:creationId xmlns:a16="http://schemas.microsoft.com/office/drawing/2014/main" id="{11DB850F-0853-449D-B260-229D84504317}"/>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4988C6E-84B5-47B4-89FB-6399F09FC851}"/>
              </a:ext>
            </a:extLst>
          </p:cNvPr>
          <p:cNvSpPr>
            <a:spLocks noGrp="1"/>
          </p:cNvSpPr>
          <p:nvPr>
            <p:ph type="sldNum" sz="quarter" idx="12"/>
          </p:nvPr>
        </p:nvSpPr>
        <p:spPr>
          <a:xfrm>
            <a:off x="8610600" y="6356350"/>
            <a:ext cx="2743200" cy="365125"/>
          </a:xfrm>
          <a:prstGeom prst="rect">
            <a:avLst/>
          </a:prstGeom>
        </p:spPr>
        <p:txBody>
          <a:bodyPr/>
          <a:lstStyle/>
          <a:p>
            <a:fld id="{2776F820-35B2-46E6-8173-1249829D61FC}" type="slidenum">
              <a:rPr lang="nl-NL" smtClean="0"/>
              <a:t>‹nr.›</a:t>
            </a:fld>
            <a:endParaRPr lang="nl-NL" dirty="0"/>
          </a:p>
        </p:txBody>
      </p:sp>
    </p:spTree>
    <p:extLst>
      <p:ext uri="{BB962C8B-B14F-4D97-AF65-F5344CB8AC3E}">
        <p14:creationId xmlns:p14="http://schemas.microsoft.com/office/powerpoint/2010/main" val="462599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userDrawn="1"/>
        </p:nvSpPr>
        <p:spPr>
          <a:xfrm rot="180000">
            <a:off x="-192342" y="2379775"/>
            <a:ext cx="12574280" cy="485188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2" name="Title 1"/>
          <p:cNvSpPr>
            <a:spLocks noGrp="1"/>
          </p:cNvSpPr>
          <p:nvPr>
            <p:ph type="ctrTitle" hasCustomPrompt="1"/>
          </p:nvPr>
        </p:nvSpPr>
        <p:spPr>
          <a:xfrm>
            <a:off x="643467" y="2738438"/>
            <a:ext cx="10905067" cy="1266633"/>
          </a:xfrm>
        </p:spPr>
        <p:txBody>
          <a:bodyPr anchor="b">
            <a:normAutofit/>
          </a:bodyPr>
          <a:lstStyle>
            <a:lvl1pPr algn="ctr">
              <a:defRPr sz="4800" baseline="0">
                <a:solidFill>
                  <a:schemeClr val="bg1"/>
                </a:solidFill>
              </a:defRPr>
            </a:lvl1pPr>
          </a:lstStyle>
          <a:p>
            <a:r>
              <a:rPr lang="en-US" dirty="0"/>
              <a:t>CLICK TO EDIT MAIN TITLE</a:t>
            </a:r>
          </a:p>
        </p:txBody>
      </p:sp>
      <p:sp>
        <p:nvSpPr>
          <p:cNvPr id="3" name="Subtitle 2"/>
          <p:cNvSpPr>
            <a:spLocks noGrp="1"/>
          </p:cNvSpPr>
          <p:nvPr>
            <p:ph type="subTitle" idx="1" hasCustomPrompt="1"/>
          </p:nvPr>
        </p:nvSpPr>
        <p:spPr>
          <a:xfrm>
            <a:off x="1564218" y="4119562"/>
            <a:ext cx="9063567" cy="1382714"/>
          </a:xfrm>
        </p:spPr>
        <p:txBody>
          <a:bodyPr>
            <a:normAutofit/>
          </a:bodyPr>
          <a:lstStyle>
            <a:lvl1pPr marL="0" indent="0" algn="ctr">
              <a:buNone/>
              <a:defRPr sz="3200">
                <a:solidFill>
                  <a:schemeClr val="bg1"/>
                </a:solidFill>
                <a:latin typeface="Fira Sans Medium" panose="020B0603050000020004" pitchFamily="34" charset="0"/>
                <a:ea typeface="Fira Sans Medium" panose="020B06030500000200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 title</a:t>
            </a:r>
          </a:p>
        </p:txBody>
      </p:sp>
    </p:spTree>
    <p:extLst>
      <p:ext uri="{BB962C8B-B14F-4D97-AF65-F5344CB8AC3E}">
        <p14:creationId xmlns:p14="http://schemas.microsoft.com/office/powerpoint/2010/main" val="3858792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left, large photo right half">
    <p:spTree>
      <p:nvGrpSpPr>
        <p:cNvPr id="1" name=""/>
        <p:cNvGrpSpPr/>
        <p:nvPr/>
      </p:nvGrpSpPr>
      <p:grpSpPr>
        <a:xfrm>
          <a:off x="0" y="0"/>
          <a:ext cx="0" cy="0"/>
          <a:chOff x="0" y="0"/>
          <a:chExt cx="0" cy="0"/>
        </a:xfrm>
      </p:grpSpPr>
      <p:sp>
        <p:nvSpPr>
          <p:cNvPr id="13" name="Content Placeholder 13"/>
          <p:cNvSpPr>
            <a:spLocks noGrp="1"/>
          </p:cNvSpPr>
          <p:nvPr>
            <p:ph idx="12"/>
          </p:nvPr>
        </p:nvSpPr>
        <p:spPr>
          <a:xfrm>
            <a:off x="1570040" y="1873611"/>
            <a:ext cx="4453148" cy="998392"/>
          </a:xfrm>
        </p:spPr>
        <p:txBody>
          <a:bodyPr anchor="ctr">
            <a:normAutofit/>
          </a:bodyPr>
          <a:lstStyle/>
          <a:p>
            <a:pPr marL="0" indent="0">
              <a:buNone/>
            </a:pPr>
            <a:r>
              <a:rPr lang="nl-NL" sz="2000" dirty="0"/>
              <a:t>Who is Cost Engineering?</a:t>
            </a:r>
          </a:p>
        </p:txBody>
      </p:sp>
      <p:sp>
        <p:nvSpPr>
          <p:cNvPr id="15" name="Content Placeholder 14"/>
          <p:cNvSpPr>
            <a:spLocks noGrp="1"/>
          </p:cNvSpPr>
          <p:nvPr>
            <p:ph idx="13"/>
          </p:nvPr>
        </p:nvSpPr>
        <p:spPr>
          <a:xfrm>
            <a:off x="1558445" y="2872003"/>
            <a:ext cx="4461355" cy="1074882"/>
          </a:xfrm>
        </p:spPr>
        <p:txBody>
          <a:bodyPr anchor="ctr">
            <a:normAutofit/>
          </a:bodyPr>
          <a:lstStyle/>
          <a:p>
            <a:pPr marL="0" indent="0">
              <a:buNone/>
            </a:pPr>
            <a:r>
              <a:rPr lang="nl-NL" sz="2000" dirty="0"/>
              <a:t>What is Cleopatra Enterprise?</a:t>
            </a:r>
          </a:p>
        </p:txBody>
      </p:sp>
      <p:sp>
        <p:nvSpPr>
          <p:cNvPr id="16" name="Content Placeholder 15"/>
          <p:cNvSpPr>
            <a:spLocks noGrp="1"/>
          </p:cNvSpPr>
          <p:nvPr>
            <p:ph idx="14"/>
          </p:nvPr>
        </p:nvSpPr>
        <p:spPr>
          <a:xfrm>
            <a:off x="1556858" y="3957276"/>
            <a:ext cx="4453148" cy="998392"/>
          </a:xfrm>
        </p:spPr>
        <p:txBody>
          <a:bodyPr anchor="ctr"/>
          <a:lstStyle/>
          <a:p>
            <a:pPr marL="0" indent="0">
              <a:buNone/>
            </a:pPr>
            <a:r>
              <a:rPr lang="nl-NL" sz="2000" dirty="0"/>
              <a:t>Showcase:</a:t>
            </a:r>
          </a:p>
          <a:p>
            <a:pPr marL="0" indent="0">
              <a:buNone/>
            </a:pPr>
            <a:r>
              <a:rPr lang="nl-NL" sz="1600" dirty="0"/>
              <a:t>Analyzing your projects throughout </a:t>
            </a:r>
            <a:br>
              <a:rPr lang="nl-NL" sz="1600" dirty="0"/>
            </a:br>
            <a:r>
              <a:rPr lang="nl-NL" sz="1600" dirty="0"/>
              <a:t>your Project Life Cycle</a:t>
            </a:r>
          </a:p>
        </p:txBody>
      </p:sp>
      <p:sp>
        <p:nvSpPr>
          <p:cNvPr id="17" name="Content Placeholder 16"/>
          <p:cNvSpPr>
            <a:spLocks noGrp="1"/>
          </p:cNvSpPr>
          <p:nvPr>
            <p:ph idx="15"/>
          </p:nvPr>
        </p:nvSpPr>
        <p:spPr>
          <a:xfrm>
            <a:off x="1556858" y="4955668"/>
            <a:ext cx="4461355" cy="1066079"/>
          </a:xfrm>
        </p:spPr>
        <p:txBody>
          <a:bodyPr anchor="ctr">
            <a:normAutofit/>
          </a:bodyPr>
          <a:lstStyle/>
          <a:p>
            <a:pPr marL="0" indent="0">
              <a:buNone/>
            </a:pPr>
            <a:r>
              <a:rPr lang="nl-NL" sz="2000" dirty="0"/>
              <a:t>Questions &amp; Answers</a:t>
            </a:r>
          </a:p>
        </p:txBody>
      </p:sp>
      <p:sp>
        <p:nvSpPr>
          <p:cNvPr id="18" name="Title 1"/>
          <p:cNvSpPr>
            <a:spLocks noGrp="1"/>
          </p:cNvSpPr>
          <p:nvPr>
            <p:ph type="title" hasCustomPrompt="1"/>
          </p:nvPr>
        </p:nvSpPr>
        <p:spPr>
          <a:xfrm>
            <a:off x="642937" y="663576"/>
            <a:ext cx="5367069" cy="1210035"/>
          </a:xfrm>
        </p:spPr>
        <p:txBody>
          <a:bodyPr anchor="ctr">
            <a:normAutofit/>
          </a:bodyPr>
          <a:lstStyle/>
          <a:p>
            <a:pPr algn="l"/>
            <a:r>
              <a:rPr lang="nl-NL" dirty="0"/>
              <a:t>Topics</a:t>
            </a:r>
          </a:p>
        </p:txBody>
      </p:sp>
      <p:sp>
        <p:nvSpPr>
          <p:cNvPr id="4" name="Picture Placeholder 3"/>
          <p:cNvSpPr>
            <a:spLocks noGrp="1"/>
          </p:cNvSpPr>
          <p:nvPr>
            <p:ph type="pic" sz="quarter" idx="16" hasCustomPrompt="1"/>
          </p:nvPr>
        </p:nvSpPr>
        <p:spPr>
          <a:xfrm>
            <a:off x="6190148" y="0"/>
            <a:ext cx="6001852" cy="6858000"/>
          </a:xfrm>
          <a:solidFill>
            <a:schemeClr val="bg2"/>
          </a:solidFill>
        </p:spPr>
        <p:txBody>
          <a:bodyPr anchor="ctr"/>
          <a:lstStyle>
            <a:lvl1pPr algn="ctr">
              <a:defRPr/>
            </a:lvl1pPr>
          </a:lstStyle>
          <a:p>
            <a:r>
              <a:rPr lang="nl-NL" dirty="0"/>
              <a:t>Photo</a:t>
            </a:r>
          </a:p>
        </p:txBody>
      </p:sp>
      <p:sp>
        <p:nvSpPr>
          <p:cNvPr id="31" name="Picture Placeholder 3"/>
          <p:cNvSpPr>
            <a:spLocks noGrp="1"/>
          </p:cNvSpPr>
          <p:nvPr>
            <p:ph type="pic" sz="quarter" idx="17" hasCustomPrompt="1"/>
          </p:nvPr>
        </p:nvSpPr>
        <p:spPr>
          <a:xfrm>
            <a:off x="660884" y="2051678"/>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2" name="Picture Placeholder 3"/>
          <p:cNvSpPr>
            <a:spLocks noGrp="1"/>
          </p:cNvSpPr>
          <p:nvPr>
            <p:ph type="pic" sz="quarter" idx="18" hasCustomPrompt="1"/>
          </p:nvPr>
        </p:nvSpPr>
        <p:spPr>
          <a:xfrm>
            <a:off x="649289" y="3085620"/>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3" name="Picture Placeholder 3"/>
          <p:cNvSpPr>
            <a:spLocks noGrp="1"/>
          </p:cNvSpPr>
          <p:nvPr>
            <p:ph type="pic" sz="quarter" idx="19" hasCustomPrompt="1"/>
          </p:nvPr>
        </p:nvSpPr>
        <p:spPr>
          <a:xfrm>
            <a:off x="649289" y="4126324"/>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4" name="Picture Placeholder 3"/>
          <p:cNvSpPr>
            <a:spLocks noGrp="1"/>
          </p:cNvSpPr>
          <p:nvPr>
            <p:ph type="pic" sz="quarter" idx="20" hasCustomPrompt="1"/>
          </p:nvPr>
        </p:nvSpPr>
        <p:spPr>
          <a:xfrm>
            <a:off x="660884" y="5127867"/>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274264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arrow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3681412"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3674799"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7" hasCustomPrompt="1"/>
          </p:nvPr>
        </p:nvSpPr>
        <p:spPr>
          <a:xfrm>
            <a:off x="5097464" y="674543"/>
            <a:ext cx="6451600"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4251062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with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467" y="2046288"/>
            <a:ext cx="10905067" cy="1382712"/>
          </a:xfrm>
        </p:spPr>
        <p:txBody>
          <a:bodyPr>
            <a:normAutofit/>
          </a:bodyPr>
          <a:lstStyle>
            <a:lvl1pPr algn="l">
              <a:defRPr sz="4000" baseline="0"/>
            </a:lvl1pPr>
          </a:lstStyle>
          <a:p>
            <a:r>
              <a:rPr lang="en-US" dirty="0"/>
              <a:t>Click To Edit Slide Title</a:t>
            </a:r>
          </a:p>
        </p:txBody>
      </p:sp>
      <p:sp>
        <p:nvSpPr>
          <p:cNvPr id="8" name="Picture Placeholder 3"/>
          <p:cNvSpPr>
            <a:spLocks noGrp="1"/>
          </p:cNvSpPr>
          <p:nvPr>
            <p:ph type="pic" sz="quarter" idx="16" hasCustomPrompt="1"/>
          </p:nvPr>
        </p:nvSpPr>
        <p:spPr>
          <a:xfrm>
            <a:off x="13422" y="5340"/>
            <a:ext cx="12178578" cy="2040948"/>
          </a:xfrm>
          <a:solidFill>
            <a:schemeClr val="bg2"/>
          </a:solidFill>
        </p:spPr>
        <p:txBody>
          <a:bodyPr anchor="ctr"/>
          <a:lstStyle>
            <a:lvl1pPr marL="0" indent="0" algn="ctr">
              <a:buNone/>
              <a:defRPr baseline="0"/>
            </a:lvl1pPr>
          </a:lstStyle>
          <a:p>
            <a:r>
              <a:rPr lang="nl-NL" dirty="0"/>
              <a:t>Diagonal Line Header</a:t>
            </a:r>
          </a:p>
        </p:txBody>
      </p:sp>
      <p:sp>
        <p:nvSpPr>
          <p:cNvPr id="9" name="Content Placeholder 2"/>
          <p:cNvSpPr>
            <a:spLocks noGrp="1"/>
          </p:cNvSpPr>
          <p:nvPr>
            <p:ph idx="1" hasCustomPrompt="1"/>
          </p:nvPr>
        </p:nvSpPr>
        <p:spPr>
          <a:xfrm>
            <a:off x="643467"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7" hasCustomPrompt="1"/>
          </p:nvPr>
        </p:nvSpPr>
        <p:spPr>
          <a:xfrm>
            <a:off x="6172730"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1" hasCustomPrompt="1"/>
          </p:nvPr>
        </p:nvSpPr>
        <p:spPr>
          <a:xfrm>
            <a:off x="9859963" y="1046451"/>
            <a:ext cx="1688571" cy="168857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735861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gonal orange">
    <p:spTree>
      <p:nvGrpSpPr>
        <p:cNvPr id="1" name=""/>
        <p:cNvGrpSpPr/>
        <p:nvPr/>
      </p:nvGrpSpPr>
      <p:grpSpPr>
        <a:xfrm>
          <a:off x="0" y="0"/>
          <a:ext cx="0" cy="0"/>
          <a:chOff x="0" y="0"/>
          <a:chExt cx="0" cy="0"/>
        </a:xfrm>
      </p:grpSpPr>
      <p:grpSp>
        <p:nvGrpSpPr>
          <p:cNvPr id="7" name="Group 6"/>
          <p:cNvGrpSpPr/>
          <p:nvPr userDrawn="1"/>
        </p:nvGrpSpPr>
        <p:grpSpPr>
          <a:xfrm>
            <a:off x="-134139" y="0"/>
            <a:ext cx="12447005" cy="7191843"/>
            <a:chOff x="-134139" y="0"/>
            <a:chExt cx="12447005" cy="7191843"/>
          </a:xfrm>
        </p:grpSpPr>
        <p:sp>
          <p:nvSpPr>
            <p:cNvPr id="4" name="Rectangle 3"/>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5" name="Rectangle 4"/>
            <p:cNvSpPr/>
            <p:nvPr userDrawn="1"/>
          </p:nvSpPr>
          <p:spPr>
            <a:xfrm>
              <a:off x="0"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 name="Rectangle 5"/>
            <p:cNvSpPr/>
            <p:nvPr userDrawn="1"/>
          </p:nvSpPr>
          <p:spPr>
            <a:xfrm rot="180000">
              <a:off x="-134139" y="4812998"/>
              <a:ext cx="12447005" cy="237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2" name="Title 1"/>
          <p:cNvSpPr>
            <a:spLocks noGrp="1"/>
          </p:cNvSpPr>
          <p:nvPr>
            <p:ph type="title" hasCustomPrompt="1"/>
          </p:nvPr>
        </p:nvSpPr>
        <p:spPr>
          <a:xfrm>
            <a:off x="642938" y="4973187"/>
            <a:ext cx="10905067" cy="1380807"/>
          </a:xfrm>
        </p:spPr>
        <p:txBody>
          <a:bodyPr>
            <a:normAutofit/>
          </a:bodyPr>
          <a:lstStyle>
            <a:lvl1pPr algn="l">
              <a:defRPr sz="3600" baseline="0"/>
            </a:lvl1pPr>
          </a:lstStyle>
          <a:p>
            <a:r>
              <a:rPr lang="en-US" dirty="0"/>
              <a:t>Click To Edit Slide Title</a:t>
            </a:r>
          </a:p>
        </p:txBody>
      </p:sp>
      <p:sp>
        <p:nvSpPr>
          <p:cNvPr id="3" name="Content Placeholder 2"/>
          <p:cNvSpPr>
            <a:spLocks noGrp="1"/>
          </p:cNvSpPr>
          <p:nvPr>
            <p:ph idx="1" hasCustomPrompt="1"/>
          </p:nvPr>
        </p:nvSpPr>
        <p:spPr>
          <a:xfrm>
            <a:off x="6172200" y="1355725"/>
            <a:ext cx="5369696" cy="2763838"/>
          </a:xfrm>
        </p:spPr>
        <p:txBody>
          <a:bodyPr numCol="1" spcCol="576000" anchor="ct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 slide content</a:t>
            </a:r>
          </a:p>
        </p:txBody>
      </p:sp>
      <p:sp>
        <p:nvSpPr>
          <p:cNvPr id="10" name="Picture Placeholder 3"/>
          <p:cNvSpPr>
            <a:spLocks noGrp="1"/>
          </p:cNvSpPr>
          <p:nvPr>
            <p:ph type="pic" sz="quarter" idx="16" hasCustomPrompt="1"/>
          </p:nvPr>
        </p:nvSpPr>
        <p:spPr>
          <a:xfrm>
            <a:off x="663648" y="1355726"/>
            <a:ext cx="5333966" cy="2763838"/>
          </a:xfrm>
          <a:solidFill>
            <a:schemeClr val="bg2"/>
          </a:solidFill>
        </p:spPr>
        <p:txBody>
          <a:bodyPr anchor="ctr"/>
          <a:lstStyle>
            <a:lvl1pPr marL="0" indent="0" algn="ctr">
              <a:buNone/>
              <a:defRPr/>
            </a:lvl1pPr>
          </a:lstStyle>
          <a:p>
            <a:r>
              <a:rPr lang="nl-NL" dirty="0"/>
              <a:t>Graphic or Chart</a:t>
            </a:r>
          </a:p>
        </p:txBody>
      </p:sp>
    </p:spTree>
    <p:extLst>
      <p:ext uri="{BB962C8B-B14F-4D97-AF65-F5344CB8AC3E}">
        <p14:creationId xmlns:p14="http://schemas.microsoft.com/office/powerpoint/2010/main" val="2152862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background, large image top">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p:cNvSpPr>
            <a:spLocks noGrp="1"/>
          </p:cNvSpPr>
          <p:nvPr>
            <p:ph type="title" hasCustomPrompt="1"/>
          </p:nvPr>
        </p:nvSpPr>
        <p:spPr>
          <a:xfrm>
            <a:off x="642937" y="4465638"/>
            <a:ext cx="10906125" cy="692149"/>
          </a:xfrm>
        </p:spPr>
        <p:txBody>
          <a:bodyPr anchor="t"/>
          <a:lstStyle>
            <a:lvl1pPr algn="ctr">
              <a:defRPr sz="4000" b="1" cap="none" baseline="0">
                <a:solidFill>
                  <a:schemeClr val="bg1"/>
                </a:solidFill>
              </a:defRPr>
            </a:lvl1pPr>
          </a:lstStyle>
          <a:p>
            <a:r>
              <a:rPr lang="en-US" dirty="0"/>
              <a:t>Click To Edit Slide Title</a:t>
            </a:r>
          </a:p>
        </p:txBody>
      </p:sp>
      <p:sp>
        <p:nvSpPr>
          <p:cNvPr id="3" name="Text Placeholder 2"/>
          <p:cNvSpPr>
            <a:spLocks noGrp="1"/>
          </p:cNvSpPr>
          <p:nvPr>
            <p:ph type="body" idx="1" hasCustomPrompt="1"/>
          </p:nvPr>
        </p:nvSpPr>
        <p:spPr>
          <a:xfrm>
            <a:off x="646113" y="5148576"/>
            <a:ext cx="10902950" cy="699774"/>
          </a:xfrm>
        </p:spPr>
        <p:txBody>
          <a:bodyPr anchor="ctr"/>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1" name="Picture Placeholder 3"/>
          <p:cNvSpPr>
            <a:spLocks noGrp="1"/>
          </p:cNvSpPr>
          <p:nvPr>
            <p:ph type="pic" sz="quarter" idx="16" hasCustomPrompt="1"/>
          </p:nvPr>
        </p:nvSpPr>
        <p:spPr>
          <a:xfrm>
            <a:off x="668372" y="671415"/>
            <a:ext cx="10880690" cy="3448147"/>
          </a:xfrm>
          <a:solidFill>
            <a:schemeClr val="bg2"/>
          </a:solidFill>
        </p:spPr>
        <p:txBody>
          <a:bodyPr anchor="ctr"/>
          <a:lstStyle>
            <a:lvl1pPr marL="0" indent="0" algn="ctr">
              <a:buNone/>
              <a:defRPr/>
            </a:lvl1pPr>
          </a:lstStyle>
          <a:p>
            <a:r>
              <a:rPr lang="nl-NL" dirty="0"/>
              <a:t>Graphic, Photo or Chart</a:t>
            </a:r>
          </a:p>
        </p:txBody>
      </p:sp>
    </p:spTree>
    <p:extLst>
      <p:ext uri="{BB962C8B-B14F-4D97-AF65-F5344CB8AC3E}">
        <p14:creationId xmlns:p14="http://schemas.microsoft.com/office/powerpoint/2010/main" val="118803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ain - Two column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41" y="2046293"/>
            <a:ext cx="5376863"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4" name="Text Placeholder 8">
            <a:extLst>
              <a:ext uri="{FF2B5EF4-FFF2-40B4-BE49-F238E27FC236}">
                <a16:creationId xmlns:a16="http://schemas.microsoft.com/office/drawing/2014/main" id="{C51035D9-6BF2-46E6-B2D2-D52B7E31955F}"/>
              </a:ext>
            </a:extLst>
          </p:cNvPr>
          <p:cNvSpPr>
            <a:spLocks noGrp="1"/>
          </p:cNvSpPr>
          <p:nvPr>
            <p:ph type="body" sz="quarter" idx="18"/>
          </p:nvPr>
        </p:nvSpPr>
        <p:spPr>
          <a:xfrm>
            <a:off x="6172205" y="2046293"/>
            <a:ext cx="5376863"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505389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image below">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8" name="Picture Placeholder 3"/>
          <p:cNvSpPr>
            <a:spLocks noGrp="1"/>
          </p:cNvSpPr>
          <p:nvPr>
            <p:ph type="pic" sz="quarter" idx="16" hasCustomPrompt="1"/>
          </p:nvPr>
        </p:nvSpPr>
        <p:spPr>
          <a:xfrm>
            <a:off x="650947" y="2060141"/>
            <a:ext cx="10880690" cy="4134284"/>
          </a:xfrm>
          <a:solidFill>
            <a:schemeClr val="bg2"/>
          </a:solidFill>
        </p:spPr>
        <p:txBody>
          <a:bodyPr anchor="ctr"/>
          <a:lstStyle>
            <a:lvl1pPr marL="0" indent="0" algn="ctr">
              <a:buNone/>
              <a:defRPr/>
            </a:lvl1pPr>
          </a:lstStyle>
          <a:p>
            <a:r>
              <a:rPr lang="nl-NL" dirty="0"/>
              <a:t>Graphic, Photo or Chart</a:t>
            </a:r>
          </a:p>
        </p:txBody>
      </p:sp>
    </p:spTree>
    <p:extLst>
      <p:ext uri="{BB962C8B-B14F-4D97-AF65-F5344CB8AC3E}">
        <p14:creationId xmlns:p14="http://schemas.microsoft.com/office/powerpoint/2010/main" val="36833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image, 2 icon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6" name="Content Placeholder 2"/>
          <p:cNvSpPr>
            <a:spLocks noGrp="1"/>
          </p:cNvSpPr>
          <p:nvPr>
            <p:ph idx="10" hasCustomPrompt="1"/>
          </p:nvPr>
        </p:nvSpPr>
        <p:spPr>
          <a:xfrm>
            <a:off x="2484438" y="5025261"/>
            <a:ext cx="3535362"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8" name="Content Placeholder 2"/>
          <p:cNvSpPr>
            <a:spLocks noGrp="1"/>
          </p:cNvSpPr>
          <p:nvPr>
            <p:ph idx="12" hasCustomPrompt="1"/>
          </p:nvPr>
        </p:nvSpPr>
        <p:spPr>
          <a:xfrm>
            <a:off x="7099300" y="5025261"/>
            <a:ext cx="3529013"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1" name="Picture Placeholder 3"/>
          <p:cNvSpPr>
            <a:spLocks noGrp="1"/>
          </p:cNvSpPr>
          <p:nvPr>
            <p:ph type="pic" sz="quarter" idx="16" hasCustomPrompt="1"/>
          </p:nvPr>
        </p:nvSpPr>
        <p:spPr>
          <a:xfrm>
            <a:off x="650947" y="2060141"/>
            <a:ext cx="10880690" cy="2751572"/>
          </a:xfrm>
          <a:solidFill>
            <a:schemeClr val="bg2"/>
          </a:solidFill>
        </p:spPr>
        <p:txBody>
          <a:bodyPr anchor="ctr"/>
          <a:lstStyle>
            <a:lvl1pPr marL="0" indent="0" algn="ctr">
              <a:buNone/>
              <a:defRPr/>
            </a:lvl1pPr>
          </a:lstStyle>
          <a:p>
            <a:r>
              <a:rPr lang="nl-NL" dirty="0"/>
              <a:t>Graphic, Photo or Chart</a:t>
            </a:r>
          </a:p>
        </p:txBody>
      </p:sp>
      <p:sp>
        <p:nvSpPr>
          <p:cNvPr id="12" name="Picture Placeholder 3"/>
          <p:cNvSpPr>
            <a:spLocks noGrp="1"/>
          </p:cNvSpPr>
          <p:nvPr>
            <p:ph type="pic" sz="quarter" idx="17" hasCustomPrompt="1"/>
          </p:nvPr>
        </p:nvSpPr>
        <p:spPr>
          <a:xfrm>
            <a:off x="1572011" y="5222946"/>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3" name="Picture Placeholder 3"/>
          <p:cNvSpPr>
            <a:spLocks noGrp="1"/>
          </p:cNvSpPr>
          <p:nvPr>
            <p:ph type="pic" sz="quarter" idx="18" hasCustomPrompt="1"/>
          </p:nvPr>
        </p:nvSpPr>
        <p:spPr>
          <a:xfrm>
            <a:off x="6163498" y="5222945"/>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281779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BG, wide content righ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p:cNvSpPr>
            <a:spLocks noGrp="1"/>
          </p:cNvSpPr>
          <p:nvPr>
            <p:ph type="title" hasCustomPrompt="1"/>
          </p:nvPr>
        </p:nvSpPr>
        <p:spPr>
          <a:xfrm>
            <a:off x="4329113" y="2046289"/>
            <a:ext cx="7219950" cy="1382711"/>
          </a:xfrm>
        </p:spPr>
        <p:txBody>
          <a:bodyPr anchor="ctr">
            <a:normAutofit/>
          </a:bodyPr>
          <a:lstStyle>
            <a:lvl1pPr algn="l">
              <a:defRPr sz="3600" b="1" cap="none" baseline="0">
                <a:solidFill>
                  <a:schemeClr val="bg1"/>
                </a:solidFill>
              </a:defRPr>
            </a:lvl1pPr>
          </a:lstStyle>
          <a:p>
            <a:r>
              <a:rPr lang="en-US" dirty="0"/>
              <a:t>Click To Edit Slide Title</a:t>
            </a:r>
          </a:p>
        </p:txBody>
      </p:sp>
      <p:sp>
        <p:nvSpPr>
          <p:cNvPr id="8" name="Content Placeholder 2"/>
          <p:cNvSpPr>
            <a:spLocks noGrp="1"/>
          </p:cNvSpPr>
          <p:nvPr>
            <p:ph idx="10" hasCustomPrompt="1"/>
          </p:nvPr>
        </p:nvSpPr>
        <p:spPr>
          <a:xfrm>
            <a:off x="4335725" y="3430587"/>
            <a:ext cx="7213337" cy="2763838"/>
          </a:xfrm>
        </p:spPr>
        <p:txBody>
          <a:bodyPr numCol="1" spcCol="576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6" hasCustomPrompt="1"/>
          </p:nvPr>
        </p:nvSpPr>
        <p:spPr>
          <a:xfrm>
            <a:off x="650947" y="663575"/>
            <a:ext cx="3525766"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1240421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ide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9113" y="2046289"/>
            <a:ext cx="7219950" cy="1382711"/>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4335725" y="3430587"/>
            <a:ext cx="7213337" cy="2763838"/>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p:cNvSpPr>
            <a:spLocks noGrp="1"/>
          </p:cNvSpPr>
          <p:nvPr>
            <p:ph type="pic" sz="quarter" idx="16" hasCustomPrompt="1"/>
          </p:nvPr>
        </p:nvSpPr>
        <p:spPr>
          <a:xfrm>
            <a:off x="650947" y="663575"/>
            <a:ext cx="3525766"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124702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9113" y="1355725"/>
            <a:ext cx="6298357" cy="1401761"/>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4335726" y="2759073"/>
            <a:ext cx="6292588" cy="2743202"/>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3"/>
          <p:cNvSpPr>
            <a:spLocks noGrp="1"/>
          </p:cNvSpPr>
          <p:nvPr>
            <p:ph type="pic" sz="quarter" idx="16" hasCustomPrompt="1"/>
          </p:nvPr>
        </p:nvSpPr>
        <p:spPr>
          <a:xfrm rot="-180000">
            <a:off x="-297846" y="-168729"/>
            <a:ext cx="3558358" cy="7352985"/>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4187147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5370406"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5365487"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3"/>
          <p:cNvSpPr>
            <a:spLocks noGrp="1"/>
          </p:cNvSpPr>
          <p:nvPr>
            <p:ph type="pic" sz="quarter" idx="16" hasCustomPrompt="1"/>
          </p:nvPr>
        </p:nvSpPr>
        <p:spPr>
          <a:xfrm>
            <a:off x="6172200" y="669131"/>
            <a:ext cx="2605015" cy="5530850"/>
          </a:xfrm>
          <a:solidFill>
            <a:schemeClr val="bg2"/>
          </a:solidFill>
        </p:spPr>
        <p:txBody>
          <a:bodyPr anchor="ctr"/>
          <a:lstStyle>
            <a:lvl1pPr marL="0" indent="0" algn="ctr">
              <a:buNone/>
              <a:defRPr/>
            </a:lvl1pPr>
          </a:lstStyle>
          <a:p>
            <a:r>
              <a:rPr lang="nl-NL" dirty="0"/>
              <a:t>Photo</a:t>
            </a:r>
          </a:p>
        </p:txBody>
      </p:sp>
      <p:sp>
        <p:nvSpPr>
          <p:cNvPr id="9" name="Picture Placeholder 3"/>
          <p:cNvSpPr>
            <a:spLocks noGrp="1"/>
          </p:cNvSpPr>
          <p:nvPr>
            <p:ph type="pic" sz="quarter" idx="17" hasCustomPrompt="1"/>
          </p:nvPr>
        </p:nvSpPr>
        <p:spPr>
          <a:xfrm>
            <a:off x="8944048" y="674543"/>
            <a:ext cx="2605015"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572864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s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329113" y="663576"/>
            <a:ext cx="7219949" cy="96166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14" name="Content Placeholder 2"/>
          <p:cNvSpPr>
            <a:spLocks noGrp="1"/>
          </p:cNvSpPr>
          <p:nvPr>
            <p:ph idx="12" hasCustomPrompt="1"/>
          </p:nvPr>
        </p:nvSpPr>
        <p:spPr>
          <a:xfrm>
            <a:off x="5257803" y="1873611"/>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5246208" y="2872003"/>
            <a:ext cx="6302854"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5244621" y="3957276"/>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5244621" y="4955668"/>
            <a:ext cx="6302854"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Picture Placeholder 3"/>
          <p:cNvSpPr>
            <a:spLocks noGrp="1"/>
          </p:cNvSpPr>
          <p:nvPr>
            <p:ph type="pic" sz="quarter" idx="16" hasCustomPrompt="1"/>
          </p:nvPr>
        </p:nvSpPr>
        <p:spPr>
          <a:xfrm>
            <a:off x="656576" y="1873611"/>
            <a:ext cx="3239149" cy="4148136"/>
          </a:xfrm>
          <a:solidFill>
            <a:schemeClr val="bg2"/>
          </a:solidFill>
        </p:spPr>
        <p:txBody>
          <a:bodyPr anchor="ctr"/>
          <a:lstStyle>
            <a:lvl1pPr marL="0" indent="0" algn="ctr">
              <a:buNone/>
              <a:defRPr/>
            </a:lvl1pPr>
          </a:lstStyle>
          <a:p>
            <a:r>
              <a:rPr lang="nl-NL" dirty="0"/>
              <a:t>Photo</a:t>
            </a:r>
          </a:p>
        </p:txBody>
      </p:sp>
      <p:sp>
        <p:nvSpPr>
          <p:cNvPr id="29" name="Picture Placeholder 3"/>
          <p:cNvSpPr>
            <a:spLocks noGrp="1"/>
          </p:cNvSpPr>
          <p:nvPr>
            <p:ph type="pic" sz="quarter" idx="17" hasCustomPrompt="1"/>
          </p:nvPr>
        </p:nvSpPr>
        <p:spPr>
          <a:xfrm>
            <a:off x="4337052" y="2046288"/>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0" name="Picture Placeholder 3"/>
          <p:cNvSpPr>
            <a:spLocks noGrp="1"/>
          </p:cNvSpPr>
          <p:nvPr>
            <p:ph type="pic" sz="quarter" idx="18" hasCustomPrompt="1"/>
          </p:nvPr>
        </p:nvSpPr>
        <p:spPr>
          <a:xfrm>
            <a:off x="4329113" y="3046669"/>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1" name="Picture Placeholder 3"/>
          <p:cNvSpPr>
            <a:spLocks noGrp="1"/>
          </p:cNvSpPr>
          <p:nvPr>
            <p:ph type="pic" sz="quarter" idx="19" hasCustomPrompt="1"/>
          </p:nvPr>
        </p:nvSpPr>
        <p:spPr>
          <a:xfrm>
            <a:off x="4348420" y="412817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2" name="Picture Placeholder 3"/>
          <p:cNvSpPr>
            <a:spLocks noGrp="1"/>
          </p:cNvSpPr>
          <p:nvPr>
            <p:ph type="pic" sz="quarter" idx="20" hasCustomPrompt="1"/>
          </p:nvPr>
        </p:nvSpPr>
        <p:spPr>
          <a:xfrm>
            <a:off x="4329113" y="512855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3716739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s left">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4461355"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4461355"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Picture Placeholder 3"/>
          <p:cNvSpPr>
            <a:spLocks noGrp="1"/>
          </p:cNvSpPr>
          <p:nvPr>
            <p:ph type="pic" sz="quarter" idx="16" hasCustomPrompt="1"/>
          </p:nvPr>
        </p:nvSpPr>
        <p:spPr>
          <a:xfrm>
            <a:off x="6190148" y="1872697"/>
            <a:ext cx="5358914" cy="4148136"/>
          </a:xfrm>
          <a:solidFill>
            <a:schemeClr val="bg2"/>
          </a:solidFill>
        </p:spPr>
        <p:txBody>
          <a:bodyPr anchor="ctr"/>
          <a:lstStyle>
            <a:lvl1pPr marL="0" indent="0" algn="ctr">
              <a:buNone/>
              <a:defRPr/>
            </a:lvl1pPr>
          </a:lstStyle>
          <a:p>
            <a:r>
              <a:rPr lang="nl-NL" dirty="0"/>
              <a:t>Graphic, Photo or Chart</a:t>
            </a:r>
          </a:p>
        </p:txBody>
      </p:sp>
      <p:sp>
        <p:nvSpPr>
          <p:cNvPr id="15" name="Picture Placeholder 3"/>
          <p:cNvSpPr>
            <a:spLocks noGrp="1"/>
          </p:cNvSpPr>
          <p:nvPr>
            <p:ph type="pic" sz="quarter" idx="19" hasCustomPrompt="1"/>
          </p:nvPr>
        </p:nvSpPr>
        <p:spPr>
          <a:xfrm>
            <a:off x="649674" y="197298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7" name="Picture Placeholder 3"/>
          <p:cNvSpPr>
            <a:spLocks noGrp="1"/>
          </p:cNvSpPr>
          <p:nvPr>
            <p:ph type="pic" sz="quarter" idx="20" hasCustomPrompt="1"/>
          </p:nvPr>
        </p:nvSpPr>
        <p:spPr>
          <a:xfrm>
            <a:off x="649289" y="304454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8" name="Picture Placeholder 3"/>
          <p:cNvSpPr>
            <a:spLocks noGrp="1"/>
          </p:cNvSpPr>
          <p:nvPr>
            <p:ph type="pic" sz="quarter" idx="21" hasCustomPrompt="1"/>
          </p:nvPr>
        </p:nvSpPr>
        <p:spPr>
          <a:xfrm>
            <a:off x="642937" y="411956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9" name="Picture Placeholder 3"/>
          <p:cNvSpPr>
            <a:spLocks noGrp="1"/>
          </p:cNvSpPr>
          <p:nvPr>
            <p:ph type="pic" sz="quarter" idx="22" hasCustomPrompt="1"/>
          </p:nvPr>
        </p:nvSpPr>
        <p:spPr>
          <a:xfrm>
            <a:off x="638562" y="5191125"/>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805213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s both sides">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2624683" cy="107488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2624683" cy="1066079"/>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Content Placeholder 2"/>
          <p:cNvSpPr>
            <a:spLocks noGrp="1"/>
          </p:cNvSpPr>
          <p:nvPr>
            <p:ph idx="16" hasCustomPrompt="1"/>
          </p:nvPr>
        </p:nvSpPr>
        <p:spPr>
          <a:xfrm>
            <a:off x="8026874" y="1873611"/>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9" name="Content Placeholder 2"/>
          <p:cNvSpPr>
            <a:spLocks noGrp="1"/>
          </p:cNvSpPr>
          <p:nvPr>
            <p:ph idx="17" hasCustomPrompt="1"/>
          </p:nvPr>
        </p:nvSpPr>
        <p:spPr>
          <a:xfrm>
            <a:off x="8015288" y="2872003"/>
            <a:ext cx="2619852" cy="107488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7" name="Content Placeholder 2"/>
          <p:cNvSpPr>
            <a:spLocks noGrp="1"/>
          </p:cNvSpPr>
          <p:nvPr>
            <p:ph idx="18" hasCustomPrompt="1"/>
          </p:nvPr>
        </p:nvSpPr>
        <p:spPr>
          <a:xfrm>
            <a:off x="8013692" y="3957276"/>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Content Placeholder 2"/>
          <p:cNvSpPr>
            <a:spLocks noGrp="1"/>
          </p:cNvSpPr>
          <p:nvPr>
            <p:ph idx="19" hasCustomPrompt="1"/>
          </p:nvPr>
        </p:nvSpPr>
        <p:spPr>
          <a:xfrm>
            <a:off x="8013701" y="4955668"/>
            <a:ext cx="2619852" cy="1066079"/>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33" name="Picture Placeholder 3"/>
          <p:cNvSpPr>
            <a:spLocks noGrp="1"/>
          </p:cNvSpPr>
          <p:nvPr>
            <p:ph type="pic" sz="quarter" idx="20" hasCustomPrompt="1"/>
          </p:nvPr>
        </p:nvSpPr>
        <p:spPr>
          <a:xfrm>
            <a:off x="667980"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4" name="Picture Placeholder 3"/>
          <p:cNvSpPr>
            <a:spLocks noGrp="1"/>
          </p:cNvSpPr>
          <p:nvPr>
            <p:ph type="pic" sz="quarter" idx="21" hasCustomPrompt="1"/>
          </p:nvPr>
        </p:nvSpPr>
        <p:spPr>
          <a:xfrm>
            <a:off x="667595"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5" name="Picture Placeholder 3"/>
          <p:cNvSpPr>
            <a:spLocks noGrp="1"/>
          </p:cNvSpPr>
          <p:nvPr>
            <p:ph type="pic" sz="quarter" idx="22" hasCustomPrompt="1"/>
          </p:nvPr>
        </p:nvSpPr>
        <p:spPr>
          <a:xfrm>
            <a:off x="667594"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6" name="Picture Placeholder 3"/>
          <p:cNvSpPr>
            <a:spLocks noGrp="1"/>
          </p:cNvSpPr>
          <p:nvPr>
            <p:ph type="pic" sz="quarter" idx="23" hasCustomPrompt="1"/>
          </p:nvPr>
        </p:nvSpPr>
        <p:spPr>
          <a:xfrm>
            <a:off x="667595"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2" name="Picture Placeholder 3"/>
          <p:cNvSpPr>
            <a:spLocks noGrp="1"/>
          </p:cNvSpPr>
          <p:nvPr>
            <p:ph type="pic" sz="quarter" idx="28" hasCustomPrompt="1"/>
          </p:nvPr>
        </p:nvSpPr>
        <p:spPr>
          <a:xfrm>
            <a:off x="4789753" y="1883208"/>
            <a:ext cx="2605015" cy="4138539"/>
          </a:xfrm>
          <a:solidFill>
            <a:schemeClr val="bg2"/>
          </a:solidFill>
        </p:spPr>
        <p:txBody>
          <a:bodyPr anchor="ctr"/>
          <a:lstStyle>
            <a:lvl1pPr marL="0" indent="0" algn="ctr">
              <a:buNone/>
              <a:defRPr/>
            </a:lvl1pPr>
          </a:lstStyle>
          <a:p>
            <a:r>
              <a:rPr lang="nl-NL" dirty="0"/>
              <a:t>Graphic</a:t>
            </a:r>
          </a:p>
        </p:txBody>
      </p:sp>
      <p:sp>
        <p:nvSpPr>
          <p:cNvPr id="43" name="Picture Placeholder 3"/>
          <p:cNvSpPr>
            <a:spLocks noGrp="1"/>
          </p:cNvSpPr>
          <p:nvPr>
            <p:ph type="pic" sz="quarter" idx="29" hasCustomPrompt="1"/>
          </p:nvPr>
        </p:nvSpPr>
        <p:spPr>
          <a:xfrm>
            <a:off x="10784402"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4" name="Picture Placeholder 3"/>
          <p:cNvSpPr>
            <a:spLocks noGrp="1"/>
          </p:cNvSpPr>
          <p:nvPr>
            <p:ph type="pic" sz="quarter" idx="30" hasCustomPrompt="1"/>
          </p:nvPr>
        </p:nvSpPr>
        <p:spPr>
          <a:xfrm>
            <a:off x="10784017"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5" name="Picture Placeholder 3"/>
          <p:cNvSpPr>
            <a:spLocks noGrp="1"/>
          </p:cNvSpPr>
          <p:nvPr>
            <p:ph type="pic" sz="quarter" idx="31" hasCustomPrompt="1"/>
          </p:nvPr>
        </p:nvSpPr>
        <p:spPr>
          <a:xfrm>
            <a:off x="10784016"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6" name="Picture Placeholder 3"/>
          <p:cNvSpPr>
            <a:spLocks noGrp="1"/>
          </p:cNvSpPr>
          <p:nvPr>
            <p:ph type="pic" sz="quarter" idx="32" hasCustomPrompt="1"/>
          </p:nvPr>
        </p:nvSpPr>
        <p:spPr>
          <a:xfrm>
            <a:off x="10784017"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3189656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2" name="Content Placeholder 2"/>
          <p:cNvSpPr>
            <a:spLocks noGrp="1"/>
          </p:cNvSpPr>
          <p:nvPr>
            <p:ph idx="10" hasCustomPrompt="1"/>
          </p:nvPr>
        </p:nvSpPr>
        <p:spPr>
          <a:xfrm>
            <a:off x="3252788"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Content Placeholder 2"/>
          <p:cNvSpPr>
            <a:spLocks noGrp="1"/>
          </p:cNvSpPr>
          <p:nvPr>
            <p:ph idx="11" hasCustomPrompt="1"/>
          </p:nvPr>
        </p:nvSpPr>
        <p:spPr>
          <a:xfrm>
            <a:off x="3270251" y="4820480"/>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4" name="Content Placeholder 2"/>
          <p:cNvSpPr>
            <a:spLocks noGrp="1"/>
          </p:cNvSpPr>
          <p:nvPr>
            <p:ph idx="12" hasCustomPrompt="1"/>
          </p:nvPr>
        </p:nvSpPr>
        <p:spPr>
          <a:xfrm>
            <a:off x="7867651"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5" name="Content Placeholder 2"/>
          <p:cNvSpPr>
            <a:spLocks noGrp="1"/>
          </p:cNvSpPr>
          <p:nvPr>
            <p:ph idx="13" hasCustomPrompt="1"/>
          </p:nvPr>
        </p:nvSpPr>
        <p:spPr>
          <a:xfrm>
            <a:off x="7867651" y="4807286"/>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3"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2" hasCustomPrompt="1"/>
          </p:nvPr>
        </p:nvSpPr>
        <p:spPr>
          <a:xfrm>
            <a:off x="1722773"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5" name="Picture Placeholder 3"/>
          <p:cNvSpPr>
            <a:spLocks noGrp="1"/>
          </p:cNvSpPr>
          <p:nvPr>
            <p:ph type="pic" sz="quarter" idx="23" hasCustomPrompt="1"/>
          </p:nvPr>
        </p:nvSpPr>
        <p:spPr>
          <a:xfrm>
            <a:off x="6305093"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6" name="Picture Placeholder 3"/>
          <p:cNvSpPr>
            <a:spLocks noGrp="1"/>
          </p:cNvSpPr>
          <p:nvPr>
            <p:ph type="pic" sz="quarter" idx="24" hasCustomPrompt="1"/>
          </p:nvPr>
        </p:nvSpPr>
        <p:spPr>
          <a:xfrm>
            <a:off x="6305092"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89821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5321" y="663580"/>
            <a:ext cx="10901363" cy="692149"/>
          </a:xfrm>
        </p:spPr>
        <p:txBody>
          <a:bodyPr anchor="ctr">
            <a:noAutofit/>
          </a:bodyPr>
          <a:lstStyle>
            <a:lvl1pPr algn="ctr">
              <a:defRPr sz="2880" b="1" cap="none" baseline="0">
                <a:solidFill>
                  <a:schemeClr val="tx1"/>
                </a:solidFill>
              </a:defRPr>
            </a:lvl1pPr>
          </a:lstStyle>
          <a:p>
            <a:r>
              <a:rPr lang="en-US" dirty="0"/>
              <a:t>Click To Edit Slide Title</a:t>
            </a:r>
          </a:p>
        </p:txBody>
      </p:sp>
      <p:sp>
        <p:nvSpPr>
          <p:cNvPr id="9" name="Picture Placeholder 3"/>
          <p:cNvSpPr>
            <a:spLocks noGrp="1"/>
          </p:cNvSpPr>
          <p:nvPr>
            <p:ph type="pic" sz="quarter" idx="17" hasCustomPrompt="1"/>
          </p:nvPr>
        </p:nvSpPr>
        <p:spPr>
          <a:xfrm>
            <a:off x="645321" y="2046288"/>
            <a:ext cx="10901361" cy="4148136"/>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2623600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638970" y="4458978"/>
            <a:ext cx="3533776" cy="1735447"/>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4329113"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015288"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2"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3" name="Picture Placeholder 3"/>
          <p:cNvSpPr>
            <a:spLocks noGrp="1"/>
          </p:cNvSpPr>
          <p:nvPr>
            <p:ph type="pic" sz="quarter" idx="22" hasCustomPrompt="1"/>
          </p:nvPr>
        </p:nvSpPr>
        <p:spPr>
          <a:xfrm>
            <a:off x="5405436"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3" hasCustomPrompt="1"/>
          </p:nvPr>
        </p:nvSpPr>
        <p:spPr>
          <a:xfrm>
            <a:off x="9088098" y="2751619"/>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602942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 BG, 3 icons below">
    <p:spTree>
      <p:nvGrpSpPr>
        <p:cNvPr id="1" name=""/>
        <p:cNvGrpSpPr/>
        <p:nvPr/>
      </p:nvGrpSpPr>
      <p:grpSpPr>
        <a:xfrm>
          <a:off x="0" y="0"/>
          <a:ext cx="0" cy="0"/>
          <a:chOff x="0" y="0"/>
          <a:chExt cx="0" cy="0"/>
        </a:xfrm>
      </p:grpSpPr>
      <p:sp>
        <p:nvSpPr>
          <p:cNvPr id="17" name="Picture Placeholder 3"/>
          <p:cNvSpPr>
            <a:spLocks noGrp="1"/>
          </p:cNvSpPr>
          <p:nvPr>
            <p:ph type="pic" sz="quarter" idx="16" hasCustomPrompt="1"/>
          </p:nvPr>
        </p:nvSpPr>
        <p:spPr>
          <a:xfrm>
            <a:off x="0" y="7239"/>
            <a:ext cx="12192000" cy="4804473"/>
          </a:xfrm>
          <a:solidFill>
            <a:schemeClr val="tx1"/>
          </a:solidFill>
        </p:spPr>
        <p:txBody>
          <a:bodyPr anchor="ctr"/>
          <a:lstStyle>
            <a:lvl1pPr marL="0" indent="0" algn="ctr">
              <a:buNone/>
              <a:defRPr>
                <a:solidFill>
                  <a:schemeClr val="bg1"/>
                </a:solidFill>
              </a:defRPr>
            </a:lvl1pPr>
          </a:lstStyle>
          <a:p>
            <a:r>
              <a:rPr lang="nl-NL" dirty="0"/>
              <a:t>Graphic, Photo or Chart</a:t>
            </a:r>
          </a:p>
        </p:txBody>
      </p:sp>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bg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1563688" y="5502275"/>
            <a:ext cx="2609058" cy="692150"/>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5253829"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940004"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Picture Placeholder 3"/>
          <p:cNvSpPr>
            <a:spLocks noGrp="1"/>
          </p:cNvSpPr>
          <p:nvPr>
            <p:ph type="pic" sz="quarter" idx="20" hasCustomPrompt="1"/>
          </p:nvPr>
        </p:nvSpPr>
        <p:spPr>
          <a:xfrm>
            <a:off x="665811" y="5502275"/>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4" name="Picture Placeholder 3"/>
          <p:cNvSpPr>
            <a:spLocks noGrp="1"/>
          </p:cNvSpPr>
          <p:nvPr>
            <p:ph type="pic" sz="quarter" idx="21" hasCustomPrompt="1"/>
          </p:nvPr>
        </p:nvSpPr>
        <p:spPr>
          <a:xfrm>
            <a:off x="433935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5" name="Picture Placeholder 3"/>
          <p:cNvSpPr>
            <a:spLocks noGrp="1"/>
          </p:cNvSpPr>
          <p:nvPr>
            <p:ph type="pic" sz="quarter" idx="22" hasCustomPrompt="1"/>
          </p:nvPr>
        </p:nvSpPr>
        <p:spPr>
          <a:xfrm>
            <a:off x="801634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426499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504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ext | Des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062531"/>
          </a:xfrm>
          <a:prstGeom prst="rect">
            <a:avLst/>
          </a:prstGeom>
        </p:spPr>
      </p:pic>
      <p:sp>
        <p:nvSpPr>
          <p:cNvPr id="5" name="Flowchart: Manual Input 4"/>
          <p:cNvSpPr/>
          <p:nvPr userDrawn="1"/>
        </p:nvSpPr>
        <p:spPr>
          <a:xfrm flipH="1">
            <a:off x="992" y="356659"/>
            <a:ext cx="12192000" cy="5925277"/>
          </a:xfrm>
          <a:prstGeom prst="flowChartManualInpu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6" name="Flowchart: Manual Input 5"/>
          <p:cNvSpPr/>
          <p:nvPr userDrawn="1"/>
        </p:nvSpPr>
        <p:spPr>
          <a:xfrm flipH="1">
            <a:off x="0" y="918864"/>
            <a:ext cx="12192000" cy="5939136"/>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7" name="Text Placeholder 6"/>
          <p:cNvSpPr>
            <a:spLocks noGrp="1"/>
          </p:cNvSpPr>
          <p:nvPr>
            <p:ph type="body" sz="quarter" idx="10"/>
          </p:nvPr>
        </p:nvSpPr>
        <p:spPr>
          <a:xfrm>
            <a:off x="623392" y="2372887"/>
            <a:ext cx="10945216" cy="4127500"/>
          </a:xfrm>
          <a:prstGeom prst="rect">
            <a:avLst/>
          </a:prstGeom>
        </p:spPr>
        <p:txBody>
          <a:bodyPr/>
          <a:lstStyle>
            <a:lvl1pPr>
              <a:defRPr sz="3800">
                <a:latin typeface="Aileron Light" pitchFamily="50" charset="0"/>
              </a:defRPr>
            </a:lvl1pPr>
            <a:lvl2pPr>
              <a:defRPr sz="3300">
                <a:latin typeface="Aileron Light" pitchFamily="50" charset="0"/>
              </a:defRPr>
            </a:lvl2pPr>
            <a:lvl3pPr>
              <a:defRPr sz="2900">
                <a:latin typeface="Aileron Light" pitchFamily="50" charset="0"/>
              </a:defRPr>
            </a:lvl3pPr>
            <a:lvl4pPr>
              <a:defRPr sz="2400">
                <a:latin typeface="Aileron Light" pitchFamily="50" charset="0"/>
              </a:defRPr>
            </a:lvl4pPr>
            <a:lvl5pPr>
              <a:defRPr sz="2400">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714733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ic + Text | Constru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0"/>
            <a:ext cx="12192000" cy="68603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7" name="Flowchart: Manual Input 6"/>
          <p:cNvSpPr/>
          <p:nvPr userDrawn="1"/>
        </p:nvSpPr>
        <p:spPr>
          <a:xfrm flipH="1">
            <a:off x="0" y="5061181"/>
            <a:ext cx="12192000" cy="1796819"/>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5" name="Picture Placeholder 4"/>
          <p:cNvSpPr>
            <a:spLocks noGrp="1"/>
          </p:cNvSpPr>
          <p:nvPr>
            <p:ph type="pic" sz="quarter" idx="10"/>
          </p:nvPr>
        </p:nvSpPr>
        <p:spPr>
          <a:xfrm>
            <a:off x="795986" y="574832"/>
            <a:ext cx="7200800" cy="4416491"/>
          </a:xfrm>
          <a:prstGeom prst="rect">
            <a:avLst/>
          </a:prstGeom>
        </p:spPr>
        <p:txBody>
          <a:bodyPr/>
          <a:lstStyle/>
          <a:p>
            <a:endParaRPr lang="nl-NL" dirty="0"/>
          </a:p>
        </p:txBody>
      </p:sp>
      <p:sp>
        <p:nvSpPr>
          <p:cNvPr id="4" name="Text Placeholder 3"/>
          <p:cNvSpPr>
            <a:spLocks noGrp="1"/>
          </p:cNvSpPr>
          <p:nvPr>
            <p:ph type="body" sz="quarter" idx="11"/>
          </p:nvPr>
        </p:nvSpPr>
        <p:spPr>
          <a:xfrm>
            <a:off x="8592282" y="548680"/>
            <a:ext cx="3229605" cy="4416491"/>
          </a:xfrm>
          <a:prstGeom prst="rect">
            <a:avLst/>
          </a:prstGeom>
        </p:spPr>
        <p:txBody>
          <a:bodyPr/>
          <a:lstStyle>
            <a:lvl1pPr>
              <a:defRPr sz="2900">
                <a:solidFill>
                  <a:schemeClr val="bg1"/>
                </a:solidFill>
                <a:latin typeface="Aileron Light" pitchFamily="50" charset="0"/>
              </a:defRPr>
            </a:lvl1pPr>
            <a:lvl2pPr>
              <a:defRPr sz="2400">
                <a:solidFill>
                  <a:schemeClr val="bg1"/>
                </a:solidFill>
                <a:latin typeface="Aileron Light" pitchFamily="50" charset="0"/>
              </a:defRPr>
            </a:lvl2pPr>
            <a:lvl3pPr>
              <a:defRPr sz="2100">
                <a:solidFill>
                  <a:schemeClr val="bg1"/>
                </a:solidFill>
                <a:latin typeface="Aileron Light" pitchFamily="50" charset="0"/>
              </a:defRPr>
            </a:lvl3pPr>
            <a:lvl4pPr>
              <a:defRPr sz="1900">
                <a:solidFill>
                  <a:schemeClr val="bg1"/>
                </a:solidFill>
                <a:latin typeface="Aileron Light" pitchFamily="50" charset="0"/>
              </a:defRPr>
            </a:lvl4pPr>
            <a:lvl5pPr>
              <a:defRPr sz="1900">
                <a:solidFill>
                  <a:schemeClr val="bg1"/>
                </a:solidFill>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296358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046288"/>
            <a:ext cx="6451600" cy="4148137"/>
          </a:xfrm>
        </p:spPr>
        <p:txBody>
          <a:bodyPr/>
          <a:lstStyle>
            <a:lvl1pPr marL="342900" indent="-342900">
              <a:lnSpc>
                <a:spcPct val="120000"/>
              </a:lnSpc>
              <a:buClr>
                <a:schemeClr val="accent1"/>
              </a:buClr>
              <a:buSzPct val="80000"/>
              <a:buFont typeface="Wingdings" panose="05000000000000000000" pitchFamily="2" charset="2"/>
              <a:buChar char="§"/>
              <a:defRPr sz="2400">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Tree>
    <p:extLst>
      <p:ext uri="{BB962C8B-B14F-4D97-AF65-F5344CB8AC3E}">
        <p14:creationId xmlns:p14="http://schemas.microsoft.com/office/powerpoint/2010/main" val="2895703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plain_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955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4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584220-E09D-4802-AF21-62E9DA5D75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035"/>
          <a:stretch/>
        </p:blipFill>
        <p:spPr>
          <a:xfrm>
            <a:off x="3" y="0"/>
            <a:ext cx="12201860" cy="6409114"/>
          </a:xfrm>
          <a:prstGeom prst="rect">
            <a:avLst/>
          </a:prstGeom>
        </p:spPr>
      </p:pic>
      <p:sp>
        <p:nvSpPr>
          <p:cNvPr id="9" name="Rectangle 8">
            <a:extLst>
              <a:ext uri="{FF2B5EF4-FFF2-40B4-BE49-F238E27FC236}">
                <a16:creationId xmlns:a16="http://schemas.microsoft.com/office/drawing/2014/main" id="{7A723FE0-8B30-484F-885B-32F9877FD530}"/>
              </a:ext>
            </a:extLst>
          </p:cNvPr>
          <p:cNvSpPr/>
          <p:nvPr/>
        </p:nvSpPr>
        <p:spPr>
          <a:xfrm>
            <a:off x="-1" y="2738439"/>
            <a:ext cx="12192001" cy="411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r"/>
            <a:endParaRPr lang="nl-NL" sz="1620" dirty="0"/>
          </a:p>
        </p:txBody>
      </p:sp>
      <p:sp>
        <p:nvSpPr>
          <p:cNvPr id="2" name="Title 1"/>
          <p:cNvSpPr>
            <a:spLocks noGrp="1"/>
          </p:cNvSpPr>
          <p:nvPr>
            <p:ph type="ctrTitle" hasCustomPrompt="1"/>
          </p:nvPr>
        </p:nvSpPr>
        <p:spPr>
          <a:xfrm>
            <a:off x="642942" y="3442231"/>
            <a:ext cx="10906124" cy="677333"/>
          </a:xfrm>
          <a:ln>
            <a:noFill/>
          </a:ln>
        </p:spPr>
        <p:txBody>
          <a:bodyPr anchor="ctr">
            <a:noAutofit/>
          </a:bodyPr>
          <a:lstStyle>
            <a:lvl1pPr algn="ctr">
              <a:defRPr sz="4320" cap="all" baseline="0">
                <a:solidFill>
                  <a:schemeClr val="bg1"/>
                </a:solidFill>
                <a:latin typeface="+mj-lt"/>
              </a:defRPr>
            </a:lvl1pPr>
          </a:lstStyle>
          <a:p>
            <a:r>
              <a:rPr lang="en-US" dirty="0"/>
              <a:t>CLICK TO EDIT MAIN TITLE</a:t>
            </a:r>
          </a:p>
        </p:txBody>
      </p:sp>
      <p:pic>
        <p:nvPicPr>
          <p:cNvPr id="4" name="Picture 3">
            <a:extLst>
              <a:ext uri="{FF2B5EF4-FFF2-40B4-BE49-F238E27FC236}">
                <a16:creationId xmlns:a16="http://schemas.microsoft.com/office/drawing/2014/main" id="{26505A19-96B9-4CC6-A066-E4DB1E448A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54" y="5742990"/>
            <a:ext cx="1689100" cy="451441"/>
          </a:xfrm>
          <a:prstGeom prst="rect">
            <a:avLst/>
          </a:prstGeom>
        </p:spPr>
      </p:pic>
      <p:sp>
        <p:nvSpPr>
          <p:cNvPr id="8" name="Text Placeholder 7">
            <a:extLst>
              <a:ext uri="{FF2B5EF4-FFF2-40B4-BE49-F238E27FC236}">
                <a16:creationId xmlns:a16="http://schemas.microsoft.com/office/drawing/2014/main" id="{B302F289-8410-4A80-9B9E-5D5013CE93B3}"/>
              </a:ext>
            </a:extLst>
          </p:cNvPr>
          <p:cNvSpPr>
            <a:spLocks noGrp="1"/>
          </p:cNvSpPr>
          <p:nvPr>
            <p:ph type="body" sz="quarter" idx="10"/>
          </p:nvPr>
        </p:nvSpPr>
        <p:spPr>
          <a:xfrm>
            <a:off x="642942" y="4119564"/>
            <a:ext cx="10906124" cy="692150"/>
          </a:xfrm>
        </p:spPr>
        <p:txBody>
          <a:bodyPr anchor="ctr"/>
          <a:lstStyle>
            <a:lvl1pPr marL="0" indent="0" algn="ctr">
              <a:buNone/>
              <a:defRPr>
                <a:solidFill>
                  <a:schemeClr val="bg1"/>
                </a:solidFill>
              </a:defRPr>
            </a:lvl1pPr>
            <a:lvl2pPr marL="411480" indent="0" algn="ctr">
              <a:buNone/>
              <a:defRPr>
                <a:solidFill>
                  <a:schemeClr val="bg2"/>
                </a:solidFill>
              </a:defRPr>
            </a:lvl2pPr>
            <a:lvl3pPr marL="822960" indent="0" algn="ctr">
              <a:buNone/>
              <a:defRPr>
                <a:solidFill>
                  <a:schemeClr val="bg2"/>
                </a:solidFill>
              </a:defRPr>
            </a:lvl3pPr>
            <a:lvl4pPr marL="1234440" indent="0" algn="ctr">
              <a:buNone/>
              <a:defRPr>
                <a:solidFill>
                  <a:schemeClr val="bg2"/>
                </a:solidFill>
              </a:defRPr>
            </a:lvl4pPr>
            <a:lvl5pPr marL="1645920" indent="0" algn="ctr">
              <a:buNone/>
              <a:defRPr>
                <a:solidFill>
                  <a:schemeClr val="bg2"/>
                </a:solidFill>
              </a:defRPr>
            </a:lvl5pPr>
          </a:lstStyle>
          <a:p>
            <a:pPr lvl="0"/>
            <a:r>
              <a:rPr lang="en-US"/>
              <a:t>Edit Master text styles</a:t>
            </a:r>
          </a:p>
        </p:txBody>
      </p:sp>
    </p:spTree>
    <p:extLst>
      <p:ext uri="{BB962C8B-B14F-4D97-AF65-F5344CB8AC3E}">
        <p14:creationId xmlns:p14="http://schemas.microsoft.com/office/powerpoint/2010/main" val="289872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5_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F7CD7E-8D98-42C2-BA58-DF88B39859B8}"/>
              </a:ext>
            </a:extLst>
          </p:cNvPr>
          <p:cNvSpPr>
            <a:spLocks noGrp="1"/>
          </p:cNvSpPr>
          <p:nvPr>
            <p:ph type="pic" sz="quarter" idx="11"/>
          </p:nvPr>
        </p:nvSpPr>
        <p:spPr>
          <a:xfrm>
            <a:off x="0" y="5"/>
            <a:ext cx="12192000" cy="2778654"/>
          </a:xfrm>
        </p:spPr>
        <p:txBody>
          <a:bodyPr/>
          <a:lstStyle/>
          <a:p>
            <a:r>
              <a:rPr lang="en-US" dirty="0"/>
              <a:t>Click icon to add picture</a:t>
            </a:r>
            <a:endParaRPr lang="en-GB" dirty="0"/>
          </a:p>
        </p:txBody>
      </p:sp>
      <p:sp>
        <p:nvSpPr>
          <p:cNvPr id="9" name="Rectangle 8">
            <a:extLst>
              <a:ext uri="{FF2B5EF4-FFF2-40B4-BE49-F238E27FC236}">
                <a16:creationId xmlns:a16="http://schemas.microsoft.com/office/drawing/2014/main" id="{7A723FE0-8B30-484F-885B-32F9877FD530}"/>
              </a:ext>
            </a:extLst>
          </p:cNvPr>
          <p:cNvSpPr/>
          <p:nvPr/>
        </p:nvSpPr>
        <p:spPr>
          <a:xfrm>
            <a:off x="-1" y="2738439"/>
            <a:ext cx="12192001" cy="411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r"/>
            <a:endParaRPr lang="nl-NL" sz="1620" dirty="0"/>
          </a:p>
        </p:txBody>
      </p:sp>
      <p:sp>
        <p:nvSpPr>
          <p:cNvPr id="2" name="Title 1"/>
          <p:cNvSpPr>
            <a:spLocks noGrp="1"/>
          </p:cNvSpPr>
          <p:nvPr>
            <p:ph type="ctrTitle" hasCustomPrompt="1"/>
          </p:nvPr>
        </p:nvSpPr>
        <p:spPr>
          <a:xfrm>
            <a:off x="642942" y="3442231"/>
            <a:ext cx="10906124" cy="677333"/>
          </a:xfrm>
          <a:ln>
            <a:noFill/>
          </a:ln>
        </p:spPr>
        <p:txBody>
          <a:bodyPr anchor="ctr">
            <a:noAutofit/>
          </a:bodyPr>
          <a:lstStyle>
            <a:lvl1pPr algn="ctr">
              <a:defRPr sz="4320" cap="all" baseline="0">
                <a:solidFill>
                  <a:schemeClr val="bg2"/>
                </a:solidFill>
                <a:latin typeface="+mj-lt"/>
              </a:defRPr>
            </a:lvl1pPr>
          </a:lstStyle>
          <a:p>
            <a:r>
              <a:rPr lang="en-US" dirty="0"/>
              <a:t>CLICK TO EDIT MAIN TITLE</a:t>
            </a:r>
          </a:p>
        </p:txBody>
      </p:sp>
      <p:pic>
        <p:nvPicPr>
          <p:cNvPr id="4" name="Picture 3">
            <a:extLst>
              <a:ext uri="{FF2B5EF4-FFF2-40B4-BE49-F238E27FC236}">
                <a16:creationId xmlns:a16="http://schemas.microsoft.com/office/drawing/2014/main" id="{26505A19-96B9-4CC6-A066-E4DB1E448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1454" y="5742990"/>
            <a:ext cx="1689100" cy="451441"/>
          </a:xfrm>
          <a:prstGeom prst="rect">
            <a:avLst/>
          </a:prstGeom>
        </p:spPr>
      </p:pic>
      <p:sp>
        <p:nvSpPr>
          <p:cNvPr id="8" name="Text Placeholder 7">
            <a:extLst>
              <a:ext uri="{FF2B5EF4-FFF2-40B4-BE49-F238E27FC236}">
                <a16:creationId xmlns:a16="http://schemas.microsoft.com/office/drawing/2014/main" id="{B302F289-8410-4A80-9B9E-5D5013CE93B3}"/>
              </a:ext>
            </a:extLst>
          </p:cNvPr>
          <p:cNvSpPr>
            <a:spLocks noGrp="1"/>
          </p:cNvSpPr>
          <p:nvPr>
            <p:ph type="body" sz="quarter" idx="10"/>
          </p:nvPr>
        </p:nvSpPr>
        <p:spPr>
          <a:xfrm>
            <a:off x="642942" y="4119564"/>
            <a:ext cx="10906124" cy="692150"/>
          </a:xfrm>
        </p:spPr>
        <p:txBody>
          <a:bodyPr anchor="ctr"/>
          <a:lstStyle>
            <a:lvl1pPr marL="0" indent="0" algn="ctr">
              <a:buNone/>
              <a:defRPr>
                <a:solidFill>
                  <a:schemeClr val="bg2"/>
                </a:solidFill>
              </a:defRPr>
            </a:lvl1pPr>
            <a:lvl2pPr marL="411480" indent="0" algn="ctr">
              <a:buNone/>
              <a:defRPr>
                <a:solidFill>
                  <a:schemeClr val="bg2"/>
                </a:solidFill>
              </a:defRPr>
            </a:lvl2pPr>
            <a:lvl3pPr marL="822960" indent="0" algn="ctr">
              <a:buNone/>
              <a:defRPr>
                <a:solidFill>
                  <a:schemeClr val="bg2"/>
                </a:solidFill>
              </a:defRPr>
            </a:lvl3pPr>
            <a:lvl4pPr marL="1234440" indent="0" algn="ctr">
              <a:buNone/>
              <a:defRPr>
                <a:solidFill>
                  <a:schemeClr val="bg2"/>
                </a:solidFill>
              </a:defRPr>
            </a:lvl4pPr>
            <a:lvl5pPr marL="1645920" indent="0" algn="ctr">
              <a:buNone/>
              <a:defRPr>
                <a:solidFill>
                  <a:schemeClr val="bg2"/>
                </a:solidFill>
              </a:defRPr>
            </a:lvl5pPr>
          </a:lstStyle>
          <a:p>
            <a:pPr lvl="0"/>
            <a:r>
              <a:rPr lang="en-US"/>
              <a:t>Edit Master text styles</a:t>
            </a:r>
          </a:p>
        </p:txBody>
      </p:sp>
    </p:spTree>
    <p:extLst>
      <p:ext uri="{BB962C8B-B14F-4D97-AF65-F5344CB8AC3E}">
        <p14:creationId xmlns:p14="http://schemas.microsoft.com/office/powerpoint/2010/main" val="3552247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9" y="2046293"/>
            <a:ext cx="6451600"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Tree>
    <p:extLst>
      <p:ext uri="{BB962C8B-B14F-4D97-AF65-F5344CB8AC3E}">
        <p14:creationId xmlns:p14="http://schemas.microsoft.com/office/powerpoint/2010/main" val="1208763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Main (with subheader)">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9" y="2738439"/>
            <a:ext cx="6451600" cy="345598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4" name="Text Placeholder 8">
            <a:extLst>
              <a:ext uri="{FF2B5EF4-FFF2-40B4-BE49-F238E27FC236}">
                <a16:creationId xmlns:a16="http://schemas.microsoft.com/office/drawing/2014/main" id="{2189D19D-AE34-4C0D-8346-DDF0D8BD330A}"/>
              </a:ext>
            </a:extLst>
          </p:cNvPr>
          <p:cNvSpPr>
            <a:spLocks noGrp="1"/>
          </p:cNvSpPr>
          <p:nvPr>
            <p:ph type="body" sz="quarter" idx="18"/>
          </p:nvPr>
        </p:nvSpPr>
        <p:spPr>
          <a:xfrm>
            <a:off x="642939" y="2046289"/>
            <a:ext cx="6451600" cy="692150"/>
          </a:xfrm>
        </p:spPr>
        <p:txBody>
          <a:bodyPr>
            <a:normAutofit/>
          </a:bodyPr>
          <a:lstStyle>
            <a:lvl1pPr marL="0" indent="0">
              <a:lnSpc>
                <a:spcPct val="120000"/>
              </a:lnSpc>
              <a:buClr>
                <a:schemeClr val="accent1"/>
              </a:buClr>
              <a:buSzPct val="80000"/>
              <a:buFont typeface="Wingdings" panose="05000000000000000000" pitchFamily="2" charset="2"/>
              <a:buNone/>
              <a:defRPr sz="2520" b="1">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p:txBody>
      </p:sp>
    </p:spTree>
    <p:extLst>
      <p:ext uri="{BB962C8B-B14F-4D97-AF65-F5344CB8AC3E}">
        <p14:creationId xmlns:p14="http://schemas.microsoft.com/office/powerpoint/2010/main" val="24454322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68" y="663870"/>
            <a:ext cx="10905067" cy="691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3468" y="2046293"/>
            <a:ext cx="10905067" cy="414813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70E93C3E-AE60-4F51-B22A-9980C87FDE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723D7-72B6-4D86-BA32-F23E793D9C55}" type="slidenum">
              <a:rPr lang="en-US" smtClean="0"/>
              <a:t>‹nr.›</a:t>
            </a:fld>
            <a:endParaRPr lang="en-US" dirty="0"/>
          </a:p>
        </p:txBody>
      </p:sp>
    </p:spTree>
    <p:extLst>
      <p:ext uri="{BB962C8B-B14F-4D97-AF65-F5344CB8AC3E}">
        <p14:creationId xmlns:p14="http://schemas.microsoft.com/office/powerpoint/2010/main" val="4811055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720" r:id="rId33"/>
  </p:sldLayoutIdLst>
  <p:hf hdr="0" ftr="0" dt="0"/>
  <p:txStyles>
    <p:titleStyle>
      <a:lvl1pPr algn="ctr" defTabSz="822960" rtl="0" eaLnBrk="1" latinLnBrk="0" hangingPunct="1">
        <a:spcBef>
          <a:spcPct val="0"/>
        </a:spcBef>
        <a:buNone/>
        <a:defRPr sz="3960" b="1" kern="1200" spc="46" baseline="0">
          <a:solidFill>
            <a:schemeClr val="tx1"/>
          </a:solidFill>
          <a:latin typeface="+mj-lt"/>
          <a:ea typeface="Fira Sans" panose="020B0503050000020004" pitchFamily="34" charset="0"/>
          <a:cs typeface="+mj-cs"/>
        </a:defRPr>
      </a:lvl1pPr>
    </p:titleStyle>
    <p:bodyStyle>
      <a:lvl1pPr marL="308610" indent="-308610" algn="l" defTabSz="822960" rtl="0" eaLnBrk="1" latinLnBrk="0" hangingPunct="1">
        <a:spcBef>
          <a:spcPct val="20000"/>
        </a:spcBef>
        <a:buClr>
          <a:schemeClr val="accent1"/>
        </a:buClr>
        <a:buSzPct val="80000"/>
        <a:buFont typeface="Wingdings" panose="05000000000000000000" pitchFamily="2" charset="2"/>
        <a:buChar char="§"/>
        <a:defRPr sz="2880" kern="1200" spc="46" baseline="0">
          <a:solidFill>
            <a:schemeClr val="tx1"/>
          </a:solidFill>
          <a:latin typeface="+mj-lt"/>
          <a:ea typeface="Open Sans" panose="020B0606030504020204" pitchFamily="34" charset="0"/>
          <a:cs typeface="Open Sans" panose="020B0606030504020204" pitchFamily="34" charset="0"/>
        </a:defRPr>
      </a:lvl1pPr>
      <a:lvl2pPr marL="668656" indent="-257176" algn="l" defTabSz="822960" rtl="0" eaLnBrk="1" latinLnBrk="0" hangingPunct="1">
        <a:spcBef>
          <a:spcPct val="20000"/>
        </a:spcBef>
        <a:buClr>
          <a:schemeClr val="accent1"/>
        </a:buClr>
        <a:buSzPct val="80000"/>
        <a:buFont typeface="Wingdings" panose="05000000000000000000" pitchFamily="2" charset="2"/>
        <a:buChar char="§"/>
        <a:defRPr sz="2520" kern="1200" spc="46" baseline="0">
          <a:solidFill>
            <a:schemeClr val="tx1"/>
          </a:solidFill>
          <a:latin typeface="+mj-lt"/>
          <a:ea typeface="Open Sans" panose="020B0606030504020204" pitchFamily="34" charset="0"/>
          <a:cs typeface="Open Sans" panose="020B0606030504020204" pitchFamily="34" charset="0"/>
        </a:defRPr>
      </a:lvl2pPr>
      <a:lvl3pPr marL="1028700" indent="-205740" algn="l" defTabSz="822960" rtl="0" eaLnBrk="1" latinLnBrk="0" hangingPunct="1">
        <a:spcBef>
          <a:spcPct val="20000"/>
        </a:spcBef>
        <a:buClr>
          <a:schemeClr val="accent1"/>
        </a:buClr>
        <a:buSzPct val="80000"/>
        <a:buFont typeface="Wingdings" panose="05000000000000000000" pitchFamily="2" charset="2"/>
        <a:buChar char="§"/>
        <a:defRPr sz="2160" kern="1200" spc="46" baseline="0">
          <a:solidFill>
            <a:schemeClr val="tx1"/>
          </a:solidFill>
          <a:latin typeface="+mj-lt"/>
          <a:ea typeface="Open Sans" panose="020B0606030504020204" pitchFamily="34" charset="0"/>
          <a:cs typeface="Open Sans" panose="020B0606030504020204" pitchFamily="34" charset="0"/>
        </a:defRPr>
      </a:lvl3pPr>
      <a:lvl4pPr marL="144018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4pPr>
      <a:lvl5pPr marL="185166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892">
          <p15:clr>
            <a:srgbClr val="F26B43"/>
          </p15:clr>
        </p15:guide>
        <p15:guide id="42" orient="horz" pos="2160">
          <p15:clr>
            <a:srgbClr val="F26B43"/>
          </p15:clr>
        </p15:guide>
        <p15:guide id="43" pos="356">
          <p15:clr>
            <a:srgbClr val="F26B43"/>
          </p15:clr>
        </p15:guide>
        <p15:guide id="44" pos="7324">
          <p15:clr>
            <a:srgbClr val="F26B43"/>
          </p15:clr>
        </p15:guide>
        <p15:guide id="45" pos="888">
          <p15:clr>
            <a:srgbClr val="F26B43"/>
          </p15:clr>
        </p15:guide>
        <p15:guide id="46" pos="985">
          <p15:clr>
            <a:srgbClr val="F26B43"/>
          </p15:clr>
        </p15:guide>
        <p15:guide id="47" pos="1469">
          <p15:clr>
            <a:srgbClr val="F26B43"/>
          </p15:clr>
        </p15:guide>
        <p15:guide id="48" pos="1565">
          <p15:clr>
            <a:srgbClr val="F26B43"/>
          </p15:clr>
        </p15:guide>
        <p15:guide id="49" pos="2049">
          <p15:clr>
            <a:srgbClr val="F26B43"/>
          </p15:clr>
        </p15:guide>
        <p15:guide id="50" pos="2147">
          <p15:clr>
            <a:srgbClr val="F26B43"/>
          </p15:clr>
        </p15:guide>
        <p15:guide id="51" pos="2631">
          <p15:clr>
            <a:srgbClr val="F26B43"/>
          </p15:clr>
        </p15:guide>
        <p15:guide id="52" pos="2727">
          <p15:clr>
            <a:srgbClr val="F26B43"/>
          </p15:clr>
        </p15:guide>
        <p15:guide id="53" pos="3211">
          <p15:clr>
            <a:srgbClr val="F26B43"/>
          </p15:clr>
        </p15:guide>
        <p15:guide id="54" pos="3308">
          <p15:clr>
            <a:srgbClr val="F26B43"/>
          </p15:clr>
        </p15:guide>
        <p15:guide id="55" pos="3888">
          <p15:clr>
            <a:srgbClr val="F26B43"/>
          </p15:clr>
        </p15:guide>
        <p15:guide id="56" pos="4372">
          <p15:clr>
            <a:srgbClr val="F26B43"/>
          </p15:clr>
        </p15:guide>
        <p15:guide id="57" pos="4469">
          <p15:clr>
            <a:srgbClr val="F26B43"/>
          </p15:clr>
        </p15:guide>
        <p15:guide id="58" pos="4953">
          <p15:clr>
            <a:srgbClr val="F26B43"/>
          </p15:clr>
        </p15:guide>
        <p15:guide id="59" pos="5049">
          <p15:clr>
            <a:srgbClr val="F26B43"/>
          </p15:clr>
        </p15:guide>
        <p15:guide id="60" pos="5533">
          <p15:clr>
            <a:srgbClr val="F26B43"/>
          </p15:clr>
        </p15:guide>
        <p15:guide id="61" pos="5631">
          <p15:clr>
            <a:srgbClr val="F26B43"/>
          </p15:clr>
        </p15:guide>
        <p15:guide id="62" pos="6115">
          <p15:clr>
            <a:srgbClr val="F26B43"/>
          </p15:clr>
        </p15:guide>
        <p15:guide id="63" pos="6211">
          <p15:clr>
            <a:srgbClr val="F26B43"/>
          </p15:clr>
        </p15:guide>
        <p15:guide id="64" pos="6695">
          <p15:clr>
            <a:srgbClr val="F26B43"/>
          </p15:clr>
        </p15:guide>
        <p15:guide id="65" pos="6792">
          <p15:clr>
            <a:srgbClr val="F26B43"/>
          </p15:clr>
        </p15:guide>
        <p15:guide id="66" orient="horz" pos="3902">
          <p15:clr>
            <a:srgbClr val="F26B43"/>
          </p15:clr>
        </p15:guide>
        <p15:guide id="67" pos="405">
          <p15:clr>
            <a:srgbClr val="F26B43"/>
          </p15:clr>
        </p15:guide>
        <p15:guide id="68" pos="3792">
          <p15:clr>
            <a:srgbClr val="F26B43"/>
          </p15:clr>
        </p15:guide>
        <p15:guide id="69" pos="7275">
          <p15:clr>
            <a:srgbClr val="F26B43"/>
          </p15:clr>
        </p15:guide>
        <p15:guide id="70" orient="horz" pos="418">
          <p15:clr>
            <a:srgbClr val="F26B43"/>
          </p15:clr>
        </p15:guide>
        <p15:guide id="71" orient="horz" pos="854">
          <p15:clr>
            <a:srgbClr val="F26B43"/>
          </p15:clr>
        </p15:guide>
        <p15:guide id="72" orient="horz" pos="1289">
          <p15:clr>
            <a:srgbClr val="F26B43"/>
          </p15:clr>
        </p15:guide>
        <p15:guide id="73" orient="horz" pos="1725">
          <p15:clr>
            <a:srgbClr val="F26B43"/>
          </p15:clr>
        </p15:guide>
        <p15:guide id="74" orient="horz" pos="2595">
          <p15:clr>
            <a:srgbClr val="F26B43"/>
          </p15:clr>
        </p15:guide>
        <p15:guide id="75" orient="horz" pos="3031">
          <p15:clr>
            <a:srgbClr val="F26B43"/>
          </p15:clr>
        </p15:guide>
        <p15:guide id="76" orient="horz" pos="3466">
          <p15:clr>
            <a:srgbClr val="F26B43"/>
          </p15:clr>
        </p15:guide>
        <p15:guide id="77">
          <p15:clr>
            <a:srgbClr val="F26B43"/>
          </p15:clr>
        </p15:guide>
        <p15:guide id="78" pos="7680">
          <p15:clr>
            <a:srgbClr val="F26B43"/>
          </p15:clr>
        </p15:guide>
        <p15:guide id="79" orient="horz" pos="4320">
          <p15:clr>
            <a:srgbClr val="F26B43"/>
          </p15:clr>
        </p15:guide>
        <p15:guide id="80" orient="horz">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67" y="663864"/>
            <a:ext cx="10905067" cy="691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3467" y="2046289"/>
            <a:ext cx="10905067" cy="41481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39381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hf hdr="0" ftr="0" dt="0"/>
  <p:txStyles>
    <p:title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p:titleStyle>
    <p:body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356">
          <p15:clr>
            <a:srgbClr val="F26B43"/>
          </p15:clr>
        </p15:guide>
        <p15:guide id="4" pos="7324">
          <p15:clr>
            <a:srgbClr val="F26B43"/>
          </p15:clr>
        </p15:guide>
        <p15:guide id="5" pos="888">
          <p15:clr>
            <a:srgbClr val="F26B43"/>
          </p15:clr>
        </p15:guide>
        <p15:guide id="6" pos="985">
          <p15:clr>
            <a:srgbClr val="F26B43"/>
          </p15:clr>
        </p15:guide>
        <p15:guide id="7" pos="1469">
          <p15:clr>
            <a:srgbClr val="F26B43"/>
          </p15:clr>
        </p15:guide>
        <p15:guide id="8" pos="1565">
          <p15:clr>
            <a:srgbClr val="F26B43"/>
          </p15:clr>
        </p15:guide>
        <p15:guide id="9" pos="2049">
          <p15:clr>
            <a:srgbClr val="F26B43"/>
          </p15:clr>
        </p15:guide>
        <p15:guide id="10" pos="2147">
          <p15:clr>
            <a:srgbClr val="F26B43"/>
          </p15:clr>
        </p15:guide>
        <p15:guide id="11" pos="2631">
          <p15:clr>
            <a:srgbClr val="F26B43"/>
          </p15:clr>
        </p15:guide>
        <p15:guide id="12" pos="2727">
          <p15:clr>
            <a:srgbClr val="F26B43"/>
          </p15:clr>
        </p15:guide>
        <p15:guide id="13" pos="3211">
          <p15:clr>
            <a:srgbClr val="F26B43"/>
          </p15:clr>
        </p15:guide>
        <p15:guide id="14" pos="3308">
          <p15:clr>
            <a:srgbClr val="F26B43"/>
          </p15:clr>
        </p15:guide>
        <p15:guide id="16" pos="3888">
          <p15:clr>
            <a:srgbClr val="F26B43"/>
          </p15:clr>
        </p15:guide>
        <p15:guide id="17" pos="4372">
          <p15:clr>
            <a:srgbClr val="F26B43"/>
          </p15:clr>
        </p15:guide>
        <p15:guide id="18" pos="4469">
          <p15:clr>
            <a:srgbClr val="F26B43"/>
          </p15:clr>
        </p15:guide>
        <p15:guide id="19" pos="4953">
          <p15:clr>
            <a:srgbClr val="F26B43"/>
          </p15:clr>
        </p15:guide>
        <p15:guide id="20" pos="5049">
          <p15:clr>
            <a:srgbClr val="F26B43"/>
          </p15:clr>
        </p15:guide>
        <p15:guide id="21" pos="5533">
          <p15:clr>
            <a:srgbClr val="F26B43"/>
          </p15:clr>
        </p15:guide>
        <p15:guide id="22" pos="5631">
          <p15:clr>
            <a:srgbClr val="F26B43"/>
          </p15:clr>
        </p15:guide>
        <p15:guide id="23" pos="6115">
          <p15:clr>
            <a:srgbClr val="F26B43"/>
          </p15:clr>
        </p15:guide>
        <p15:guide id="24" pos="6211">
          <p15:clr>
            <a:srgbClr val="F26B43"/>
          </p15:clr>
        </p15:guide>
        <p15:guide id="25" pos="6695">
          <p15:clr>
            <a:srgbClr val="F26B43"/>
          </p15:clr>
        </p15:guide>
        <p15:guide id="26" pos="6792">
          <p15:clr>
            <a:srgbClr val="F26B43"/>
          </p15:clr>
        </p15:guide>
        <p15:guide id="27" orient="horz" pos="3902">
          <p15:clr>
            <a:srgbClr val="F26B43"/>
          </p15:clr>
        </p15:guide>
        <p15:guide id="28" pos="405">
          <p15:clr>
            <a:srgbClr val="F26B43"/>
          </p15:clr>
        </p15:guide>
        <p15:guide id="29" pos="3792">
          <p15:clr>
            <a:srgbClr val="F26B43"/>
          </p15:clr>
        </p15:guide>
        <p15:guide id="30" pos="7275">
          <p15:clr>
            <a:srgbClr val="F26B43"/>
          </p15:clr>
        </p15:guide>
        <p15:guide id="31" orient="horz" pos="418">
          <p15:clr>
            <a:srgbClr val="F26B43"/>
          </p15:clr>
        </p15:guide>
        <p15:guide id="32" orient="horz" pos="854">
          <p15:clr>
            <a:srgbClr val="F26B43"/>
          </p15:clr>
        </p15:guide>
        <p15:guide id="33" orient="horz" pos="1289">
          <p15:clr>
            <a:srgbClr val="F26B43"/>
          </p15:clr>
        </p15:guide>
        <p15:guide id="34" orient="horz" pos="1725">
          <p15:clr>
            <a:srgbClr val="F26B43"/>
          </p15:clr>
        </p15:guide>
        <p15:guide id="35" orient="horz" pos="2595">
          <p15:clr>
            <a:srgbClr val="F26B43"/>
          </p15:clr>
        </p15:guide>
        <p15:guide id="36" orient="horz" pos="3031">
          <p15:clr>
            <a:srgbClr val="F26B43"/>
          </p15:clr>
        </p15:guide>
        <p15:guide id="37" orient="horz" pos="3466">
          <p15:clr>
            <a:srgbClr val="F26B43"/>
          </p15:clr>
        </p15:guide>
        <p15:guide id="38">
          <p15:clr>
            <a:srgbClr val="F26B43"/>
          </p15:clr>
        </p15:guide>
        <p15:guide id="39" pos="7680">
          <p15:clr>
            <a:srgbClr val="F26B43"/>
          </p15:clr>
        </p15:guide>
        <p15:guide id="40" orient="horz" pos="4320">
          <p15:clr>
            <a:srgbClr val="F26B43"/>
          </p15:clr>
        </p15:guide>
        <p15:guide id="41"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41.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chart" Target="../charts/chart2.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image" Target="../media/image45.jpe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3.xml"/><Relationship Id="rId5" Type="http://schemas.openxmlformats.org/officeDocument/2006/relationships/image" Target="../media/image47.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image" Target="../media/image33.jp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4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49.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56.xml"/><Relationship Id="rId6" Type="http://schemas.openxmlformats.org/officeDocument/2006/relationships/image" Target="../media/image51.png"/><Relationship Id="rId5" Type="http://schemas.openxmlformats.org/officeDocument/2006/relationships/hyperlink" Target="http://www.costmanagement.eu/" TargetMode="Externa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56.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chart" Target="../charts/chart1.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diagramQuickStyle" Target="../diagrams/quickStyle1.xml"/><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diagramLayout" Target="../diagrams/layout1.xml"/><Relationship Id="rId11" Type="http://schemas.openxmlformats.org/officeDocument/2006/relationships/image" Target="../media/image22.png"/><Relationship Id="rId5" Type="http://schemas.openxmlformats.org/officeDocument/2006/relationships/diagramData" Target="../diagrams/data1.xml"/><Relationship Id="rId10" Type="http://schemas.openxmlformats.org/officeDocument/2006/relationships/image" Target="../media/image21.jpeg"/><Relationship Id="rId4" Type="http://schemas.openxmlformats.org/officeDocument/2006/relationships/image" Target="../media/image7.sv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28.png"/><Relationship Id="rId11" Type="http://schemas.openxmlformats.org/officeDocument/2006/relationships/image" Target="../media/image33.jp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38.jpe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FD48B3A-F0E8-432B-B2C4-6B000692D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3" y="2745939"/>
            <a:ext cx="12940454" cy="7279005"/>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2DEA6C28-618B-410E-98DB-F674E8B34837}"/>
              </a:ext>
            </a:extLst>
          </p:cNvPr>
          <p:cNvSpPr>
            <a:spLocks noGrp="1"/>
          </p:cNvSpPr>
          <p:nvPr>
            <p:ph type="ctrTitle"/>
          </p:nvPr>
        </p:nvSpPr>
        <p:spPr>
          <a:xfrm>
            <a:off x="642938" y="2535822"/>
            <a:ext cx="10906124" cy="3412066"/>
          </a:xfrm>
        </p:spPr>
        <p:txBody>
          <a:bodyPr/>
          <a:lstStyle/>
          <a:p>
            <a:br>
              <a:rPr lang="en-US" sz="4000" noProof="0" dirty="0">
                <a:solidFill>
                  <a:srgbClr val="FFFFFF"/>
                </a:solidFill>
              </a:rPr>
            </a:br>
            <a:r>
              <a:rPr lang="en-US" sz="4000" noProof="0" dirty="0">
                <a:solidFill>
                  <a:srgbClr val="FFFFFF"/>
                </a:solidFill>
              </a:rPr>
              <a:t>developing cost models for capital expenditures of offshore wind parks</a:t>
            </a:r>
            <a:br>
              <a:rPr lang="en-US" sz="4000" noProof="0" dirty="0">
                <a:solidFill>
                  <a:srgbClr val="FFFFFF"/>
                </a:solidFill>
              </a:rPr>
            </a:br>
            <a:br>
              <a:rPr lang="en-US" sz="4000" noProof="0" dirty="0">
                <a:solidFill>
                  <a:srgbClr val="FFFFFF"/>
                </a:solidFill>
              </a:rPr>
            </a:br>
            <a:r>
              <a:rPr lang="en-US" sz="2800" b="0" noProof="0" dirty="0">
                <a:solidFill>
                  <a:srgbClr val="FFFFFF"/>
                </a:solidFill>
              </a:rPr>
              <a:t>R.C Martens </a:t>
            </a:r>
            <a:endParaRPr lang="en-US" sz="2800" b="0" noProof="0" dirty="0"/>
          </a:p>
        </p:txBody>
      </p:sp>
      <p:pic>
        <p:nvPicPr>
          <p:cNvPr id="9" name="Graphic 8">
            <a:extLst>
              <a:ext uri="{FF2B5EF4-FFF2-40B4-BE49-F238E27FC236}">
                <a16:creationId xmlns:a16="http://schemas.microsoft.com/office/drawing/2014/main" id="{42BC025D-C692-44F8-90F3-1E20AE1CB6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4944" y="5776422"/>
            <a:ext cx="1302111" cy="824670"/>
          </a:xfrm>
          <a:prstGeom prst="rect">
            <a:avLst/>
          </a:prstGeom>
        </p:spPr>
      </p:pic>
      <p:pic>
        <p:nvPicPr>
          <p:cNvPr id="1028" name="Picture 4" descr="Ardersier Port to become UK's largest energy transition facility - Port  Technology International">
            <a:extLst>
              <a:ext uri="{FF2B5EF4-FFF2-40B4-BE49-F238E27FC236}">
                <a16:creationId xmlns:a16="http://schemas.microsoft.com/office/drawing/2014/main" id="{CF3907F1-5C06-4BB5-A5DC-737FDE4807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806" b="30732"/>
          <a:stretch/>
        </p:blipFill>
        <p:spPr bwMode="auto">
          <a:xfrm>
            <a:off x="-477523" y="-1277257"/>
            <a:ext cx="12940454" cy="423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811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H</a:t>
            </a:r>
            <a:r>
              <a:rPr kumimoji="0" lang="en-US"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igh level offshore wind farm cost model (Object) </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pic>
        <p:nvPicPr>
          <p:cNvPr id="10" name="Picture 9">
            <a:extLst>
              <a:ext uri="{FF2B5EF4-FFF2-40B4-BE49-F238E27FC236}">
                <a16:creationId xmlns:a16="http://schemas.microsoft.com/office/drawing/2014/main" id="{AF6A5D6C-2D12-44AE-803E-CC705C5E3968}"/>
              </a:ext>
            </a:extLst>
          </p:cNvPr>
          <p:cNvPicPr>
            <a:picLocks noChangeAspect="1"/>
          </p:cNvPicPr>
          <p:nvPr/>
        </p:nvPicPr>
        <p:blipFill>
          <a:blip r:embed="rId5"/>
          <a:stretch>
            <a:fillRect/>
          </a:stretch>
        </p:blipFill>
        <p:spPr>
          <a:xfrm>
            <a:off x="1272988" y="1562756"/>
            <a:ext cx="9144000" cy="4274414"/>
          </a:xfrm>
          <a:prstGeom prst="rect">
            <a:avLst/>
          </a:prstGeom>
        </p:spPr>
      </p:pic>
      <p:sp>
        <p:nvSpPr>
          <p:cNvPr id="15" name="TextBox 14">
            <a:extLst>
              <a:ext uri="{FF2B5EF4-FFF2-40B4-BE49-F238E27FC236}">
                <a16:creationId xmlns:a16="http://schemas.microsoft.com/office/drawing/2014/main" id="{47E43041-B591-4E8B-8016-2DE80837BF07}"/>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9/19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0037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mj-lt"/>
                <a:ea typeface="Fira Sans SemiBold" panose="020B0603050000020004" pitchFamily="34" charset="0"/>
              </a:rPr>
              <a:t>	</a:t>
            </a: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rPr>
              <a:t>Detailed</a:t>
            </a:r>
            <a:r>
              <a:rPr lang="en-GB" sz="3200" dirty="0">
                <a:solidFill>
                  <a:prstClr val="white"/>
                </a:solidFill>
                <a:latin typeface="+mj-lt"/>
                <a:ea typeface="Fira Sans SemiBold" panose="020B0603050000020004" pitchFamily="34" charset="0"/>
              </a:rPr>
              <a:t> cost model -  W</a:t>
            </a:r>
            <a:r>
              <a:rPr lang="nl-NL" sz="3200" dirty="0">
                <a:solidFill>
                  <a:prstClr val="white"/>
                </a:solidFill>
                <a:latin typeface="+mj-lt"/>
                <a:ea typeface="Fira Sans SemiBold" panose="020B0603050000020004" pitchFamily="34" charset="0"/>
              </a:rPr>
              <a:t>ind Turbine Generator </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5" name="Subtitle 2">
            <a:extLst>
              <a:ext uri="{FF2B5EF4-FFF2-40B4-BE49-F238E27FC236}">
                <a16:creationId xmlns:a16="http://schemas.microsoft.com/office/drawing/2014/main" id="{71A5DA6C-5B2D-46DA-B34F-43E916C65736}"/>
              </a:ext>
            </a:extLst>
          </p:cNvPr>
          <p:cNvSpPr txBox="1">
            <a:spLocks/>
          </p:cNvSpPr>
          <p:nvPr/>
        </p:nvSpPr>
        <p:spPr>
          <a:xfrm>
            <a:off x="409017" y="1790963"/>
            <a:ext cx="5686983" cy="42532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2400" spc="30" dirty="0">
              <a:latin typeface="+mj-lt"/>
              <a:ea typeface="Fira Sans" panose="020B0503050000020004" pitchFamily="34" charset="0"/>
            </a:endParaRPr>
          </a:p>
          <a:p>
            <a:pPr>
              <a:tabLst>
                <a:tab pos="4667250" algn="r"/>
              </a:tabLst>
            </a:pPr>
            <a:endParaRPr lang="en-NL" sz="2400" spc="30" dirty="0">
              <a:latin typeface="+mj-lt"/>
              <a:ea typeface="Fira Sans" panose="020B0503050000020004" pitchFamily="34" charset="0"/>
            </a:endParaRPr>
          </a:p>
        </p:txBody>
      </p:sp>
      <p:sp>
        <p:nvSpPr>
          <p:cNvPr id="6" name="Subtitle 2">
            <a:extLst>
              <a:ext uri="{FF2B5EF4-FFF2-40B4-BE49-F238E27FC236}">
                <a16:creationId xmlns:a16="http://schemas.microsoft.com/office/drawing/2014/main" id="{AAC804A7-6D91-4444-85FA-AF951C7A44EE}"/>
              </a:ext>
            </a:extLst>
          </p:cNvPr>
          <p:cNvSpPr txBox="1">
            <a:spLocks/>
          </p:cNvSpPr>
          <p:nvPr/>
        </p:nvSpPr>
        <p:spPr>
          <a:xfrm>
            <a:off x="561416" y="1943363"/>
            <a:ext cx="6705657"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en-US" sz="2200" spc="30" dirty="0">
                <a:latin typeface="+mj-lt"/>
                <a:ea typeface="Fira Sans" panose="020B0503050000020004" pitchFamily="34" charset="0"/>
              </a:rPr>
              <a:t>Wind Turbine Generator costs: </a:t>
            </a:r>
          </a:p>
          <a:p>
            <a:pPr marL="857250" lvl="1" indent="-457200">
              <a:buClr>
                <a:schemeClr val="accent2"/>
              </a:buClr>
              <a:tabLst>
                <a:tab pos="4667250" algn="r"/>
              </a:tabLst>
            </a:pPr>
            <a:r>
              <a:rPr lang="en-US" sz="1400" spc="30" dirty="0">
                <a:latin typeface="+mj-lt"/>
                <a:ea typeface="Fira Sans" panose="020B0503050000020004" pitchFamily="34" charset="0"/>
              </a:rPr>
              <a:t>Tower, Rotor assembly, Nacelle </a:t>
            </a:r>
          </a:p>
          <a:p>
            <a:pPr marL="0" indent="0">
              <a:buClr>
                <a:schemeClr val="accent2"/>
              </a:buClr>
              <a:buNone/>
              <a:tabLst>
                <a:tab pos="4667250" algn="r"/>
              </a:tabLst>
            </a:pPr>
            <a:endParaRPr lang="en-US" sz="2200" spc="30" dirty="0">
              <a:latin typeface="+mj-lt"/>
              <a:ea typeface="Fira Sans" panose="020B0503050000020004" pitchFamily="34" charset="0"/>
            </a:endParaRPr>
          </a:p>
          <a:p>
            <a:pPr marL="0" indent="0">
              <a:buClr>
                <a:schemeClr val="accent2"/>
              </a:buClr>
              <a:buNone/>
              <a:tabLst>
                <a:tab pos="4667250" algn="r"/>
              </a:tabLst>
            </a:pPr>
            <a:r>
              <a:rPr lang="en-US" sz="2200" spc="30" dirty="0">
                <a:latin typeface="+mj-lt"/>
                <a:ea typeface="Fira Sans" panose="020B0503050000020004" pitchFamily="34" charset="0"/>
              </a:rPr>
              <a:t>2. Determined cost model variables:</a:t>
            </a:r>
            <a:endParaRPr lang="en-US" sz="1800" spc="30" dirty="0">
              <a:latin typeface="+mj-lt"/>
              <a:ea typeface="Fira Sans" panose="020B0503050000020004" pitchFamily="34" charset="0"/>
            </a:endParaRPr>
          </a:p>
          <a:p>
            <a:pPr lvl="1">
              <a:buClr>
                <a:schemeClr val="accent2"/>
              </a:buClr>
              <a:tabLst>
                <a:tab pos="4667250" algn="r"/>
              </a:tabLst>
            </a:pPr>
            <a:r>
              <a:rPr lang="en-US" sz="1600" spc="30" dirty="0">
                <a:latin typeface="+mj-lt"/>
                <a:ea typeface="Fira Sans" panose="020B0503050000020004" pitchFamily="34" charset="0"/>
              </a:rPr>
              <a:t>Turbine capacity (MW)</a:t>
            </a:r>
          </a:p>
          <a:p>
            <a:pPr lvl="1">
              <a:buClr>
                <a:schemeClr val="accent2"/>
              </a:buClr>
              <a:tabLst>
                <a:tab pos="4667250" algn="r"/>
              </a:tabLst>
            </a:pPr>
            <a:r>
              <a:rPr lang="en-US" sz="1600" spc="30" dirty="0">
                <a:latin typeface="+mj-lt"/>
                <a:ea typeface="Fira Sans" panose="020B0503050000020004" pitchFamily="34" charset="0"/>
              </a:rPr>
              <a:t>Location  </a:t>
            </a:r>
          </a:p>
          <a:p>
            <a:pPr marL="457200" lvl="1" indent="0">
              <a:buClr>
                <a:schemeClr val="accent2"/>
              </a:buClr>
              <a:buNone/>
              <a:tabLst>
                <a:tab pos="4667250" algn="r"/>
              </a:tabLst>
            </a:pPr>
            <a:endParaRPr lang="en-US" sz="1800" spc="30" dirty="0">
              <a:latin typeface="+mj-lt"/>
              <a:ea typeface="Fira Sans" panose="020B0503050000020004" pitchFamily="34" charset="0"/>
            </a:endParaRPr>
          </a:p>
          <a:p>
            <a:pPr marL="0" indent="0">
              <a:buClr>
                <a:schemeClr val="accent2"/>
              </a:buClr>
              <a:buNone/>
              <a:tabLst>
                <a:tab pos="4667250" algn="r"/>
              </a:tabLst>
            </a:pPr>
            <a:r>
              <a:rPr lang="en-US" sz="2200" spc="30" dirty="0">
                <a:latin typeface="+mj-lt"/>
                <a:ea typeface="Fira Sans" panose="020B0503050000020004" pitchFamily="34" charset="0"/>
              </a:rPr>
              <a:t>3. Calculated specifications:</a:t>
            </a:r>
          </a:p>
          <a:p>
            <a:pPr lvl="1">
              <a:buClr>
                <a:schemeClr val="accent2"/>
              </a:buClr>
              <a:tabLst>
                <a:tab pos="4667250" algn="r"/>
              </a:tabLst>
            </a:pPr>
            <a:r>
              <a:rPr lang="en-US" sz="1600" spc="30" dirty="0">
                <a:latin typeface="+mj-lt"/>
                <a:ea typeface="Fira Sans" panose="020B0503050000020004" pitchFamily="34" charset="0"/>
              </a:rPr>
              <a:t>Volume and dimensions nacelle </a:t>
            </a:r>
          </a:p>
          <a:p>
            <a:pPr lvl="1">
              <a:buClr>
                <a:schemeClr val="accent2"/>
              </a:buClr>
              <a:tabLst>
                <a:tab pos="4667250" algn="r"/>
              </a:tabLst>
            </a:pPr>
            <a:r>
              <a:rPr lang="en-US" sz="1600" b="1" spc="30" dirty="0">
                <a:latin typeface="+mj-lt"/>
                <a:ea typeface="Fira Sans" panose="020B0503050000020004" pitchFamily="34" charset="0"/>
              </a:rPr>
              <a:t>Weight of nacelle (t)</a:t>
            </a:r>
          </a:p>
          <a:p>
            <a:pPr lvl="1">
              <a:buClr>
                <a:schemeClr val="accent2"/>
              </a:buClr>
              <a:tabLst>
                <a:tab pos="4667250" algn="r"/>
              </a:tabLst>
            </a:pPr>
            <a:r>
              <a:rPr lang="en-US" sz="1600" b="1" spc="30" dirty="0">
                <a:latin typeface="+mj-lt"/>
                <a:ea typeface="Fira Sans" panose="020B0503050000020004" pitchFamily="34" charset="0"/>
              </a:rPr>
              <a:t>Rotor diameter (m)</a:t>
            </a:r>
          </a:p>
          <a:p>
            <a:pPr lvl="1">
              <a:buClr>
                <a:schemeClr val="accent2"/>
              </a:buClr>
              <a:tabLst>
                <a:tab pos="4667250" algn="r"/>
              </a:tabLst>
            </a:pPr>
            <a:r>
              <a:rPr lang="en-US" sz="1600" b="1" spc="30" dirty="0">
                <a:latin typeface="+mj-lt"/>
                <a:ea typeface="Fira Sans" panose="020B0503050000020004" pitchFamily="34" charset="0"/>
              </a:rPr>
              <a:t>Tower weight (t)</a:t>
            </a:r>
          </a:p>
          <a:p>
            <a:pPr marL="0" indent="0">
              <a:buClr>
                <a:schemeClr val="accent2"/>
              </a:buClr>
              <a:buNone/>
              <a:tabLst>
                <a:tab pos="4667250" algn="r"/>
              </a:tabLst>
            </a:pPr>
            <a:endParaRPr lang="en-US" sz="2200" spc="30" dirty="0">
              <a:latin typeface="+mj-lt"/>
              <a:ea typeface="Fira Sans" panose="020B0503050000020004" pitchFamily="34" charset="0"/>
            </a:endParaRPr>
          </a:p>
          <a:p>
            <a:pPr lvl="1">
              <a:buClr>
                <a:schemeClr val="accent2"/>
              </a:buClr>
              <a:tabLst>
                <a:tab pos="4667250" algn="r"/>
              </a:tabLst>
            </a:pPr>
            <a:endParaRPr lang="en-US" sz="1800" spc="30" dirty="0">
              <a:latin typeface="+mj-lt"/>
              <a:ea typeface="Fira Sans" panose="020B0503050000020004" pitchFamily="34" charset="0"/>
            </a:endParaRPr>
          </a:p>
          <a:p>
            <a:pPr>
              <a:buClr>
                <a:schemeClr val="accent2"/>
              </a:buClr>
              <a:tabLst>
                <a:tab pos="4667250" algn="r"/>
              </a:tabLst>
            </a:pPr>
            <a:endParaRPr lang="en-US" sz="2200" spc="30" dirty="0">
              <a:latin typeface="+mj-lt"/>
              <a:ea typeface="Fira Sans" panose="020B0503050000020004" pitchFamily="34" charset="0"/>
            </a:endParaRPr>
          </a:p>
          <a:p>
            <a:pPr marL="457200" lvl="1" indent="0">
              <a:buClr>
                <a:schemeClr val="accent2"/>
              </a:buClr>
              <a:buNone/>
              <a:tabLst>
                <a:tab pos="4667250" algn="r"/>
              </a:tabLst>
            </a:pPr>
            <a:endParaRPr lang="en-US" sz="1800" spc="30" dirty="0">
              <a:latin typeface="+mj-lt"/>
              <a:ea typeface="Fira Sans" panose="020B0503050000020004" pitchFamily="34" charset="0"/>
            </a:endParaRPr>
          </a:p>
          <a:p>
            <a:pPr marL="0" indent="0">
              <a:buNone/>
              <a:tabLst>
                <a:tab pos="4667250" algn="r"/>
              </a:tabLst>
            </a:pPr>
            <a:endParaRPr lang="en-US" sz="1800" spc="30" dirty="0">
              <a:latin typeface="+mj-lt"/>
              <a:ea typeface="Fira Sans" panose="020B0503050000020004" pitchFamily="34" charset="0"/>
            </a:endParaRPr>
          </a:p>
        </p:txBody>
      </p:sp>
      <p:pic>
        <p:nvPicPr>
          <p:cNvPr id="7" name="Picture 2">
            <a:extLst>
              <a:ext uri="{FF2B5EF4-FFF2-40B4-BE49-F238E27FC236}">
                <a16:creationId xmlns:a16="http://schemas.microsoft.com/office/drawing/2014/main" id="{557929C8-10CE-401C-AF38-BC1724DA4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491" y="1754282"/>
            <a:ext cx="2875660" cy="4148138"/>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Down 10">
            <a:extLst>
              <a:ext uri="{FF2B5EF4-FFF2-40B4-BE49-F238E27FC236}">
                <a16:creationId xmlns:a16="http://schemas.microsoft.com/office/drawing/2014/main" id="{B7E3EEAC-EACA-44BB-BA3F-C76D0400DF4C}"/>
              </a:ext>
            </a:extLst>
          </p:cNvPr>
          <p:cNvSpPr/>
          <p:nvPr/>
        </p:nvSpPr>
        <p:spPr>
          <a:xfrm>
            <a:off x="2409152" y="2695074"/>
            <a:ext cx="195341" cy="30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Arrow: Down 11">
            <a:extLst>
              <a:ext uri="{FF2B5EF4-FFF2-40B4-BE49-F238E27FC236}">
                <a16:creationId xmlns:a16="http://schemas.microsoft.com/office/drawing/2014/main" id="{FAE228C0-A450-4877-9933-A7A6F8BF0F4F}"/>
              </a:ext>
            </a:extLst>
          </p:cNvPr>
          <p:cNvSpPr/>
          <p:nvPr/>
        </p:nvSpPr>
        <p:spPr>
          <a:xfrm>
            <a:off x="2409151" y="3998618"/>
            <a:ext cx="195341" cy="30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7" name="Group 16">
            <a:extLst>
              <a:ext uri="{FF2B5EF4-FFF2-40B4-BE49-F238E27FC236}">
                <a16:creationId xmlns:a16="http://schemas.microsoft.com/office/drawing/2014/main" id="{C155CF74-77CB-47CC-BD9F-A153A23C9327}"/>
              </a:ext>
            </a:extLst>
          </p:cNvPr>
          <p:cNvGrpSpPr/>
          <p:nvPr/>
        </p:nvGrpSpPr>
        <p:grpSpPr>
          <a:xfrm>
            <a:off x="3408445" y="4840641"/>
            <a:ext cx="4572000" cy="1142448"/>
            <a:chOff x="3408445" y="4840641"/>
            <a:chExt cx="4572000" cy="1142448"/>
          </a:xfrm>
        </p:grpSpPr>
        <p:sp>
          <p:nvSpPr>
            <p:cNvPr id="13" name="Right Brace 12">
              <a:extLst>
                <a:ext uri="{FF2B5EF4-FFF2-40B4-BE49-F238E27FC236}">
                  <a16:creationId xmlns:a16="http://schemas.microsoft.com/office/drawing/2014/main" id="{3ADB707C-AC6E-4660-8964-54B68783303D}"/>
                </a:ext>
              </a:extLst>
            </p:cNvPr>
            <p:cNvSpPr/>
            <p:nvPr/>
          </p:nvSpPr>
          <p:spPr>
            <a:xfrm>
              <a:off x="3548917" y="5065295"/>
              <a:ext cx="337283" cy="7459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sp>
          <p:nvSpPr>
            <p:cNvPr id="15" name="TextBox 14">
              <a:extLst>
                <a:ext uri="{FF2B5EF4-FFF2-40B4-BE49-F238E27FC236}">
                  <a16:creationId xmlns:a16="http://schemas.microsoft.com/office/drawing/2014/main" id="{B9C2C140-2323-444B-B1C5-A697EE67FEDB}"/>
                </a:ext>
              </a:extLst>
            </p:cNvPr>
            <p:cNvSpPr txBox="1"/>
            <p:nvPr/>
          </p:nvSpPr>
          <p:spPr>
            <a:xfrm>
              <a:off x="3408445" y="5206108"/>
              <a:ext cx="4572000" cy="464331"/>
            </a:xfrm>
            <a:prstGeom prst="rect">
              <a:avLst/>
            </a:prstGeom>
            <a:noFill/>
          </p:spPr>
          <p:txBody>
            <a:bodyPr vert="horz" wrap="square" lIns="648000" tIns="108000" rIns="900000" bIns="108000" rtlCol="0" anchor="ctr">
              <a:spAutoFit/>
            </a:bodyPr>
            <a:lstStyle/>
            <a:p>
              <a:pPr algn="l">
                <a:tabLst>
                  <a:tab pos="542925" algn="l"/>
                </a:tabLst>
              </a:pPr>
              <a:r>
                <a:rPr lang="nl-NL" sz="1600" dirty="0">
                  <a:latin typeface="+mj-lt"/>
                  <a:ea typeface="Fira Sans" panose="020B0503050000020004" pitchFamily="34" charset="0"/>
                  <a:cs typeface="Calibri" panose="020F0502020204030204" pitchFamily="34" charset="0"/>
                </a:rPr>
                <a:t>Regression </a:t>
              </a:r>
              <a:endParaRPr lang="en-US" sz="1600" dirty="0">
                <a:latin typeface="+mj-lt"/>
                <a:ea typeface="Fira Sans" panose="020B0503050000020004" pitchFamily="34" charset="0"/>
                <a:cs typeface="Calibri" panose="020F0502020204030204" pitchFamily="34" charset="0"/>
              </a:endParaRPr>
            </a:p>
          </p:txBody>
        </p:sp>
        <p:pic>
          <p:nvPicPr>
            <p:cNvPr id="16" name="Picture 8" descr="regression analysis Icon - Download regression analysis Icon 2009607 | Noun  Project">
              <a:extLst>
                <a:ext uri="{FF2B5EF4-FFF2-40B4-BE49-F238E27FC236}">
                  <a16:creationId xmlns:a16="http://schemas.microsoft.com/office/drawing/2014/main" id="{3589F916-1393-47E2-B792-C58DC586A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467" y="4840641"/>
              <a:ext cx="1142448" cy="114244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FD99EDCB-B62E-410E-836C-59CA7C414566}"/>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10/19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308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500"/>
                                        <p:tgtEl>
                                          <p:spTgt spid="6">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500"/>
                                        <p:tgtEl>
                                          <p:spTgt spid="6">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Effect transition="in" filter="fade">
                                      <p:cBhvr>
                                        <p:cTn id="35" dur="500"/>
                                        <p:tgtEl>
                                          <p:spTgt spid="6">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1" end="11"/>
                                            </p:txEl>
                                          </p:spTgt>
                                        </p:tgtEl>
                                        <p:attrNameLst>
                                          <p:attrName>style.visibility</p:attrName>
                                        </p:attrNameLst>
                                      </p:cBhvr>
                                      <p:to>
                                        <p:strVal val="visible"/>
                                      </p:to>
                                    </p:set>
                                    <p:animEffect transition="in" filter="fade">
                                      <p:cBhvr>
                                        <p:cTn id="38" dur="500"/>
                                        <p:tgtEl>
                                          <p:spTgt spid="6">
                                            <p:txEl>
                                              <p:pRg st="11" end="11"/>
                                            </p:txEl>
                                          </p:spTgt>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n-lt"/>
                <a:ea typeface="Fira Sans SemiBold" panose="020B0603050000020004" pitchFamily="34" charset="0"/>
              </a:rPr>
              <a:t>	Regression model </a:t>
            </a:r>
            <a:r>
              <a:rPr lang="en-GB" sz="3200" dirty="0">
                <a:solidFill>
                  <a:prstClr val="white"/>
                </a:solidFill>
                <a:latin typeface="+mn-lt"/>
                <a:ea typeface="Fira Sans SemiBold" panose="020B0603050000020004" pitchFamily="34" charset="0"/>
              </a:rPr>
              <a:t>-  </a:t>
            </a:r>
            <a:r>
              <a:rPr lang="nl-NL" sz="3200" dirty="0">
                <a:solidFill>
                  <a:prstClr val="white"/>
                </a:solidFill>
                <a:latin typeface="+mn-lt"/>
                <a:ea typeface="Fira Sans SemiBold" panose="020B0603050000020004" pitchFamily="34" charset="0"/>
              </a:rPr>
              <a:t>Rotor costs </a:t>
            </a:r>
            <a:endParaRPr kumimoji="0" lang="nl-NL" sz="3200" i="0" u="none" strike="noStrike" kern="1200" cap="none" spc="50" normalizeH="0" baseline="0" noProof="0" dirty="0">
              <a:ln>
                <a:noFill/>
              </a:ln>
              <a:solidFill>
                <a:prstClr val="white"/>
              </a:solidFill>
              <a:effectLst/>
              <a:uLnTx/>
              <a:uFillTx/>
              <a:latin typeface="+mn-lt"/>
              <a:ea typeface="Fira Sans SemiBold" panose="020B06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5" name="Subtitle 2">
            <a:extLst>
              <a:ext uri="{FF2B5EF4-FFF2-40B4-BE49-F238E27FC236}">
                <a16:creationId xmlns:a16="http://schemas.microsoft.com/office/drawing/2014/main" id="{71A5DA6C-5B2D-46DA-B34F-43E916C65736}"/>
              </a:ext>
            </a:extLst>
          </p:cNvPr>
          <p:cNvSpPr txBox="1">
            <a:spLocks/>
          </p:cNvSpPr>
          <p:nvPr/>
        </p:nvSpPr>
        <p:spPr>
          <a:xfrm>
            <a:off x="409017" y="1790963"/>
            <a:ext cx="5686983" cy="42532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2400" spc="30" dirty="0">
              <a:ea typeface="Fira Sans" panose="020B0503050000020004" pitchFamily="34" charset="0"/>
            </a:endParaRPr>
          </a:p>
          <a:p>
            <a:pPr>
              <a:tabLst>
                <a:tab pos="4667250" algn="r"/>
              </a:tabLst>
            </a:pPr>
            <a:endParaRPr lang="en-NL" sz="2400" spc="30" dirty="0">
              <a:ea typeface="Fira Sans" panose="020B0503050000020004" pitchFamily="34" charset="0"/>
            </a:endParaRPr>
          </a:p>
        </p:txBody>
      </p:sp>
      <p:sp>
        <p:nvSpPr>
          <p:cNvPr id="6" name="Subtitle 2">
            <a:extLst>
              <a:ext uri="{FF2B5EF4-FFF2-40B4-BE49-F238E27FC236}">
                <a16:creationId xmlns:a16="http://schemas.microsoft.com/office/drawing/2014/main" id="{AAC804A7-6D91-4444-85FA-AF951C7A44EE}"/>
              </a:ext>
            </a:extLst>
          </p:cNvPr>
          <p:cNvSpPr txBox="1">
            <a:spLocks/>
          </p:cNvSpPr>
          <p:nvPr/>
        </p:nvSpPr>
        <p:spPr>
          <a:xfrm>
            <a:off x="561417" y="1943363"/>
            <a:ext cx="6187726"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Clr>
                <a:schemeClr val="accent2"/>
              </a:buClr>
              <a:tabLst>
                <a:tab pos="4667250" algn="r"/>
              </a:tabLst>
            </a:pPr>
            <a:endParaRPr lang="nl-NL" sz="1800" spc="30" dirty="0">
              <a:ea typeface="Fira Sans" panose="020B0503050000020004" pitchFamily="34" charset="0"/>
            </a:endParaRPr>
          </a:p>
          <a:p>
            <a:pPr>
              <a:buClr>
                <a:schemeClr val="accent2"/>
              </a:buClr>
              <a:tabLst>
                <a:tab pos="4667250" algn="r"/>
              </a:tabLst>
            </a:pPr>
            <a:endParaRPr lang="nl-NL" sz="2200" spc="30" dirty="0">
              <a:ea typeface="Fira Sans" panose="020B0503050000020004" pitchFamily="34" charset="0"/>
            </a:endParaRPr>
          </a:p>
          <a:p>
            <a:pPr marL="457200" lvl="1" indent="0">
              <a:buClr>
                <a:schemeClr val="accent2"/>
              </a:buClr>
              <a:buNone/>
              <a:tabLst>
                <a:tab pos="4667250" algn="r"/>
              </a:tabLst>
            </a:pPr>
            <a:endParaRPr lang="en-US" sz="1800" spc="30" dirty="0">
              <a:ea typeface="Fira Sans" panose="020B0503050000020004" pitchFamily="34" charset="0"/>
            </a:endParaRPr>
          </a:p>
          <a:p>
            <a:pPr marL="0" indent="0">
              <a:buNone/>
              <a:tabLst>
                <a:tab pos="4667250" algn="r"/>
              </a:tabLst>
            </a:pPr>
            <a:endParaRPr lang="en-NL" sz="1800" spc="30" dirty="0">
              <a:ea typeface="Fira Sans" panose="020B0503050000020004" pitchFamily="34" charset="0"/>
            </a:endParaRPr>
          </a:p>
        </p:txBody>
      </p:sp>
      <p:graphicFrame>
        <p:nvGraphicFramePr>
          <p:cNvPr id="10" name="Chart 9">
            <a:extLst>
              <a:ext uri="{FF2B5EF4-FFF2-40B4-BE49-F238E27FC236}">
                <a16:creationId xmlns:a16="http://schemas.microsoft.com/office/drawing/2014/main" id="{F7071FA1-BDDA-4A84-9593-6BB136EBB14B}"/>
              </a:ext>
            </a:extLst>
          </p:cNvPr>
          <p:cNvGraphicFramePr>
            <a:graphicFrameLocks/>
          </p:cNvGraphicFramePr>
          <p:nvPr>
            <p:extLst>
              <p:ext uri="{D42A27DB-BD31-4B8C-83A1-F6EECF244321}">
                <p14:modId xmlns:p14="http://schemas.microsoft.com/office/powerpoint/2010/main" val="3044029370"/>
              </p:ext>
            </p:extLst>
          </p:nvPr>
        </p:nvGraphicFramePr>
        <p:xfrm>
          <a:off x="4649570" y="1790963"/>
          <a:ext cx="6769797" cy="4100839"/>
        </p:xfrm>
        <a:graphic>
          <a:graphicData uri="http://schemas.openxmlformats.org/drawingml/2006/chart">
            <c:chart xmlns:c="http://schemas.openxmlformats.org/drawingml/2006/chart" xmlns:r="http://schemas.openxmlformats.org/officeDocument/2006/relationships" r:id="rId5"/>
          </a:graphicData>
        </a:graphic>
      </p:graphicFrame>
      <p:sp>
        <p:nvSpPr>
          <p:cNvPr id="13" name="Subtitle 2">
            <a:extLst>
              <a:ext uri="{FF2B5EF4-FFF2-40B4-BE49-F238E27FC236}">
                <a16:creationId xmlns:a16="http://schemas.microsoft.com/office/drawing/2014/main" id="{E330A9D1-48A9-46C4-A6AF-FCADE816A15F}"/>
              </a:ext>
            </a:extLst>
          </p:cNvPr>
          <p:cNvSpPr txBox="1">
            <a:spLocks/>
          </p:cNvSpPr>
          <p:nvPr/>
        </p:nvSpPr>
        <p:spPr>
          <a:xfrm>
            <a:off x="713817" y="2095763"/>
            <a:ext cx="3935753"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4667250" algn="r"/>
              </a:tabLst>
            </a:pPr>
            <a:endParaRPr lang="en-NL" sz="1800" spc="30" dirty="0">
              <a:ea typeface="Fira Sans" panose="020B0503050000020004" pitchFamily="34" charset="0"/>
            </a:endParaRPr>
          </a:p>
        </p:txBody>
      </p:sp>
      <p:sp>
        <p:nvSpPr>
          <p:cNvPr id="14" name="Subtitle 2">
            <a:extLst>
              <a:ext uri="{FF2B5EF4-FFF2-40B4-BE49-F238E27FC236}">
                <a16:creationId xmlns:a16="http://schemas.microsoft.com/office/drawing/2014/main" id="{2C7CFA30-FEDB-4A87-A392-D8D88D7B532B}"/>
              </a:ext>
            </a:extLst>
          </p:cNvPr>
          <p:cNvSpPr txBox="1">
            <a:spLocks/>
          </p:cNvSpPr>
          <p:nvPr/>
        </p:nvSpPr>
        <p:spPr>
          <a:xfrm>
            <a:off x="713817" y="2095763"/>
            <a:ext cx="3935753"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tabLst>
                <a:tab pos="4667250" algn="r"/>
              </a:tabLst>
            </a:pPr>
            <a:r>
              <a:rPr lang="en-US" sz="2200" spc="30" dirty="0">
                <a:ea typeface="Fira Sans" panose="020B0503050000020004" pitchFamily="34" charset="0"/>
              </a:rPr>
              <a:t>Fit the cost data with expected cost variables:</a:t>
            </a:r>
          </a:p>
          <a:p>
            <a:pPr lvl="1">
              <a:buClr>
                <a:schemeClr val="accent2"/>
              </a:buClr>
              <a:tabLst>
                <a:tab pos="4667250" algn="r"/>
              </a:tabLst>
            </a:pPr>
            <a:r>
              <a:rPr lang="en-US" sz="1800" spc="30" dirty="0">
                <a:ea typeface="Fira Sans" panose="020B0503050000020004" pitchFamily="34" charset="0"/>
              </a:rPr>
              <a:t>Rotor diameter </a:t>
            </a:r>
          </a:p>
          <a:p>
            <a:pPr lvl="1">
              <a:buClr>
                <a:schemeClr val="accent2"/>
              </a:buClr>
              <a:tabLst>
                <a:tab pos="4667250" algn="r"/>
              </a:tabLst>
            </a:pPr>
            <a:r>
              <a:rPr lang="en-US" sz="1800" spc="30" dirty="0">
                <a:ea typeface="Fira Sans" panose="020B0503050000020004" pitchFamily="34" charset="0"/>
              </a:rPr>
              <a:t>Rotor weight </a:t>
            </a:r>
          </a:p>
          <a:p>
            <a:pPr lvl="1">
              <a:buClr>
                <a:schemeClr val="accent2"/>
              </a:buClr>
              <a:tabLst>
                <a:tab pos="4667250" algn="r"/>
              </a:tabLst>
            </a:pPr>
            <a:r>
              <a:rPr lang="en-US" sz="1800" spc="30" dirty="0">
                <a:ea typeface="Fira Sans" panose="020B0503050000020004" pitchFamily="34" charset="0"/>
              </a:rPr>
              <a:t>Swept area </a:t>
            </a:r>
          </a:p>
          <a:p>
            <a:pPr>
              <a:buClr>
                <a:schemeClr val="accent2"/>
              </a:buClr>
              <a:tabLst>
                <a:tab pos="4667250" algn="r"/>
              </a:tabLst>
            </a:pPr>
            <a:r>
              <a:rPr lang="en-US" sz="2200" spc="30" dirty="0">
                <a:ea typeface="Fira Sans" panose="020B0503050000020004" pitchFamily="34" charset="0"/>
              </a:rPr>
              <a:t>Choose the model with the best approximation (highest R</a:t>
            </a:r>
            <a:r>
              <a:rPr lang="en-US" sz="2200" spc="30" baseline="30000" dirty="0">
                <a:ea typeface="Fira Sans" panose="020B0503050000020004" pitchFamily="34" charset="0"/>
              </a:rPr>
              <a:t>2</a:t>
            </a:r>
            <a:r>
              <a:rPr lang="en-US" sz="2200" spc="30" dirty="0">
                <a:ea typeface="Fira Sans" panose="020B0503050000020004" pitchFamily="34" charset="0"/>
              </a:rPr>
              <a:t> value) </a:t>
            </a:r>
          </a:p>
          <a:p>
            <a:pPr lvl="1">
              <a:buClr>
                <a:schemeClr val="accent2"/>
              </a:buClr>
              <a:tabLst>
                <a:tab pos="4667250" algn="r"/>
              </a:tabLst>
            </a:pPr>
            <a:r>
              <a:rPr lang="en-US" sz="1800" spc="30" dirty="0">
                <a:ea typeface="Fira Sans" panose="020B0503050000020004" pitchFamily="34" charset="0"/>
              </a:rPr>
              <a:t>Rotor diameter</a:t>
            </a:r>
          </a:p>
          <a:p>
            <a:pPr>
              <a:buClr>
                <a:schemeClr val="accent2"/>
              </a:buClr>
              <a:tabLst>
                <a:tab pos="4667250" algn="r"/>
              </a:tabLst>
            </a:pPr>
            <a:endParaRPr lang="en-US" sz="2200" spc="30" dirty="0">
              <a:ea typeface="Fira Sans" panose="020B0503050000020004" pitchFamily="34" charset="0"/>
            </a:endParaRPr>
          </a:p>
          <a:p>
            <a:pPr>
              <a:buClr>
                <a:schemeClr val="accent2"/>
              </a:buClr>
              <a:tabLst>
                <a:tab pos="4667250" algn="r"/>
              </a:tabLst>
            </a:pPr>
            <a:endParaRPr lang="en-US" sz="1800" b="1" spc="30" baseline="30000" dirty="0">
              <a:ea typeface="Fira Sans" panose="020B0503050000020004" pitchFamily="34" charset="0"/>
            </a:endParaRPr>
          </a:p>
          <a:p>
            <a:pPr lvl="1">
              <a:buClr>
                <a:schemeClr val="accent2"/>
              </a:buClr>
              <a:tabLst>
                <a:tab pos="4667250" algn="r"/>
              </a:tabLst>
            </a:pPr>
            <a:endParaRPr lang="en-US" sz="1800" spc="30" dirty="0">
              <a:ea typeface="Fira Sans" panose="020B0503050000020004" pitchFamily="34" charset="0"/>
            </a:endParaRPr>
          </a:p>
          <a:p>
            <a:pPr>
              <a:buClr>
                <a:schemeClr val="accent2"/>
              </a:buClr>
              <a:tabLst>
                <a:tab pos="4667250" algn="r"/>
              </a:tabLst>
            </a:pPr>
            <a:endParaRPr lang="en-US" sz="2200" spc="30" dirty="0">
              <a:ea typeface="Fira Sans" panose="020B0503050000020004" pitchFamily="34" charset="0"/>
            </a:endParaRPr>
          </a:p>
          <a:p>
            <a:pPr marL="457200" lvl="1" indent="0">
              <a:buClr>
                <a:schemeClr val="accent2"/>
              </a:buClr>
              <a:buNone/>
              <a:tabLst>
                <a:tab pos="4667250" algn="r"/>
              </a:tabLst>
            </a:pPr>
            <a:endParaRPr lang="en-US" sz="1800" spc="30" dirty="0">
              <a:ea typeface="Fira Sans" panose="020B0503050000020004" pitchFamily="34" charset="0"/>
            </a:endParaRPr>
          </a:p>
          <a:p>
            <a:pPr marL="0" indent="0">
              <a:buNone/>
              <a:tabLst>
                <a:tab pos="4667250" algn="r"/>
              </a:tabLst>
            </a:pPr>
            <a:endParaRPr lang="en-NL" sz="1800" spc="30" dirty="0">
              <a:ea typeface="Fira Sans" panose="020B0503050000020004" pitchFamily="34" charset="0"/>
            </a:endParaRPr>
          </a:p>
        </p:txBody>
      </p:sp>
      <p:sp>
        <p:nvSpPr>
          <p:cNvPr id="19" name="TextBox 18">
            <a:extLst>
              <a:ext uri="{FF2B5EF4-FFF2-40B4-BE49-F238E27FC236}">
                <a16:creationId xmlns:a16="http://schemas.microsoft.com/office/drawing/2014/main" id="{3F9E1329-6180-4924-AC63-5C592BD7C4B7}"/>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11/19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129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fade">
                                      <p:cBhvr>
                                        <p:cTn id="7" dur="500"/>
                                        <p:tgtEl>
                                          <p:spTgt spid="1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5" end="5"/>
                                            </p:txEl>
                                          </p:spTgt>
                                        </p:tgtEl>
                                        <p:attrNameLst>
                                          <p:attrName>style.visibility</p:attrName>
                                        </p:attrNameLst>
                                      </p:cBhvr>
                                      <p:to>
                                        <p:strVal val="visible"/>
                                      </p:to>
                                    </p:set>
                                    <p:animEffect transition="in" filter="fade">
                                      <p:cBhvr>
                                        <p:cTn id="10"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Cleopatra </a:t>
            </a:r>
            <a:r>
              <a:rPr lang="en-GB" sz="3200" dirty="0">
                <a:solidFill>
                  <a:prstClr val="white"/>
                </a:solidFill>
                <a:latin typeface="+mj-lt"/>
                <a:ea typeface="Fira Sans SemiBold" panose="020B0603050000020004" pitchFamily="34" charset="0"/>
              </a:rPr>
              <a:t>cost model -  W</a:t>
            </a:r>
            <a:r>
              <a:rPr lang="nl-NL" sz="3200" dirty="0">
                <a:solidFill>
                  <a:prstClr val="white"/>
                </a:solidFill>
                <a:latin typeface="+mj-lt"/>
                <a:ea typeface="Fira Sans SemiBold" panose="020B0603050000020004" pitchFamily="34" charset="0"/>
              </a:rPr>
              <a:t>ind Turbine Generator </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endParaRPr>
          </a:p>
        </p:txBody>
      </p:sp>
      <p:sp>
        <p:nvSpPr>
          <p:cNvPr id="5" name="Subtitle 2">
            <a:extLst>
              <a:ext uri="{FF2B5EF4-FFF2-40B4-BE49-F238E27FC236}">
                <a16:creationId xmlns:a16="http://schemas.microsoft.com/office/drawing/2014/main" id="{71A5DA6C-5B2D-46DA-B34F-43E916C65736}"/>
              </a:ext>
            </a:extLst>
          </p:cNvPr>
          <p:cNvSpPr txBox="1">
            <a:spLocks/>
          </p:cNvSpPr>
          <p:nvPr/>
        </p:nvSpPr>
        <p:spPr>
          <a:xfrm>
            <a:off x="409017" y="1790963"/>
            <a:ext cx="5686983" cy="42532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2400" spc="30" dirty="0">
              <a:latin typeface="+mj-lt"/>
              <a:ea typeface="Fira Sans" panose="020B0503050000020004" pitchFamily="34" charset="0"/>
            </a:endParaRPr>
          </a:p>
          <a:p>
            <a:pPr>
              <a:tabLst>
                <a:tab pos="4667250" algn="r"/>
              </a:tabLst>
            </a:pPr>
            <a:endParaRPr lang="en-NL" sz="2400" spc="30" dirty="0">
              <a:latin typeface="+mj-lt"/>
              <a:ea typeface="Fira Sans" panose="020B0503050000020004" pitchFamily="34" charset="0"/>
            </a:endParaRPr>
          </a:p>
        </p:txBody>
      </p:sp>
      <p:pic>
        <p:nvPicPr>
          <p:cNvPr id="11" name="Picture 10">
            <a:extLst>
              <a:ext uri="{FF2B5EF4-FFF2-40B4-BE49-F238E27FC236}">
                <a16:creationId xmlns:a16="http://schemas.microsoft.com/office/drawing/2014/main" id="{24B98A77-4F7B-4553-ADE4-97CD8A204A83}"/>
              </a:ext>
            </a:extLst>
          </p:cNvPr>
          <p:cNvPicPr>
            <a:picLocks noChangeAspect="1"/>
          </p:cNvPicPr>
          <p:nvPr/>
        </p:nvPicPr>
        <p:blipFill rotWithShape="1">
          <a:blip r:embed="rId3"/>
          <a:srcRect b="4907"/>
          <a:stretch/>
        </p:blipFill>
        <p:spPr>
          <a:xfrm>
            <a:off x="1426270" y="1436219"/>
            <a:ext cx="9579978" cy="3678997"/>
          </a:xfrm>
          <a:prstGeom prst="rect">
            <a:avLst/>
          </a:prstGeom>
        </p:spPr>
      </p:pic>
      <p:pic>
        <p:nvPicPr>
          <p:cNvPr id="3" name="Picture 2">
            <a:extLst>
              <a:ext uri="{FF2B5EF4-FFF2-40B4-BE49-F238E27FC236}">
                <a16:creationId xmlns:a16="http://schemas.microsoft.com/office/drawing/2014/main" id="{9A06F2F3-F238-44E9-83D8-E082A5BBCDB9}"/>
              </a:ext>
            </a:extLst>
          </p:cNvPr>
          <p:cNvPicPr>
            <a:picLocks noChangeAspect="1"/>
          </p:cNvPicPr>
          <p:nvPr/>
        </p:nvPicPr>
        <p:blipFill>
          <a:blip r:embed="rId4"/>
          <a:stretch>
            <a:fillRect/>
          </a:stretch>
        </p:blipFill>
        <p:spPr>
          <a:xfrm>
            <a:off x="194825" y="5319471"/>
            <a:ext cx="11802350" cy="1047730"/>
          </a:xfrm>
          <a:prstGeom prst="rect">
            <a:avLst/>
          </a:prstGeom>
        </p:spPr>
      </p:pic>
      <p:sp>
        <p:nvSpPr>
          <p:cNvPr id="16" name="TextBox 15">
            <a:extLst>
              <a:ext uri="{FF2B5EF4-FFF2-40B4-BE49-F238E27FC236}">
                <a16:creationId xmlns:a16="http://schemas.microsoft.com/office/drawing/2014/main" id="{101A08C9-C6C6-4C58-B9E0-B837DA13FA7C}"/>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12/19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005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rPr>
              <a:t>	 Detailed</a:t>
            </a:r>
            <a:r>
              <a:rPr lang="en-GB" sz="3200" dirty="0">
                <a:solidFill>
                  <a:prstClr val="white"/>
                </a:solidFill>
                <a:latin typeface="+mj-lt"/>
                <a:ea typeface="Fira Sans SemiBold" panose="020B0603050000020004" pitchFamily="34" charset="0"/>
              </a:rPr>
              <a:t> cost model - </a:t>
            </a:r>
            <a:r>
              <a:rPr lang="nl-NL" sz="3200" dirty="0">
                <a:solidFill>
                  <a:prstClr val="white"/>
                </a:solidFill>
                <a:latin typeface="+mj-lt"/>
                <a:ea typeface="Fira Sans SemiBold" panose="020B0603050000020004" pitchFamily="34" charset="0"/>
              </a:rPr>
              <a:t>Monopile  </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5" name="Subtitle 2">
            <a:extLst>
              <a:ext uri="{FF2B5EF4-FFF2-40B4-BE49-F238E27FC236}">
                <a16:creationId xmlns:a16="http://schemas.microsoft.com/office/drawing/2014/main" id="{71A5DA6C-5B2D-46DA-B34F-43E916C65736}"/>
              </a:ext>
            </a:extLst>
          </p:cNvPr>
          <p:cNvSpPr txBox="1">
            <a:spLocks/>
          </p:cNvSpPr>
          <p:nvPr/>
        </p:nvSpPr>
        <p:spPr>
          <a:xfrm>
            <a:off x="409017" y="1790963"/>
            <a:ext cx="5686983" cy="42532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2400" spc="30" dirty="0">
              <a:latin typeface="+mj-lt"/>
              <a:ea typeface="Fira Sans" panose="020B0503050000020004" pitchFamily="34" charset="0"/>
            </a:endParaRPr>
          </a:p>
          <a:p>
            <a:pPr>
              <a:tabLst>
                <a:tab pos="4667250" algn="r"/>
              </a:tabLst>
            </a:pPr>
            <a:endParaRPr lang="en-NL" sz="2400" spc="30" dirty="0">
              <a:latin typeface="+mj-lt"/>
              <a:ea typeface="Fira Sans" panose="020B0503050000020004" pitchFamily="34" charset="0"/>
            </a:endParaRPr>
          </a:p>
        </p:txBody>
      </p:sp>
      <p:sp>
        <p:nvSpPr>
          <p:cNvPr id="6" name="Subtitle 2">
            <a:extLst>
              <a:ext uri="{FF2B5EF4-FFF2-40B4-BE49-F238E27FC236}">
                <a16:creationId xmlns:a16="http://schemas.microsoft.com/office/drawing/2014/main" id="{AAC804A7-6D91-4444-85FA-AF951C7A44EE}"/>
              </a:ext>
            </a:extLst>
          </p:cNvPr>
          <p:cNvSpPr txBox="1">
            <a:spLocks/>
          </p:cNvSpPr>
          <p:nvPr/>
        </p:nvSpPr>
        <p:spPr>
          <a:xfrm>
            <a:off x="561417" y="1943363"/>
            <a:ext cx="5686983"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latin typeface="+mj-lt"/>
                <a:ea typeface="Fira Sans" panose="020B0503050000020004" pitchFamily="34" charset="0"/>
              </a:rPr>
              <a:t>Monopile costs</a:t>
            </a:r>
          </a:p>
          <a:p>
            <a:pPr marL="457200" indent="-457200">
              <a:buClr>
                <a:schemeClr val="accent2"/>
              </a:buClr>
              <a:buFont typeface="+mj-lt"/>
              <a:buAutoNum type="arabicPeriod"/>
              <a:tabLst>
                <a:tab pos="4667250" algn="r"/>
              </a:tabLst>
            </a:pPr>
            <a:endParaRPr lang="nl-NL" sz="2200" spc="30" dirty="0">
              <a:latin typeface="+mj-lt"/>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mj-lt"/>
                <a:ea typeface="Fira Sans" panose="020B0503050000020004" pitchFamily="34" charset="0"/>
              </a:rPr>
              <a:t>Determined cost model variables :</a:t>
            </a:r>
          </a:p>
          <a:p>
            <a:pPr lvl="1">
              <a:buClr>
                <a:schemeClr val="accent2"/>
              </a:buClr>
              <a:tabLst>
                <a:tab pos="4667250" algn="r"/>
              </a:tabLst>
            </a:pPr>
            <a:r>
              <a:rPr lang="nl-NL" sz="1800" spc="30" dirty="0">
                <a:latin typeface="+mj-lt"/>
                <a:ea typeface="Fira Sans" panose="020B0503050000020004" pitchFamily="34" charset="0"/>
              </a:rPr>
              <a:t>Diameter (m) </a:t>
            </a:r>
          </a:p>
          <a:p>
            <a:pPr lvl="1">
              <a:buClr>
                <a:schemeClr val="accent2"/>
              </a:buClr>
              <a:tabLst>
                <a:tab pos="4667250" algn="r"/>
              </a:tabLst>
            </a:pPr>
            <a:r>
              <a:rPr lang="nl-NL" sz="1800" spc="30" dirty="0">
                <a:latin typeface="+mj-lt"/>
                <a:ea typeface="Fira Sans" panose="020B0503050000020004" pitchFamily="34" charset="0"/>
              </a:rPr>
              <a:t>Water depth (m) </a:t>
            </a:r>
          </a:p>
          <a:p>
            <a:pPr marL="457200" lvl="1" indent="0">
              <a:buClr>
                <a:schemeClr val="accent2"/>
              </a:buClr>
              <a:buNone/>
              <a:tabLst>
                <a:tab pos="4667250" algn="r"/>
              </a:tabLst>
            </a:pPr>
            <a:endParaRPr lang="nl-NL" sz="1800" spc="30" dirty="0">
              <a:latin typeface="+mj-lt"/>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mj-lt"/>
                <a:ea typeface="Fira Sans" panose="020B0503050000020004" pitchFamily="34" charset="0"/>
              </a:rPr>
              <a:t>Calculated specifications:</a:t>
            </a:r>
          </a:p>
          <a:p>
            <a:pPr lvl="1">
              <a:buClr>
                <a:schemeClr val="accent2"/>
              </a:buClr>
              <a:tabLst>
                <a:tab pos="4667250" algn="r"/>
              </a:tabLst>
            </a:pPr>
            <a:r>
              <a:rPr lang="en-US" sz="1800" spc="30" dirty="0">
                <a:latin typeface="+mj-lt"/>
                <a:ea typeface="Fira Sans" panose="020B0503050000020004" pitchFamily="34" charset="0"/>
              </a:rPr>
              <a:t>Length (m)</a:t>
            </a:r>
          </a:p>
          <a:p>
            <a:pPr lvl="1">
              <a:buClr>
                <a:schemeClr val="accent2"/>
              </a:buClr>
              <a:tabLst>
                <a:tab pos="4667250" algn="r"/>
              </a:tabLst>
            </a:pPr>
            <a:r>
              <a:rPr lang="en-US" sz="1800" b="1" spc="30" dirty="0">
                <a:latin typeface="+mj-lt"/>
                <a:ea typeface="Fira Sans" panose="020B0503050000020004" pitchFamily="34" charset="0"/>
              </a:rPr>
              <a:t>Surface area steel (m</a:t>
            </a:r>
            <a:r>
              <a:rPr lang="en-US" sz="1800" b="1" spc="30" baseline="30000" dirty="0">
                <a:latin typeface="+mj-lt"/>
                <a:ea typeface="Fira Sans" panose="020B0503050000020004" pitchFamily="34" charset="0"/>
              </a:rPr>
              <a:t>2</a:t>
            </a:r>
            <a:r>
              <a:rPr lang="en-US" sz="1800" b="1" spc="30" dirty="0">
                <a:latin typeface="+mj-lt"/>
                <a:ea typeface="Fira Sans" panose="020B0503050000020004" pitchFamily="34" charset="0"/>
              </a:rPr>
              <a:t>)</a:t>
            </a:r>
          </a:p>
          <a:p>
            <a:pPr lvl="1">
              <a:buClr>
                <a:schemeClr val="accent2"/>
              </a:buClr>
              <a:tabLst>
                <a:tab pos="4667250" algn="r"/>
              </a:tabLst>
            </a:pPr>
            <a:r>
              <a:rPr lang="en-US" sz="1800" spc="30" dirty="0">
                <a:latin typeface="+mj-lt"/>
                <a:ea typeface="Fira Sans" panose="020B0503050000020004" pitchFamily="34" charset="0"/>
              </a:rPr>
              <a:t>Weight of monopile (t)</a:t>
            </a:r>
          </a:p>
          <a:p>
            <a:pPr lvl="1">
              <a:buClr>
                <a:schemeClr val="accent2"/>
              </a:buClr>
              <a:tabLst>
                <a:tab pos="4667250" algn="r"/>
              </a:tabLst>
            </a:pPr>
            <a:endParaRPr lang="nl-NL" sz="1800" spc="30" dirty="0">
              <a:latin typeface="+mj-lt"/>
              <a:ea typeface="Fira Sans" panose="020B0503050000020004" pitchFamily="34" charset="0"/>
            </a:endParaRPr>
          </a:p>
          <a:p>
            <a:pPr marL="457200" lvl="1" indent="0">
              <a:buClr>
                <a:schemeClr val="accent2"/>
              </a:buClr>
              <a:buNone/>
              <a:tabLst>
                <a:tab pos="4667250" algn="r"/>
              </a:tabLst>
            </a:pPr>
            <a:endParaRPr lang="en-US" sz="1800" spc="30" dirty="0">
              <a:latin typeface="+mj-lt"/>
              <a:ea typeface="Fira Sans" panose="020B0503050000020004" pitchFamily="34" charset="0"/>
            </a:endParaRPr>
          </a:p>
          <a:p>
            <a:pPr marL="0" indent="0">
              <a:buNone/>
              <a:tabLst>
                <a:tab pos="4667250" algn="r"/>
              </a:tabLst>
            </a:pPr>
            <a:endParaRPr lang="en-NL" sz="1800" spc="30" dirty="0">
              <a:latin typeface="+mj-lt"/>
              <a:ea typeface="Fira Sans" panose="020B0503050000020004" pitchFamily="34" charset="0"/>
            </a:endParaRPr>
          </a:p>
        </p:txBody>
      </p:sp>
      <p:pic>
        <p:nvPicPr>
          <p:cNvPr id="7" name="Picture 2" descr="Monopiles in at Taiwan&amp;#39;s first commercial offshore wind farm | Recharge">
            <a:extLst>
              <a:ext uri="{FF2B5EF4-FFF2-40B4-BE49-F238E27FC236}">
                <a16:creationId xmlns:a16="http://schemas.microsoft.com/office/drawing/2014/main" id="{EEB687A0-AD35-43FA-99C4-15319A310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023" y="2217558"/>
            <a:ext cx="4890344" cy="2422884"/>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EB47456A-A332-430A-A425-B6B9A0C42B09}"/>
              </a:ext>
            </a:extLst>
          </p:cNvPr>
          <p:cNvSpPr/>
          <p:nvPr/>
        </p:nvSpPr>
        <p:spPr>
          <a:xfrm>
            <a:off x="1735383" y="2430379"/>
            <a:ext cx="195341" cy="30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Arrow: Down 10">
            <a:extLst>
              <a:ext uri="{FF2B5EF4-FFF2-40B4-BE49-F238E27FC236}">
                <a16:creationId xmlns:a16="http://schemas.microsoft.com/office/drawing/2014/main" id="{4C641EAF-FFB8-40BD-8D94-E128F023133D}"/>
              </a:ext>
            </a:extLst>
          </p:cNvPr>
          <p:cNvSpPr/>
          <p:nvPr/>
        </p:nvSpPr>
        <p:spPr>
          <a:xfrm>
            <a:off x="1751667" y="3862687"/>
            <a:ext cx="195341" cy="30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2" name="Group 11">
            <a:extLst>
              <a:ext uri="{FF2B5EF4-FFF2-40B4-BE49-F238E27FC236}">
                <a16:creationId xmlns:a16="http://schemas.microsoft.com/office/drawing/2014/main" id="{7B50D878-9127-4849-853A-4573508E2125}"/>
              </a:ext>
            </a:extLst>
          </p:cNvPr>
          <p:cNvGrpSpPr/>
          <p:nvPr/>
        </p:nvGrpSpPr>
        <p:grpSpPr>
          <a:xfrm>
            <a:off x="3999888" y="4648822"/>
            <a:ext cx="4344624" cy="1085632"/>
            <a:chOff x="3408445" y="4840641"/>
            <a:chExt cx="4572000" cy="1142448"/>
          </a:xfrm>
        </p:grpSpPr>
        <p:sp>
          <p:nvSpPr>
            <p:cNvPr id="13" name="Right Brace 12">
              <a:extLst>
                <a:ext uri="{FF2B5EF4-FFF2-40B4-BE49-F238E27FC236}">
                  <a16:creationId xmlns:a16="http://schemas.microsoft.com/office/drawing/2014/main" id="{41BF439B-E938-4965-ACF2-CF8A5F55C41F}"/>
                </a:ext>
              </a:extLst>
            </p:cNvPr>
            <p:cNvSpPr/>
            <p:nvPr/>
          </p:nvSpPr>
          <p:spPr>
            <a:xfrm>
              <a:off x="3548917" y="5065295"/>
              <a:ext cx="337283" cy="7459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sp>
          <p:nvSpPr>
            <p:cNvPr id="14" name="TextBox 13">
              <a:extLst>
                <a:ext uri="{FF2B5EF4-FFF2-40B4-BE49-F238E27FC236}">
                  <a16:creationId xmlns:a16="http://schemas.microsoft.com/office/drawing/2014/main" id="{6500D4B4-4CD3-45E2-8579-1B23688AA469}"/>
                </a:ext>
              </a:extLst>
            </p:cNvPr>
            <p:cNvSpPr txBox="1"/>
            <p:nvPr/>
          </p:nvSpPr>
          <p:spPr>
            <a:xfrm>
              <a:off x="3408445" y="5193958"/>
              <a:ext cx="4572000" cy="488632"/>
            </a:xfrm>
            <a:prstGeom prst="rect">
              <a:avLst/>
            </a:prstGeom>
            <a:noFill/>
          </p:spPr>
          <p:txBody>
            <a:bodyPr vert="horz" wrap="square" lIns="648000" tIns="108000" rIns="900000" bIns="108000" rtlCol="0" anchor="ctr">
              <a:spAutoFit/>
            </a:bodyPr>
            <a:lstStyle/>
            <a:p>
              <a:pPr algn="l">
                <a:tabLst>
                  <a:tab pos="542925" algn="l"/>
                </a:tabLst>
              </a:pPr>
              <a:r>
                <a:rPr lang="nl-NL" sz="1600" dirty="0">
                  <a:latin typeface="+mj-lt"/>
                  <a:ea typeface="Fira Sans" panose="020B0503050000020004" pitchFamily="34" charset="0"/>
                  <a:cs typeface="Calibri" panose="020F0502020204030204" pitchFamily="34" charset="0"/>
                </a:rPr>
                <a:t>Regression </a:t>
              </a:r>
              <a:endParaRPr lang="en-US" sz="1600" dirty="0">
                <a:latin typeface="+mj-lt"/>
                <a:ea typeface="Fira Sans" panose="020B0503050000020004" pitchFamily="34" charset="0"/>
                <a:cs typeface="Calibri" panose="020F0502020204030204" pitchFamily="34" charset="0"/>
              </a:endParaRPr>
            </a:p>
          </p:txBody>
        </p:sp>
        <p:pic>
          <p:nvPicPr>
            <p:cNvPr id="15" name="Picture 8" descr="regression analysis Icon - Download regression analysis Icon 2009607 | Noun  Project">
              <a:extLst>
                <a:ext uri="{FF2B5EF4-FFF2-40B4-BE49-F238E27FC236}">
                  <a16:creationId xmlns:a16="http://schemas.microsoft.com/office/drawing/2014/main" id="{1D82EEC6-7A1B-4FE4-B1E7-B791CF81A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467" y="4840641"/>
              <a:ext cx="1142448" cy="114244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AEF7C259-8932-43FF-8CD8-6273F39E5349}"/>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13/19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721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500"/>
                                        <p:tgtEl>
                                          <p:spTgt spid="6">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500"/>
                                        <p:tgtEl>
                                          <p:spTgt spid="6">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fade">
                                      <p:cBhvr>
                                        <p:cTn id="35" dur="500"/>
                                        <p:tgtEl>
                                          <p:spTgt spid="6">
                                            <p:txEl>
                                              <p:pRg st="9" end="9"/>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n-lt"/>
                <a:ea typeface="Fira Sans SemiBold" panose="020B0603050000020004" pitchFamily="34" charset="0"/>
                <a:cs typeface="+mj-cs"/>
              </a:rPr>
              <a:t>	 Cleopatra </a:t>
            </a:r>
            <a:r>
              <a:rPr lang="en-GB" sz="3200" dirty="0">
                <a:solidFill>
                  <a:prstClr val="white"/>
                </a:solidFill>
                <a:latin typeface="+mn-lt"/>
                <a:ea typeface="Fira Sans SemiBold" panose="020B0603050000020004" pitchFamily="34" charset="0"/>
              </a:rPr>
              <a:t>cost model - </a:t>
            </a:r>
            <a:r>
              <a:rPr lang="nl-NL" sz="3200" dirty="0">
                <a:solidFill>
                  <a:prstClr val="white"/>
                </a:solidFill>
                <a:latin typeface="+mn-lt"/>
                <a:ea typeface="Fira Sans SemiBold" panose="020B0603050000020004" pitchFamily="34" charset="0"/>
              </a:rPr>
              <a:t>Monopile  </a:t>
            </a:r>
            <a:endParaRPr kumimoji="0" lang="nl-NL" sz="3200" i="0" u="none" strike="noStrike" kern="1200" cap="none" spc="50" normalizeH="0" baseline="0" noProof="0" dirty="0">
              <a:ln>
                <a:noFill/>
              </a:ln>
              <a:solidFill>
                <a:prstClr val="white"/>
              </a:solidFill>
              <a:effectLst/>
              <a:uLnTx/>
              <a:uFillTx/>
              <a:latin typeface="+mn-lt"/>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5" name="Subtitle 2">
            <a:extLst>
              <a:ext uri="{FF2B5EF4-FFF2-40B4-BE49-F238E27FC236}">
                <a16:creationId xmlns:a16="http://schemas.microsoft.com/office/drawing/2014/main" id="{71A5DA6C-5B2D-46DA-B34F-43E916C65736}"/>
              </a:ext>
            </a:extLst>
          </p:cNvPr>
          <p:cNvSpPr txBox="1">
            <a:spLocks/>
          </p:cNvSpPr>
          <p:nvPr/>
        </p:nvSpPr>
        <p:spPr>
          <a:xfrm>
            <a:off x="409017" y="1790963"/>
            <a:ext cx="5686983" cy="42532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2400" spc="30" dirty="0">
              <a:latin typeface="Fira Sans" panose="020B0503050000020004" pitchFamily="34" charset="0"/>
              <a:ea typeface="Fira Sans" panose="020B0503050000020004" pitchFamily="34" charset="0"/>
            </a:endParaRPr>
          </a:p>
          <a:p>
            <a:pPr>
              <a:tabLst>
                <a:tab pos="4667250" algn="r"/>
              </a:tabLst>
            </a:pPr>
            <a:endParaRPr lang="en-NL" sz="2400" spc="30" dirty="0">
              <a:latin typeface="Fira Sans" panose="020B0503050000020004" pitchFamily="34" charset="0"/>
              <a:ea typeface="Fira Sans" panose="020B0503050000020004" pitchFamily="34" charset="0"/>
            </a:endParaRPr>
          </a:p>
        </p:txBody>
      </p:sp>
      <p:pic>
        <p:nvPicPr>
          <p:cNvPr id="3" name="Picture 2">
            <a:extLst>
              <a:ext uri="{FF2B5EF4-FFF2-40B4-BE49-F238E27FC236}">
                <a16:creationId xmlns:a16="http://schemas.microsoft.com/office/drawing/2014/main" id="{338B6B82-F6C2-4F16-A9D4-7D724B7BF346}"/>
              </a:ext>
            </a:extLst>
          </p:cNvPr>
          <p:cNvPicPr>
            <a:picLocks noChangeAspect="1"/>
          </p:cNvPicPr>
          <p:nvPr/>
        </p:nvPicPr>
        <p:blipFill>
          <a:blip r:embed="rId5"/>
          <a:stretch>
            <a:fillRect/>
          </a:stretch>
        </p:blipFill>
        <p:spPr>
          <a:xfrm>
            <a:off x="1251284" y="1436219"/>
            <a:ext cx="9689432" cy="4080408"/>
          </a:xfrm>
          <a:prstGeom prst="rect">
            <a:avLst/>
          </a:prstGeom>
        </p:spPr>
      </p:pic>
      <p:sp>
        <p:nvSpPr>
          <p:cNvPr id="4" name="Arrow: Right 3">
            <a:extLst>
              <a:ext uri="{FF2B5EF4-FFF2-40B4-BE49-F238E27FC236}">
                <a16:creationId xmlns:a16="http://schemas.microsoft.com/office/drawing/2014/main" id="{F0A28AA8-08C2-4AC7-BF86-60A989F9F723}"/>
              </a:ext>
            </a:extLst>
          </p:cNvPr>
          <p:cNvSpPr/>
          <p:nvPr/>
        </p:nvSpPr>
        <p:spPr>
          <a:xfrm>
            <a:off x="5775158" y="4533499"/>
            <a:ext cx="320842" cy="204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286570D-38A7-4194-BE65-FFA6AEE1F205}"/>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14/19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87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n-lt"/>
                <a:ea typeface="Fira Sans SemiBold" panose="020B0603050000020004" pitchFamily="34" charset="0"/>
              </a:rPr>
              <a:t>	 Detailed</a:t>
            </a:r>
            <a:r>
              <a:rPr lang="en-GB" sz="3200" dirty="0">
                <a:solidFill>
                  <a:prstClr val="white"/>
                </a:solidFill>
                <a:latin typeface="+mn-lt"/>
                <a:ea typeface="Fira Sans SemiBold" panose="020B0603050000020004" pitchFamily="34" charset="0"/>
              </a:rPr>
              <a:t> cost model - </a:t>
            </a:r>
            <a:r>
              <a:rPr lang="nl-NL" sz="3200" dirty="0">
                <a:solidFill>
                  <a:prstClr val="white"/>
                </a:solidFill>
                <a:latin typeface="+mn-lt"/>
                <a:ea typeface="Fira Sans SemiBold" panose="020B0603050000020004" pitchFamily="34" charset="0"/>
              </a:rPr>
              <a:t>Array Cables/Export Cables Model </a:t>
            </a:r>
            <a:endParaRPr kumimoji="0" lang="nl-NL" sz="3200" i="0" u="none" strike="noStrike" kern="1200" cap="none" spc="50" normalizeH="0" baseline="0" noProof="0" dirty="0">
              <a:ln>
                <a:noFill/>
              </a:ln>
              <a:solidFill>
                <a:prstClr val="white"/>
              </a:solidFill>
              <a:effectLst/>
              <a:uLnTx/>
              <a:uFillTx/>
              <a:latin typeface="+mn-lt"/>
              <a:ea typeface="Fira Sans SemiBold" panose="020B06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5" name="Subtitle 2">
            <a:extLst>
              <a:ext uri="{FF2B5EF4-FFF2-40B4-BE49-F238E27FC236}">
                <a16:creationId xmlns:a16="http://schemas.microsoft.com/office/drawing/2014/main" id="{71A5DA6C-5B2D-46DA-B34F-43E916C65736}"/>
              </a:ext>
            </a:extLst>
          </p:cNvPr>
          <p:cNvSpPr txBox="1">
            <a:spLocks/>
          </p:cNvSpPr>
          <p:nvPr/>
        </p:nvSpPr>
        <p:spPr>
          <a:xfrm>
            <a:off x="409017" y="1790963"/>
            <a:ext cx="5686983" cy="42532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2400" spc="30" dirty="0">
              <a:ea typeface="Fira Sans" panose="020B0503050000020004" pitchFamily="34" charset="0"/>
            </a:endParaRPr>
          </a:p>
          <a:p>
            <a:pPr>
              <a:tabLst>
                <a:tab pos="4667250" algn="r"/>
              </a:tabLst>
            </a:pPr>
            <a:endParaRPr lang="en-NL" sz="2400" spc="30" dirty="0">
              <a:ea typeface="Fira Sans" panose="020B0503050000020004" pitchFamily="34" charset="0"/>
            </a:endParaRPr>
          </a:p>
        </p:txBody>
      </p:sp>
      <p:sp>
        <p:nvSpPr>
          <p:cNvPr id="6" name="Subtitle 2">
            <a:extLst>
              <a:ext uri="{FF2B5EF4-FFF2-40B4-BE49-F238E27FC236}">
                <a16:creationId xmlns:a16="http://schemas.microsoft.com/office/drawing/2014/main" id="{AAC804A7-6D91-4444-85FA-AF951C7A44EE}"/>
              </a:ext>
            </a:extLst>
          </p:cNvPr>
          <p:cNvSpPr txBox="1">
            <a:spLocks/>
          </p:cNvSpPr>
          <p:nvPr/>
        </p:nvSpPr>
        <p:spPr>
          <a:xfrm>
            <a:off x="561417" y="1943363"/>
            <a:ext cx="5686983"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ea typeface="Fira Sans" panose="020B0503050000020004" pitchFamily="34" charset="0"/>
              </a:rPr>
              <a:t>Array Cables/Export cables costs</a:t>
            </a:r>
          </a:p>
          <a:p>
            <a:pPr marL="457200" indent="-457200">
              <a:buClr>
                <a:schemeClr val="accent2"/>
              </a:buClr>
              <a:buFont typeface="+mj-lt"/>
              <a:buAutoNum type="arabicPeriod"/>
              <a:tabLst>
                <a:tab pos="4667250" algn="r"/>
              </a:tabLst>
            </a:pPr>
            <a:endParaRPr lang="nl-NL" sz="2200" spc="30" dirty="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ea typeface="Fira Sans" panose="020B0503050000020004" pitchFamily="34" charset="0"/>
              </a:rPr>
              <a:t>Determined cost model variables </a:t>
            </a:r>
          </a:p>
          <a:p>
            <a:pPr lvl="1">
              <a:buClr>
                <a:schemeClr val="accent2"/>
              </a:buClr>
              <a:tabLst>
                <a:tab pos="4667250" algn="r"/>
              </a:tabLst>
            </a:pPr>
            <a:r>
              <a:rPr lang="nl-NL" sz="1800" spc="30" dirty="0">
                <a:ea typeface="Fira Sans" panose="020B0503050000020004" pitchFamily="34" charset="0"/>
              </a:rPr>
              <a:t>Nominal Voltage (kV)</a:t>
            </a:r>
          </a:p>
          <a:p>
            <a:pPr lvl="1">
              <a:buClr>
                <a:schemeClr val="accent2"/>
              </a:buClr>
              <a:tabLst>
                <a:tab pos="4667250" algn="r"/>
              </a:tabLst>
            </a:pPr>
            <a:r>
              <a:rPr lang="nl-NL" sz="1800" spc="30" dirty="0">
                <a:ea typeface="Fira Sans" panose="020B0503050000020004" pitchFamily="34" charset="0"/>
              </a:rPr>
              <a:t>Conductor section (mm</a:t>
            </a:r>
            <a:r>
              <a:rPr lang="nl-NL" sz="1800" spc="30" baseline="30000" dirty="0">
                <a:ea typeface="Fira Sans" panose="020B0503050000020004" pitchFamily="34" charset="0"/>
              </a:rPr>
              <a:t>2</a:t>
            </a:r>
            <a:r>
              <a:rPr lang="nl-NL" sz="1800" spc="30" dirty="0">
                <a:ea typeface="Fira Sans" panose="020B0503050000020004" pitchFamily="34" charset="0"/>
              </a:rPr>
              <a:t>) </a:t>
            </a:r>
          </a:p>
          <a:p>
            <a:pPr lvl="1">
              <a:buClr>
                <a:schemeClr val="accent2"/>
              </a:buClr>
              <a:tabLst>
                <a:tab pos="4667250" algn="r"/>
              </a:tabLst>
            </a:pPr>
            <a:r>
              <a:rPr lang="nl-NL" sz="1800" spc="30" dirty="0">
                <a:ea typeface="Fira Sans" panose="020B0503050000020004" pitchFamily="34" charset="0"/>
              </a:rPr>
              <a:t>Total km of cables </a:t>
            </a:r>
          </a:p>
          <a:p>
            <a:pPr marL="457200" lvl="1" indent="0">
              <a:buClr>
                <a:schemeClr val="accent2"/>
              </a:buClr>
              <a:buNone/>
              <a:tabLst>
                <a:tab pos="4667250" algn="r"/>
              </a:tabLst>
            </a:pPr>
            <a:endParaRPr lang="nl-NL" sz="1800" spc="30" dirty="0">
              <a:ea typeface="Fira Sans" panose="020B0503050000020004" pitchFamily="34" charset="0"/>
            </a:endParaRPr>
          </a:p>
          <a:p>
            <a:pPr marL="457200" indent="-457200">
              <a:buClr>
                <a:schemeClr val="accent2"/>
              </a:buClr>
              <a:buFont typeface="+mj-lt"/>
              <a:buAutoNum type="arabicPeriod"/>
              <a:tabLst>
                <a:tab pos="4667250" algn="r"/>
              </a:tabLst>
            </a:pPr>
            <a:r>
              <a:rPr lang="en-US" sz="2200" spc="30" dirty="0">
                <a:ea typeface="Fira Sans" panose="020B0503050000020004" pitchFamily="34" charset="0"/>
              </a:rPr>
              <a:t>Cost/km price based on multi-variate regression</a:t>
            </a:r>
          </a:p>
          <a:p>
            <a:pPr marL="857250" lvl="1" indent="-457200">
              <a:buClr>
                <a:schemeClr val="accent2"/>
              </a:buClr>
              <a:buFont typeface="Fira Sans" panose="020B0503050000020004" pitchFamily="34" charset="0"/>
              <a:buChar char="−"/>
              <a:tabLst>
                <a:tab pos="4667250" algn="r"/>
              </a:tabLst>
            </a:pPr>
            <a:r>
              <a:rPr lang="en-US" sz="1800" b="1" spc="30" dirty="0">
                <a:ea typeface="Fira Sans" panose="020B0503050000020004" pitchFamily="34" charset="0"/>
              </a:rPr>
              <a:t>Nominal Voltage (kV)</a:t>
            </a:r>
          </a:p>
          <a:p>
            <a:pPr marL="857250" lvl="1" indent="-457200">
              <a:buClr>
                <a:schemeClr val="accent2"/>
              </a:buClr>
              <a:buFont typeface="Fira Sans" panose="020B0503050000020004" pitchFamily="34" charset="0"/>
              <a:buChar char="−"/>
              <a:tabLst>
                <a:tab pos="4667250" algn="r"/>
              </a:tabLst>
            </a:pPr>
            <a:r>
              <a:rPr lang="en-US" sz="1800" b="1" spc="30" dirty="0">
                <a:ea typeface="Fira Sans" panose="020B0503050000020004" pitchFamily="34" charset="0"/>
              </a:rPr>
              <a:t>Conductor section (</a:t>
            </a:r>
            <a:r>
              <a:rPr lang="nl-NL" sz="1800" b="1" spc="30" dirty="0">
                <a:ea typeface="Fira Sans" panose="020B0503050000020004" pitchFamily="34" charset="0"/>
              </a:rPr>
              <a:t>mm</a:t>
            </a:r>
            <a:r>
              <a:rPr lang="nl-NL" sz="1800" b="1" spc="30" baseline="30000" dirty="0">
                <a:ea typeface="Fira Sans" panose="020B0503050000020004" pitchFamily="34" charset="0"/>
              </a:rPr>
              <a:t>2</a:t>
            </a:r>
            <a:r>
              <a:rPr lang="en-US" sz="1800" b="1" spc="30" dirty="0">
                <a:ea typeface="Fira Sans" panose="020B0503050000020004" pitchFamily="34" charset="0"/>
              </a:rPr>
              <a:t>)</a:t>
            </a:r>
            <a:r>
              <a:rPr lang="en-US" sz="1400" b="1" spc="30" dirty="0">
                <a:ea typeface="Fira Sans" panose="020B0503050000020004" pitchFamily="34" charset="0"/>
              </a:rPr>
              <a:t> </a:t>
            </a:r>
            <a:endParaRPr lang="nl-NL" sz="1400" b="1" spc="30" dirty="0">
              <a:ea typeface="Fira Sans" panose="020B0503050000020004" pitchFamily="34" charset="0"/>
            </a:endParaRPr>
          </a:p>
          <a:p>
            <a:pPr marL="457200" lvl="1" indent="0">
              <a:buClr>
                <a:schemeClr val="accent2"/>
              </a:buClr>
              <a:buNone/>
              <a:tabLst>
                <a:tab pos="4667250" algn="r"/>
              </a:tabLst>
            </a:pPr>
            <a:endParaRPr lang="nl-NL" sz="1800" spc="30" dirty="0">
              <a:ea typeface="Fira Sans" panose="020B0503050000020004" pitchFamily="34" charset="0"/>
            </a:endParaRPr>
          </a:p>
          <a:p>
            <a:pPr marL="457200" lvl="1" indent="0">
              <a:buClr>
                <a:schemeClr val="accent2"/>
              </a:buClr>
              <a:buNone/>
              <a:tabLst>
                <a:tab pos="4667250" algn="r"/>
              </a:tabLst>
            </a:pPr>
            <a:endParaRPr lang="en-US" sz="1800" spc="30" dirty="0">
              <a:ea typeface="Fira Sans" panose="020B0503050000020004" pitchFamily="34" charset="0"/>
            </a:endParaRPr>
          </a:p>
          <a:p>
            <a:pPr marL="457200" lvl="1" indent="0">
              <a:buClr>
                <a:schemeClr val="accent2"/>
              </a:buClr>
              <a:buNone/>
              <a:tabLst>
                <a:tab pos="4667250" algn="r"/>
              </a:tabLst>
            </a:pPr>
            <a:endParaRPr lang="en-US" sz="1800" spc="30" dirty="0">
              <a:ea typeface="Fira Sans" panose="020B0503050000020004" pitchFamily="34" charset="0"/>
            </a:endParaRPr>
          </a:p>
          <a:p>
            <a:pPr marL="0" indent="0">
              <a:buNone/>
              <a:tabLst>
                <a:tab pos="4667250" algn="r"/>
              </a:tabLst>
            </a:pPr>
            <a:endParaRPr lang="en-NL" sz="1800" spc="30" dirty="0">
              <a:ea typeface="Fira Sans" panose="020B0503050000020004" pitchFamily="34" charset="0"/>
            </a:endParaRPr>
          </a:p>
        </p:txBody>
      </p:sp>
      <p:sp>
        <p:nvSpPr>
          <p:cNvPr id="10" name="Arrow: Down 9">
            <a:extLst>
              <a:ext uri="{FF2B5EF4-FFF2-40B4-BE49-F238E27FC236}">
                <a16:creationId xmlns:a16="http://schemas.microsoft.com/office/drawing/2014/main" id="{9AD7D1A8-EC40-4980-903A-5425C98257E0}"/>
              </a:ext>
            </a:extLst>
          </p:cNvPr>
          <p:cNvSpPr/>
          <p:nvPr/>
        </p:nvSpPr>
        <p:spPr>
          <a:xfrm>
            <a:off x="1735383" y="2430379"/>
            <a:ext cx="195341" cy="30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id="{A0CD021E-AC6F-462E-87C9-BE783059A20B}"/>
              </a:ext>
            </a:extLst>
          </p:cNvPr>
          <p:cNvSpPr/>
          <p:nvPr/>
        </p:nvSpPr>
        <p:spPr>
          <a:xfrm>
            <a:off x="1735383" y="4176177"/>
            <a:ext cx="195341" cy="30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D21B829-63CB-428C-9501-76FE360F7374}"/>
              </a:ext>
            </a:extLst>
          </p:cNvPr>
          <p:cNvPicPr>
            <a:picLocks noChangeAspect="1"/>
          </p:cNvPicPr>
          <p:nvPr/>
        </p:nvPicPr>
        <p:blipFill>
          <a:blip r:embed="rId5"/>
          <a:stretch>
            <a:fillRect/>
          </a:stretch>
        </p:blipFill>
        <p:spPr>
          <a:xfrm>
            <a:off x="5584313" y="2265279"/>
            <a:ext cx="6198670" cy="3027256"/>
          </a:xfrm>
          <a:prstGeom prst="rect">
            <a:avLst/>
          </a:prstGeom>
        </p:spPr>
      </p:pic>
      <p:sp>
        <p:nvSpPr>
          <p:cNvPr id="23" name="TextBox 22">
            <a:extLst>
              <a:ext uri="{FF2B5EF4-FFF2-40B4-BE49-F238E27FC236}">
                <a16:creationId xmlns:a16="http://schemas.microsoft.com/office/drawing/2014/main" id="{80A5FC9A-8E32-4147-A5FC-513E57C43B00}"/>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15/19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61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500"/>
                                        <p:tgtEl>
                                          <p:spTgt spid="6">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500"/>
                                        <p:tgtEl>
                                          <p:spTgt spid="6">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fade">
                                      <p:cBhvr>
                                        <p:cTn id="35"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rPr>
              <a:t>	Offshore Substation (HVAC) </a:t>
            </a:r>
            <a:r>
              <a:rPr lang="nl-NL" sz="3200" dirty="0">
                <a:solidFill>
                  <a:prstClr val="white"/>
                </a:solidFill>
                <a:latin typeface="+mj-lt"/>
                <a:ea typeface="Fira Sans SemiBold" panose="020B0603050000020004" pitchFamily="34" charset="0"/>
              </a:rPr>
              <a:t>Model </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5" name="Subtitle 2">
            <a:extLst>
              <a:ext uri="{FF2B5EF4-FFF2-40B4-BE49-F238E27FC236}">
                <a16:creationId xmlns:a16="http://schemas.microsoft.com/office/drawing/2014/main" id="{71A5DA6C-5B2D-46DA-B34F-43E916C65736}"/>
              </a:ext>
            </a:extLst>
          </p:cNvPr>
          <p:cNvSpPr txBox="1">
            <a:spLocks/>
          </p:cNvSpPr>
          <p:nvPr/>
        </p:nvSpPr>
        <p:spPr>
          <a:xfrm>
            <a:off x="409017" y="1790963"/>
            <a:ext cx="5686983" cy="42532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2400" spc="30" dirty="0">
              <a:latin typeface="+mj-lt"/>
              <a:ea typeface="Fira Sans" panose="020B0503050000020004" pitchFamily="34" charset="0"/>
            </a:endParaRPr>
          </a:p>
          <a:p>
            <a:pPr>
              <a:tabLst>
                <a:tab pos="4667250" algn="r"/>
              </a:tabLst>
            </a:pPr>
            <a:endParaRPr lang="en-NL" sz="2400" spc="30" dirty="0">
              <a:latin typeface="+mj-lt"/>
              <a:ea typeface="Fira Sans" panose="020B0503050000020004" pitchFamily="34" charset="0"/>
            </a:endParaRPr>
          </a:p>
        </p:txBody>
      </p:sp>
      <p:sp>
        <p:nvSpPr>
          <p:cNvPr id="6" name="Subtitle 2">
            <a:extLst>
              <a:ext uri="{FF2B5EF4-FFF2-40B4-BE49-F238E27FC236}">
                <a16:creationId xmlns:a16="http://schemas.microsoft.com/office/drawing/2014/main" id="{AAC804A7-6D91-4444-85FA-AF951C7A44EE}"/>
              </a:ext>
            </a:extLst>
          </p:cNvPr>
          <p:cNvSpPr txBox="1">
            <a:spLocks/>
          </p:cNvSpPr>
          <p:nvPr/>
        </p:nvSpPr>
        <p:spPr>
          <a:xfrm>
            <a:off x="561417" y="1943363"/>
            <a:ext cx="6405439"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latin typeface="+mj-lt"/>
                <a:ea typeface="Fira Sans" panose="020B0503050000020004" pitchFamily="34" charset="0"/>
              </a:rPr>
              <a:t>Offshore substation costs:</a:t>
            </a:r>
          </a:p>
          <a:p>
            <a:pPr lvl="1">
              <a:buClr>
                <a:schemeClr val="accent2"/>
              </a:buClr>
              <a:tabLst>
                <a:tab pos="4667250" algn="r"/>
              </a:tabLst>
            </a:pPr>
            <a:r>
              <a:rPr lang="nl-NL" sz="1800" spc="30" dirty="0">
                <a:latin typeface="+mj-lt"/>
                <a:ea typeface="Fira Sans" panose="020B0503050000020004" pitchFamily="34" charset="0"/>
              </a:rPr>
              <a:t>Jacket structure </a:t>
            </a:r>
          </a:p>
          <a:p>
            <a:pPr lvl="1">
              <a:buClr>
                <a:schemeClr val="accent2"/>
              </a:buClr>
              <a:tabLst>
                <a:tab pos="4667250" algn="r"/>
              </a:tabLst>
            </a:pPr>
            <a:r>
              <a:rPr lang="nl-NL" sz="1800" spc="30" dirty="0">
                <a:latin typeface="+mj-lt"/>
                <a:ea typeface="Fira Sans" panose="020B0503050000020004" pitchFamily="34" charset="0"/>
              </a:rPr>
              <a:t>Topside structure  </a:t>
            </a:r>
          </a:p>
          <a:p>
            <a:pPr marL="457200" lvl="1" indent="0">
              <a:buClr>
                <a:schemeClr val="accent2"/>
              </a:buClr>
              <a:buNone/>
              <a:tabLst>
                <a:tab pos="4667250" algn="r"/>
              </a:tabLst>
            </a:pPr>
            <a:endParaRPr lang="nl-NL" sz="1800" spc="30" dirty="0">
              <a:latin typeface="+mj-lt"/>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mj-lt"/>
                <a:ea typeface="Fira Sans" panose="020B0503050000020004" pitchFamily="34" charset="0"/>
              </a:rPr>
              <a:t>Determined cost model variables :</a:t>
            </a:r>
          </a:p>
          <a:p>
            <a:pPr lvl="1">
              <a:buClr>
                <a:schemeClr val="accent2"/>
              </a:buClr>
              <a:tabLst>
                <a:tab pos="4667250" algn="r"/>
              </a:tabLst>
            </a:pPr>
            <a:r>
              <a:rPr lang="nl-NL" sz="1800" spc="30" dirty="0">
                <a:latin typeface="+mj-lt"/>
                <a:ea typeface="Fira Sans" panose="020B0503050000020004" pitchFamily="34" charset="0"/>
              </a:rPr>
              <a:t>Windfarm capacity (MW)</a:t>
            </a:r>
          </a:p>
          <a:p>
            <a:pPr marL="457200" lvl="1" indent="0">
              <a:buClr>
                <a:schemeClr val="accent2"/>
              </a:buClr>
              <a:buNone/>
              <a:tabLst>
                <a:tab pos="4667250" algn="r"/>
              </a:tabLst>
            </a:pPr>
            <a:endParaRPr lang="nl-NL" sz="1800" spc="30" dirty="0">
              <a:latin typeface="+mj-lt"/>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mj-lt"/>
                <a:ea typeface="Fira Sans" panose="020B0503050000020004" pitchFamily="34" charset="0"/>
              </a:rPr>
              <a:t>Calculated specifications:</a:t>
            </a:r>
          </a:p>
          <a:p>
            <a:pPr lvl="1">
              <a:buClr>
                <a:schemeClr val="accent2"/>
              </a:buClr>
              <a:tabLst>
                <a:tab pos="4667250" algn="r"/>
              </a:tabLst>
            </a:pPr>
            <a:r>
              <a:rPr lang="en-US" sz="1800" spc="30" dirty="0">
                <a:latin typeface="+mj-lt"/>
                <a:ea typeface="Fira Sans" panose="020B0503050000020004" pitchFamily="34" charset="0"/>
              </a:rPr>
              <a:t>Foundation weight (t)</a:t>
            </a:r>
          </a:p>
          <a:p>
            <a:pPr lvl="1">
              <a:buClr>
                <a:schemeClr val="accent2"/>
              </a:buClr>
              <a:tabLst>
                <a:tab pos="4667250" algn="r"/>
              </a:tabLst>
            </a:pPr>
            <a:r>
              <a:rPr lang="en-US" sz="1800" spc="30" dirty="0">
                <a:latin typeface="+mj-lt"/>
                <a:ea typeface="Fira Sans" panose="020B0503050000020004" pitchFamily="34" charset="0"/>
              </a:rPr>
              <a:t>Topside weight (t)</a:t>
            </a:r>
          </a:p>
          <a:p>
            <a:pPr lvl="1">
              <a:buClr>
                <a:schemeClr val="accent2"/>
              </a:buClr>
              <a:tabLst>
                <a:tab pos="4667250" algn="r"/>
              </a:tabLst>
            </a:pPr>
            <a:r>
              <a:rPr lang="en-US" sz="1800" b="1" spc="30" dirty="0">
                <a:latin typeface="+mj-lt"/>
                <a:ea typeface="Fira Sans" panose="020B0503050000020004" pitchFamily="34" charset="0"/>
              </a:rPr>
              <a:t>Total weight of structure (t)</a:t>
            </a:r>
            <a:endParaRPr lang="en-US" sz="1800" spc="30" dirty="0">
              <a:latin typeface="+mj-lt"/>
              <a:ea typeface="Fira Sans" panose="020B0503050000020004" pitchFamily="34" charset="0"/>
            </a:endParaRPr>
          </a:p>
          <a:p>
            <a:pPr marL="457200" lvl="1" indent="0">
              <a:buClr>
                <a:schemeClr val="accent2"/>
              </a:buClr>
              <a:buNone/>
              <a:tabLst>
                <a:tab pos="4667250" algn="r"/>
              </a:tabLst>
            </a:pPr>
            <a:endParaRPr lang="en-US" sz="1800" spc="30" dirty="0">
              <a:latin typeface="+mj-lt"/>
              <a:ea typeface="Fira Sans" panose="020B0503050000020004" pitchFamily="34" charset="0"/>
            </a:endParaRPr>
          </a:p>
          <a:p>
            <a:pPr marL="0" indent="0">
              <a:buNone/>
              <a:tabLst>
                <a:tab pos="4667250" algn="r"/>
              </a:tabLst>
            </a:pPr>
            <a:endParaRPr lang="en-NL" sz="1800" spc="30" dirty="0">
              <a:latin typeface="+mj-lt"/>
              <a:ea typeface="Fira Sans" panose="020B0503050000020004" pitchFamily="34" charset="0"/>
            </a:endParaRPr>
          </a:p>
        </p:txBody>
      </p:sp>
      <p:pic>
        <p:nvPicPr>
          <p:cNvPr id="7" name="Picture 2" descr="Two HVAC transformer platforms for Greater Changhua Offshore Wind Farms -  Ramboll Group">
            <a:extLst>
              <a:ext uri="{FF2B5EF4-FFF2-40B4-BE49-F238E27FC236}">
                <a16:creationId xmlns:a16="http://schemas.microsoft.com/office/drawing/2014/main" id="{E993D7ED-E2CB-4C17-9AA1-BB7696316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0016" y="2228020"/>
            <a:ext cx="4169814" cy="2345522"/>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4533A61F-BDB0-48CE-9E51-CC09B0774FDF}"/>
              </a:ext>
            </a:extLst>
          </p:cNvPr>
          <p:cNvSpPr/>
          <p:nvPr/>
        </p:nvSpPr>
        <p:spPr>
          <a:xfrm>
            <a:off x="1773483" y="3054721"/>
            <a:ext cx="195341" cy="30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Arrow: Down 10">
            <a:extLst>
              <a:ext uri="{FF2B5EF4-FFF2-40B4-BE49-F238E27FC236}">
                <a16:creationId xmlns:a16="http://schemas.microsoft.com/office/drawing/2014/main" id="{17C621AE-5827-4222-94B4-347DA108BF63}"/>
              </a:ext>
            </a:extLst>
          </p:cNvPr>
          <p:cNvSpPr/>
          <p:nvPr/>
        </p:nvSpPr>
        <p:spPr>
          <a:xfrm>
            <a:off x="1773483" y="4070721"/>
            <a:ext cx="195341" cy="30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2" name="Group 11">
            <a:extLst>
              <a:ext uri="{FF2B5EF4-FFF2-40B4-BE49-F238E27FC236}">
                <a16:creationId xmlns:a16="http://schemas.microsoft.com/office/drawing/2014/main" id="{5DDCED53-5309-4AF8-A6C9-1BF0A7EEC5D0}"/>
              </a:ext>
            </a:extLst>
          </p:cNvPr>
          <p:cNvGrpSpPr/>
          <p:nvPr/>
        </p:nvGrpSpPr>
        <p:grpSpPr>
          <a:xfrm>
            <a:off x="4495188" y="4717155"/>
            <a:ext cx="4344624" cy="1085632"/>
            <a:chOff x="3408445" y="4840641"/>
            <a:chExt cx="4572000" cy="1142448"/>
          </a:xfrm>
        </p:grpSpPr>
        <p:sp>
          <p:nvSpPr>
            <p:cNvPr id="13" name="Right Brace 12">
              <a:extLst>
                <a:ext uri="{FF2B5EF4-FFF2-40B4-BE49-F238E27FC236}">
                  <a16:creationId xmlns:a16="http://schemas.microsoft.com/office/drawing/2014/main" id="{B5A6AA5D-258D-4701-BF4A-707098A2775B}"/>
                </a:ext>
              </a:extLst>
            </p:cNvPr>
            <p:cNvSpPr/>
            <p:nvPr/>
          </p:nvSpPr>
          <p:spPr>
            <a:xfrm>
              <a:off x="3548917" y="5065295"/>
              <a:ext cx="337283" cy="7459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sp>
          <p:nvSpPr>
            <p:cNvPr id="14" name="TextBox 13">
              <a:extLst>
                <a:ext uri="{FF2B5EF4-FFF2-40B4-BE49-F238E27FC236}">
                  <a16:creationId xmlns:a16="http://schemas.microsoft.com/office/drawing/2014/main" id="{1558ACF4-2FB6-472A-8D1E-2D4C26C324E1}"/>
                </a:ext>
              </a:extLst>
            </p:cNvPr>
            <p:cNvSpPr txBox="1"/>
            <p:nvPr/>
          </p:nvSpPr>
          <p:spPr>
            <a:xfrm>
              <a:off x="3408445" y="5193958"/>
              <a:ext cx="4572000" cy="488632"/>
            </a:xfrm>
            <a:prstGeom prst="rect">
              <a:avLst/>
            </a:prstGeom>
            <a:noFill/>
          </p:spPr>
          <p:txBody>
            <a:bodyPr vert="horz" wrap="square" lIns="648000" tIns="108000" rIns="900000" bIns="108000" rtlCol="0" anchor="ctr">
              <a:spAutoFit/>
            </a:bodyPr>
            <a:lstStyle/>
            <a:p>
              <a:pPr algn="l">
                <a:tabLst>
                  <a:tab pos="542925" algn="l"/>
                </a:tabLst>
              </a:pPr>
              <a:r>
                <a:rPr lang="nl-NL" sz="1600" dirty="0">
                  <a:latin typeface="+mj-lt"/>
                  <a:ea typeface="Fira Sans" panose="020B0503050000020004" pitchFamily="34" charset="0"/>
                  <a:cs typeface="Calibri" panose="020F0502020204030204" pitchFamily="34" charset="0"/>
                </a:rPr>
                <a:t>Regression </a:t>
              </a:r>
              <a:endParaRPr lang="en-US" sz="1600" dirty="0">
                <a:latin typeface="+mj-lt"/>
                <a:ea typeface="Fira Sans" panose="020B0503050000020004" pitchFamily="34" charset="0"/>
                <a:cs typeface="Calibri" panose="020F0502020204030204" pitchFamily="34" charset="0"/>
              </a:endParaRPr>
            </a:p>
          </p:txBody>
        </p:sp>
        <p:pic>
          <p:nvPicPr>
            <p:cNvPr id="15" name="Picture 8" descr="regression analysis Icon - Download regression analysis Icon 2009607 | Noun  Project">
              <a:extLst>
                <a:ext uri="{FF2B5EF4-FFF2-40B4-BE49-F238E27FC236}">
                  <a16:creationId xmlns:a16="http://schemas.microsoft.com/office/drawing/2014/main" id="{A00F03C6-0229-44A4-821F-ED0A1C79E9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467" y="4840641"/>
              <a:ext cx="1142448" cy="114244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3965B29-6800-4AA7-A038-C744F04110CE}"/>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16/19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73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Effect transition="in" filter="fade">
                                      <p:cBhvr>
                                        <p:cTn id="11" dur="500"/>
                                        <p:tgtEl>
                                          <p:spTgt spid="6">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animEffect transition="in" filter="fade">
                                      <p:cBhvr>
                                        <p:cTn id="14" dur="500"/>
                                        <p:tgtEl>
                                          <p:spTgt spid="6">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Effect transition="in" filter="fade">
                                      <p:cBhvr>
                                        <p:cTn id="23" dur="500"/>
                                        <p:tgtEl>
                                          <p:spTgt spid="6">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animEffect transition="in" filter="fade">
                                      <p:cBhvr>
                                        <p:cTn id="26" dur="500"/>
                                        <p:tgtEl>
                                          <p:spTgt spid="6">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Effect transition="in" filter="fade">
                                      <p:cBhvr>
                                        <p:cTn id="29" dur="500"/>
                                        <p:tgtEl>
                                          <p:spTgt spid="6">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56682F3-9436-4CF5-B0ED-D15CE53967C7}"/>
              </a:ext>
            </a:extLst>
          </p:cNvPr>
          <p:cNvSpPr txBox="1">
            <a:spLocks/>
          </p:cNvSpPr>
          <p:nvPr/>
        </p:nvSpPr>
        <p:spPr>
          <a:xfrm>
            <a:off x="409017" y="1806231"/>
            <a:ext cx="8979531"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1800" spc="30" dirty="0">
              <a:latin typeface="+mj-lt"/>
              <a:ea typeface="Fira Sans" panose="020B0503050000020004" pitchFamily="34" charset="0"/>
            </a:endParaRPr>
          </a:p>
          <a:p>
            <a:pPr>
              <a:tabLst>
                <a:tab pos="4667250" algn="r"/>
              </a:tabLst>
            </a:pPr>
            <a:endParaRPr lang="en-NL" sz="1800" spc="30" dirty="0">
              <a:latin typeface="+mj-lt"/>
              <a:ea typeface="Fira Sans" panose="020B0503050000020004" pitchFamily="34" charset="0"/>
            </a:endParaRPr>
          </a:p>
        </p:txBody>
      </p:sp>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9788626"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Maintaining a cost database  </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10" name="Subtitle 2">
            <a:extLst>
              <a:ext uri="{FF2B5EF4-FFF2-40B4-BE49-F238E27FC236}">
                <a16:creationId xmlns:a16="http://schemas.microsoft.com/office/drawing/2014/main" id="{9296F7E1-568D-4225-B409-2D671A1EEC83}"/>
              </a:ext>
            </a:extLst>
          </p:cNvPr>
          <p:cNvSpPr txBox="1">
            <a:spLocks/>
          </p:cNvSpPr>
          <p:nvPr/>
        </p:nvSpPr>
        <p:spPr>
          <a:xfrm>
            <a:off x="409017" y="1790963"/>
            <a:ext cx="5686983"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4667250" algn="r"/>
              </a:tabLst>
            </a:pPr>
            <a:r>
              <a:rPr lang="en-US" sz="2400" spc="30" dirty="0">
                <a:latin typeface="+mj-lt"/>
                <a:ea typeface="Fira Sans" panose="020B0503050000020004" pitchFamily="34" charset="0"/>
              </a:rPr>
              <a:t>Using one standardized cost database is recommended </a:t>
            </a:r>
          </a:p>
          <a:p>
            <a:pPr lvl="1">
              <a:tabLst>
                <a:tab pos="4667250" algn="r"/>
              </a:tabLst>
            </a:pPr>
            <a:r>
              <a:rPr lang="en-US" sz="2000" spc="30" dirty="0">
                <a:latin typeface="+mj-lt"/>
                <a:ea typeface="Fira Sans" panose="020B0503050000020004" pitchFamily="34" charset="0"/>
              </a:rPr>
              <a:t>Central place to store and maintain cost information </a:t>
            </a:r>
          </a:p>
          <a:p>
            <a:pPr lvl="1">
              <a:tabLst>
                <a:tab pos="4667250" algn="r"/>
              </a:tabLst>
            </a:pPr>
            <a:r>
              <a:rPr lang="en-US" sz="2000" spc="30" dirty="0">
                <a:latin typeface="+mj-lt"/>
                <a:ea typeface="Fira Sans" panose="020B0503050000020004" pitchFamily="34" charset="0"/>
              </a:rPr>
              <a:t>Use of hierarchical breakdown structure</a:t>
            </a:r>
            <a:endParaRPr lang="en-US" sz="2400" spc="30" dirty="0">
              <a:latin typeface="+mj-lt"/>
              <a:ea typeface="Fira Sans" panose="020B0503050000020004" pitchFamily="34" charset="0"/>
            </a:endParaRPr>
          </a:p>
          <a:p>
            <a:pPr lvl="1">
              <a:tabLst>
                <a:tab pos="4667250" algn="r"/>
              </a:tabLst>
            </a:pPr>
            <a:r>
              <a:rPr lang="en-US" sz="2000" spc="30" dirty="0">
                <a:latin typeface="+mj-lt"/>
                <a:ea typeface="Fira Sans" panose="020B0503050000020004" pitchFamily="34" charset="0"/>
              </a:rPr>
              <a:t>Indexation of the cost models </a:t>
            </a:r>
          </a:p>
          <a:p>
            <a:pPr lvl="1">
              <a:tabLst>
                <a:tab pos="4667250" algn="r"/>
              </a:tabLst>
            </a:pPr>
            <a:r>
              <a:rPr lang="en-US" sz="2000" spc="30" dirty="0">
                <a:latin typeface="+mj-lt"/>
                <a:ea typeface="Fira Sans" panose="020B0503050000020004" pitchFamily="34" charset="0"/>
              </a:rPr>
              <a:t>Standard cost reports </a:t>
            </a:r>
          </a:p>
        </p:txBody>
      </p:sp>
      <p:sp>
        <p:nvSpPr>
          <p:cNvPr id="17" name="TextBox 16">
            <a:extLst>
              <a:ext uri="{FF2B5EF4-FFF2-40B4-BE49-F238E27FC236}">
                <a16:creationId xmlns:a16="http://schemas.microsoft.com/office/drawing/2014/main" id="{34BE4816-D500-48C8-85D4-75825F17A70F}"/>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17/19</a:t>
            </a:r>
            <a:endParaRPr lang="en-US" sz="1200" b="1" dirty="0">
              <a:solidFill>
                <a:schemeClr val="accent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F89F99-8F36-4C29-B5BB-01899D6ECC53}"/>
              </a:ext>
            </a:extLst>
          </p:cNvPr>
          <p:cNvPicPr>
            <a:picLocks noChangeAspect="1"/>
          </p:cNvPicPr>
          <p:nvPr/>
        </p:nvPicPr>
        <p:blipFill rotWithShape="1">
          <a:blip r:embed="rId5"/>
          <a:srcRect l="858"/>
          <a:stretch/>
        </p:blipFill>
        <p:spPr>
          <a:xfrm>
            <a:off x="6195138" y="1853697"/>
            <a:ext cx="5774612" cy="3232576"/>
          </a:xfrm>
          <a:prstGeom prst="rect">
            <a:avLst/>
          </a:prstGeom>
        </p:spPr>
      </p:pic>
    </p:spTree>
    <p:extLst>
      <p:ext uri="{BB962C8B-B14F-4D97-AF65-F5344CB8AC3E}">
        <p14:creationId xmlns:p14="http://schemas.microsoft.com/office/powerpoint/2010/main" val="2653975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56682F3-9436-4CF5-B0ED-D15CE53967C7}"/>
              </a:ext>
            </a:extLst>
          </p:cNvPr>
          <p:cNvSpPr txBox="1">
            <a:spLocks/>
          </p:cNvSpPr>
          <p:nvPr/>
        </p:nvSpPr>
        <p:spPr>
          <a:xfrm>
            <a:off x="409017" y="1806231"/>
            <a:ext cx="8979531"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1800"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9788626"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n-lt"/>
                <a:ea typeface="Fira Sans SemiBold" panose="020B0603050000020004" pitchFamily="34" charset="0"/>
                <a:cs typeface="+mj-cs"/>
              </a:rPr>
              <a:t>	</a:t>
            </a:r>
            <a:r>
              <a:rPr lang="en-GB" sz="3200" dirty="0">
                <a:solidFill>
                  <a:prstClr val="white"/>
                </a:solidFill>
                <a:latin typeface="+mn-lt"/>
                <a:ea typeface="Fira Sans SemiBold" panose="020B0603050000020004" pitchFamily="34" charset="0"/>
              </a:rPr>
              <a:t>Cost reports using breakdown structures </a:t>
            </a:r>
            <a:endParaRPr kumimoji="0" lang="nl-NL" sz="3200" i="0" u="none" strike="noStrike" kern="1200" cap="none" spc="50" normalizeH="0" baseline="0" noProof="0" dirty="0">
              <a:ln>
                <a:noFill/>
              </a:ln>
              <a:solidFill>
                <a:prstClr val="white"/>
              </a:solidFill>
              <a:effectLst/>
              <a:uLnTx/>
              <a:uFillTx/>
              <a:latin typeface="+mn-lt"/>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10" name="Subtitle 2">
            <a:extLst>
              <a:ext uri="{FF2B5EF4-FFF2-40B4-BE49-F238E27FC236}">
                <a16:creationId xmlns:a16="http://schemas.microsoft.com/office/drawing/2014/main" id="{9296F7E1-568D-4225-B409-2D671A1EEC83}"/>
              </a:ext>
            </a:extLst>
          </p:cNvPr>
          <p:cNvSpPr txBox="1">
            <a:spLocks/>
          </p:cNvSpPr>
          <p:nvPr/>
        </p:nvSpPr>
        <p:spPr>
          <a:xfrm>
            <a:off x="409017" y="1790963"/>
            <a:ext cx="8530267"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4667250" algn="r"/>
              </a:tabLst>
            </a:pPr>
            <a:endParaRPr lang="en-US" sz="2000" spc="30" dirty="0">
              <a:latin typeface="Fira Sans" panose="020B0503050000020004" pitchFamily="34" charset="0"/>
              <a:ea typeface="Fira Sans" panose="020B0503050000020004" pitchFamily="34" charset="0"/>
            </a:endParaRPr>
          </a:p>
        </p:txBody>
      </p:sp>
      <p:pic>
        <p:nvPicPr>
          <p:cNvPr id="3" name="Picture 2">
            <a:extLst>
              <a:ext uri="{FF2B5EF4-FFF2-40B4-BE49-F238E27FC236}">
                <a16:creationId xmlns:a16="http://schemas.microsoft.com/office/drawing/2014/main" id="{1F9EC323-9037-42E9-9E9E-11E7F2BF0DD8}"/>
              </a:ext>
            </a:extLst>
          </p:cNvPr>
          <p:cNvPicPr>
            <a:picLocks noChangeAspect="1"/>
          </p:cNvPicPr>
          <p:nvPr/>
        </p:nvPicPr>
        <p:blipFill rotWithShape="1">
          <a:blip r:embed="rId5"/>
          <a:srcRect l="780"/>
          <a:stretch/>
        </p:blipFill>
        <p:spPr>
          <a:xfrm>
            <a:off x="750644" y="1775695"/>
            <a:ext cx="7478551" cy="3949102"/>
          </a:xfrm>
          <a:prstGeom prst="rect">
            <a:avLst/>
          </a:prstGeom>
        </p:spPr>
      </p:pic>
      <p:sp>
        <p:nvSpPr>
          <p:cNvPr id="17" name="TextBox 16">
            <a:extLst>
              <a:ext uri="{FF2B5EF4-FFF2-40B4-BE49-F238E27FC236}">
                <a16:creationId xmlns:a16="http://schemas.microsoft.com/office/drawing/2014/main" id="{DA21A764-CB30-409A-B39B-2B2D9C51A686}"/>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18/19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5955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67940-9521-4B8B-A580-FC605881645F}"/>
              </a:ext>
            </a:extLst>
          </p:cNvPr>
          <p:cNvSpPr>
            <a:spLocks noGrp="1"/>
          </p:cNvSpPr>
          <p:nvPr>
            <p:ph type="body" sz="quarter" idx="17"/>
          </p:nvPr>
        </p:nvSpPr>
        <p:spPr/>
        <p:txBody>
          <a:bodyPr/>
          <a:lstStyle/>
          <a:p>
            <a:pPr marL="457200" indent="-457200">
              <a:buFont typeface="+mj-lt"/>
              <a:buAutoNum type="arabicPeriod"/>
            </a:pPr>
            <a:r>
              <a:rPr lang="en-US" sz="1800" noProof="0" dirty="0">
                <a:latin typeface="+mj-lt"/>
                <a:ea typeface="Fira Sans" panose="020B0503050000020004" pitchFamily="34" charset="0"/>
              </a:rPr>
              <a:t>Who am I? </a:t>
            </a:r>
          </a:p>
          <a:p>
            <a:pPr marL="457200" indent="-457200">
              <a:buFont typeface="+mj-lt"/>
              <a:buAutoNum type="arabicPeriod"/>
            </a:pPr>
            <a:r>
              <a:rPr lang="en-US" sz="1800" dirty="0">
                <a:latin typeface="+mj-lt"/>
                <a:ea typeface="Fira Sans" panose="020B0503050000020004" pitchFamily="34" charset="0"/>
              </a:rPr>
              <a:t>Introduction</a:t>
            </a:r>
          </a:p>
          <a:p>
            <a:pPr marL="457200" indent="-457200">
              <a:buFont typeface="+mj-lt"/>
              <a:buAutoNum type="arabicPeriod"/>
            </a:pPr>
            <a:r>
              <a:rPr lang="en-US" sz="1800" noProof="0" dirty="0">
                <a:latin typeface="+mj-lt"/>
                <a:ea typeface="Fira Sans" panose="020B0503050000020004" pitchFamily="34" charset="0"/>
              </a:rPr>
              <a:t>Cost modelling approach </a:t>
            </a:r>
          </a:p>
          <a:p>
            <a:pPr marL="457200" indent="-457200">
              <a:buFont typeface="+mj-lt"/>
              <a:buAutoNum type="arabicPeriod"/>
            </a:pPr>
            <a:r>
              <a:rPr lang="en-US" sz="1800" dirty="0">
                <a:latin typeface="+mj-lt"/>
                <a:ea typeface="Fira Sans" panose="020B0503050000020004" pitchFamily="34" charset="0"/>
              </a:rPr>
              <a:t>Choosing the right type of cost model  </a:t>
            </a:r>
          </a:p>
          <a:p>
            <a:pPr marL="817246" lvl="1" indent="-457200">
              <a:buFont typeface="+mj-lt"/>
              <a:buAutoNum type="arabicPeriod"/>
            </a:pPr>
            <a:r>
              <a:rPr lang="en-US" sz="1440" noProof="0" dirty="0">
                <a:latin typeface="+mj-lt"/>
                <a:ea typeface="Fira Sans" panose="020B0503050000020004" pitchFamily="34" charset="0"/>
              </a:rPr>
              <a:t>High level offshore wind cost model  </a:t>
            </a:r>
          </a:p>
          <a:p>
            <a:pPr marL="817246" lvl="1" indent="-457200">
              <a:buFont typeface="+mj-lt"/>
              <a:buAutoNum type="arabicPeriod"/>
            </a:pPr>
            <a:r>
              <a:rPr lang="en-US" sz="1440" dirty="0">
                <a:latin typeface="+mj-lt"/>
                <a:ea typeface="Fira Sans" panose="020B0503050000020004" pitchFamily="34" charset="0"/>
              </a:rPr>
              <a:t>Detailed offshore wind cost models </a:t>
            </a:r>
          </a:p>
          <a:p>
            <a:pPr marL="457200" indent="-457200">
              <a:buFont typeface="+mj-lt"/>
              <a:buAutoNum type="arabicPeriod"/>
            </a:pPr>
            <a:r>
              <a:rPr lang="en-US" sz="1800" noProof="0" dirty="0">
                <a:latin typeface="+mj-lt"/>
                <a:ea typeface="Fira Sans" panose="020B0503050000020004" pitchFamily="34" charset="0"/>
              </a:rPr>
              <a:t>Developing and maintaining a cost database</a:t>
            </a:r>
          </a:p>
          <a:p>
            <a:pPr marL="457200" indent="-457200">
              <a:buFont typeface="+mj-lt"/>
              <a:buAutoNum type="arabicPeriod"/>
            </a:pPr>
            <a:r>
              <a:rPr lang="en-US" sz="1800" dirty="0">
                <a:latin typeface="+mj-lt"/>
                <a:ea typeface="Fira Sans" panose="020B0503050000020004" pitchFamily="34" charset="0"/>
              </a:rPr>
              <a:t>Q&amp;A </a:t>
            </a:r>
            <a:r>
              <a:rPr lang="en-US" sz="1800" noProof="0" dirty="0">
                <a:latin typeface="+mj-lt"/>
                <a:ea typeface="Fira Sans" panose="020B0503050000020004" pitchFamily="34" charset="0"/>
              </a:rPr>
              <a:t> </a:t>
            </a:r>
          </a:p>
        </p:txBody>
      </p:sp>
      <p:pic>
        <p:nvPicPr>
          <p:cNvPr id="5" name="Graphic 4">
            <a:extLst>
              <a:ext uri="{FF2B5EF4-FFF2-40B4-BE49-F238E27FC236}">
                <a16:creationId xmlns:a16="http://schemas.microsoft.com/office/drawing/2014/main" id="{2DAEF600-CAB3-4EF5-B0C2-53AC52276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5337" y="1756268"/>
            <a:ext cx="4781381" cy="4974683"/>
          </a:xfrm>
          <a:prstGeom prst="rect">
            <a:avLst/>
          </a:prstGeom>
        </p:spPr>
      </p:pic>
      <p:pic>
        <p:nvPicPr>
          <p:cNvPr id="7" name="Graphic 6">
            <a:extLst>
              <a:ext uri="{FF2B5EF4-FFF2-40B4-BE49-F238E27FC236}">
                <a16:creationId xmlns:a16="http://schemas.microsoft.com/office/drawing/2014/main" id="{FB8AC90F-70C4-48CF-8A1C-ED6139ECED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335" y="6044202"/>
            <a:ext cx="1785817" cy="354744"/>
          </a:xfrm>
          <a:prstGeom prst="rect">
            <a:avLst/>
          </a:prstGeom>
        </p:spPr>
      </p:pic>
      <p:sp>
        <p:nvSpPr>
          <p:cNvPr id="9" name="Title 11">
            <a:extLst>
              <a:ext uri="{FF2B5EF4-FFF2-40B4-BE49-F238E27FC236}">
                <a16:creationId xmlns:a16="http://schemas.microsoft.com/office/drawing/2014/main" id="{373BB7D1-1033-4FCF-8AF2-2F1E6F1F9101}"/>
              </a:ext>
            </a:extLst>
          </p:cNvPr>
          <p:cNvSpPr txBox="1">
            <a:spLocks/>
          </p:cNvSpPr>
          <p:nvPr/>
        </p:nvSpPr>
        <p:spPr>
          <a:xfrm>
            <a:off x="-30476" y="491043"/>
            <a:ext cx="275658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Agenda</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endParaRPr>
          </a:p>
        </p:txBody>
      </p:sp>
      <p:sp>
        <p:nvSpPr>
          <p:cNvPr id="4" name="TextBox 3">
            <a:extLst>
              <a:ext uri="{FF2B5EF4-FFF2-40B4-BE49-F238E27FC236}">
                <a16:creationId xmlns:a16="http://schemas.microsoft.com/office/drawing/2014/main" id="{C61D7BFC-B67E-4314-A931-8066271769BF}"/>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1/19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686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78CC0BE-2822-47BE-AE77-786EF15D7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3" y="2745939"/>
            <a:ext cx="12940454" cy="7279005"/>
          </a:xfrm>
          <a:prstGeom prst="rect">
            <a:avLst/>
          </a:prstGeom>
        </p:spPr>
      </p:pic>
      <p:pic>
        <p:nvPicPr>
          <p:cNvPr id="7" name="Picture 6" descr="A picture containing beverage, alcohol, blur&#10;&#10;Description automatically generated">
            <a:extLst>
              <a:ext uri="{FF2B5EF4-FFF2-40B4-BE49-F238E27FC236}">
                <a16:creationId xmlns:a16="http://schemas.microsoft.com/office/drawing/2014/main" id="{6C3151ED-CC4D-4F72-890E-15FA15B69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3" y="0"/>
            <a:ext cx="13248643" cy="2760134"/>
          </a:xfrm>
          <a:prstGeom prst="rect">
            <a:avLst/>
          </a:prstGeom>
        </p:spPr>
      </p:pic>
      <p:sp>
        <p:nvSpPr>
          <p:cNvPr id="2" name="Title 14">
            <a:extLst>
              <a:ext uri="{FF2B5EF4-FFF2-40B4-BE49-F238E27FC236}">
                <a16:creationId xmlns:a16="http://schemas.microsoft.com/office/drawing/2014/main" id="{B49FB961-041D-46D0-82F9-272A3DC30F6C}"/>
              </a:ext>
            </a:extLst>
          </p:cNvPr>
          <p:cNvSpPr>
            <a:spLocks noGrp="1"/>
          </p:cNvSpPr>
          <p:nvPr/>
        </p:nvSpPr>
        <p:spPr>
          <a:xfrm>
            <a:off x="668755" y="4300538"/>
            <a:ext cx="10905067" cy="2005515"/>
          </a:xfrm>
          <a:prstGeom prst="rect">
            <a:avLst/>
          </a:prstGeom>
        </p:spPr>
        <p:txBody>
          <a:bodyPr vert="horz" lIns="91440" tIns="90000" rIns="91440" bIns="90000" rtlCol="0" anchor="b">
            <a:noAutofit/>
          </a:bodyPr>
          <a:lstStyle>
            <a:lvl1pPr algn="ctr" defTabSz="914400" rtl="0" eaLnBrk="1" latinLnBrk="0" hangingPunct="1">
              <a:spcBef>
                <a:spcPct val="0"/>
              </a:spcBef>
              <a:buNone/>
              <a:defRPr sz="4800" b="0" kern="1200" spc="50" baseline="0">
                <a:solidFill>
                  <a:schemeClr val="bg1"/>
                </a:solidFill>
                <a:latin typeface="Fira Sans SemiBold" panose="020B0603050000020004" pitchFamily="34" charset="0"/>
                <a:ea typeface="Fira Sans SemiBold" panose="020B0603050000020004" pitchFamily="34" charset="0"/>
                <a:cs typeface="+mj-cs"/>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50" normalizeH="0" baseline="0" noProof="0" dirty="0">
                <a:ln>
                  <a:noFill/>
                </a:ln>
                <a:solidFill>
                  <a:prstClr val="white"/>
                </a:solidFill>
                <a:effectLst/>
                <a:uLnTx/>
                <a:uFillTx/>
                <a:latin typeface="Fira Sans Light" panose="020B0403050000020004" pitchFamily="34" charset="0"/>
                <a:ea typeface="Fira Sans Light" panose="020B0403050000020004" pitchFamily="34" charset="0"/>
                <a:cs typeface="+mj-cs"/>
              </a:rPr>
              <a:t>DO YOU WANT TO KNOW MORE?</a:t>
            </a:r>
            <a:endParaRPr kumimoji="0" lang="en-US" sz="3600" b="0" i="0" u="none" strike="noStrike" kern="1200" cap="none" spc="50" normalizeH="0" baseline="0" noProof="0" dirty="0">
              <a:ln>
                <a:noFill/>
              </a:ln>
              <a:solidFill>
                <a:prstClr val="white"/>
              </a:solidFill>
              <a:effectLst/>
              <a:uLnTx/>
              <a:uFillTx/>
              <a:latin typeface="Fira Sans Light" panose="020B0403050000020004" pitchFamily="34" charset="0"/>
              <a:ea typeface="Fira Sans Light" panose="020B0403050000020004" pitchFamily="34" charset="0"/>
              <a:cs typeface="+mj-cs"/>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Visit our booth on the conference!</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0" i="0" u="sng"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sng"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Schedule a demo</a:t>
            </a:r>
            <a:r>
              <a:rPr kumimoji="0" lang="en-US" sz="20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on </a:t>
            </a:r>
            <a:r>
              <a:rPr lang="en-US" sz="2000" dirty="0">
                <a:solidFill>
                  <a:prstClr val="white"/>
                </a:solidFill>
              </a:rPr>
              <a:t>our website </a:t>
            </a:r>
            <a:r>
              <a:rPr lang="en-US" sz="2000" dirty="0">
                <a:solidFill>
                  <a:prstClr val="white"/>
                </a:solidFill>
                <a:hlinkClick r:id="rId5"/>
              </a:rPr>
              <a:t>www.costmanagement.eu</a:t>
            </a:r>
            <a:r>
              <a:rPr lang="en-US" sz="2000" dirty="0">
                <a:solidFill>
                  <a:prstClr val="white"/>
                </a:solidFill>
              </a:rPr>
              <a:t> </a:t>
            </a:r>
            <a:endParaRPr kumimoji="0" lang="en-US" sz="20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
        <p:nvSpPr>
          <p:cNvPr id="6" name="Title 14">
            <a:extLst>
              <a:ext uri="{FF2B5EF4-FFF2-40B4-BE49-F238E27FC236}">
                <a16:creationId xmlns:a16="http://schemas.microsoft.com/office/drawing/2014/main" id="{41D4095A-7D67-4BF5-A397-BB2769D500A0}"/>
              </a:ext>
            </a:extLst>
          </p:cNvPr>
          <p:cNvSpPr txBox="1">
            <a:spLocks/>
          </p:cNvSpPr>
          <p:nvPr/>
        </p:nvSpPr>
        <p:spPr>
          <a:xfrm>
            <a:off x="668755" y="2560798"/>
            <a:ext cx="10905067" cy="120169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4800" b="0" i="0" u="none" strike="noStrike" kern="1200" cap="none" spc="50" normalizeH="0" baseline="0" noProof="0" dirty="0">
                <a:ln>
                  <a:noFill/>
                </a:ln>
                <a:solidFill>
                  <a:srgbClr val="F4F4F4"/>
                </a:solidFill>
                <a:effectLst/>
                <a:uLnTx/>
                <a:uFillTx/>
                <a:latin typeface="Fira Sans SemiBold" panose="020B0603050000020004" pitchFamily="34" charset="0"/>
                <a:ea typeface="Fira Sans SemiBold" panose="020B0603050000020004" pitchFamily="34" charset="0"/>
                <a:cs typeface="+mj-cs"/>
              </a:rPr>
              <a:t>Q &amp; A</a:t>
            </a:r>
          </a:p>
        </p:txBody>
      </p:sp>
      <p:pic>
        <p:nvPicPr>
          <p:cNvPr id="13" name="Afbeelding 12">
            <a:extLst>
              <a:ext uri="{FF2B5EF4-FFF2-40B4-BE49-F238E27FC236}">
                <a16:creationId xmlns:a16="http://schemas.microsoft.com/office/drawing/2014/main" id="{E396B38F-D1DA-47E8-8677-D32B2D735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9774" y="6021315"/>
            <a:ext cx="391439" cy="391439"/>
          </a:xfrm>
          <a:prstGeom prst="rect">
            <a:avLst/>
          </a:prstGeom>
        </p:spPr>
      </p:pic>
      <p:sp>
        <p:nvSpPr>
          <p:cNvPr id="9" name="TextBox 8">
            <a:extLst>
              <a:ext uri="{FF2B5EF4-FFF2-40B4-BE49-F238E27FC236}">
                <a16:creationId xmlns:a16="http://schemas.microsoft.com/office/drawing/2014/main" id="{D70A5D65-F75C-4DED-B4F0-B11601848807}"/>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latin typeface="Calibri" panose="020F0502020204030204" pitchFamily="34" charset="0"/>
                <a:cs typeface="Calibri" panose="020F0502020204030204" pitchFamily="34" charset="0"/>
              </a:rPr>
              <a:t>19/19</a:t>
            </a:r>
            <a:endParaRPr lang="en-US"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897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building, tepee, dome&#10;&#10;Description automatically generated">
            <a:extLst>
              <a:ext uri="{FF2B5EF4-FFF2-40B4-BE49-F238E27FC236}">
                <a16:creationId xmlns:a16="http://schemas.microsoft.com/office/drawing/2014/main" id="{E22F969C-A75F-4AE1-A486-C345F8CD5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22" y="-1745665"/>
            <a:ext cx="12778785" cy="12778785"/>
          </a:xfrm>
          <a:prstGeom prst="rect">
            <a:avLst/>
          </a:prstGeom>
        </p:spPr>
      </p:pic>
      <p:sp>
        <p:nvSpPr>
          <p:cNvPr id="27" name="Oval 26">
            <a:extLst>
              <a:ext uri="{FF2B5EF4-FFF2-40B4-BE49-F238E27FC236}">
                <a16:creationId xmlns:a16="http://schemas.microsoft.com/office/drawing/2014/main" id="{42AC9951-6EFD-4BE5-A1CD-37D6D0708C81}"/>
              </a:ext>
            </a:extLst>
          </p:cNvPr>
          <p:cNvSpPr/>
          <p:nvPr/>
        </p:nvSpPr>
        <p:spPr>
          <a:xfrm>
            <a:off x="4511512" y="306553"/>
            <a:ext cx="3173664" cy="3173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Rectangle 1">
            <a:extLst>
              <a:ext uri="{FF2B5EF4-FFF2-40B4-BE49-F238E27FC236}">
                <a16:creationId xmlns:a16="http://schemas.microsoft.com/office/drawing/2014/main" id="{C85D3AF2-4CD8-4AE6-937C-04971FD4242A}"/>
              </a:ext>
            </a:extLst>
          </p:cNvPr>
          <p:cNvSpPr/>
          <p:nvPr/>
        </p:nvSpPr>
        <p:spPr>
          <a:xfrm>
            <a:off x="-580291" y="5031072"/>
            <a:ext cx="13585092" cy="2495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Subtitle 15">
            <a:extLst>
              <a:ext uri="{FF2B5EF4-FFF2-40B4-BE49-F238E27FC236}">
                <a16:creationId xmlns:a16="http://schemas.microsoft.com/office/drawing/2014/main" id="{C1397FE7-2909-4B68-BDAD-000F7B6D34C5}"/>
              </a:ext>
            </a:extLst>
          </p:cNvPr>
          <p:cNvSpPr txBox="1">
            <a:spLocks/>
          </p:cNvSpPr>
          <p:nvPr/>
        </p:nvSpPr>
        <p:spPr>
          <a:xfrm>
            <a:off x="1695295" y="2839758"/>
            <a:ext cx="8800352" cy="2359852"/>
          </a:xfrm>
          <a:prstGeom prst="rect">
            <a:avLst/>
          </a:prstGeom>
        </p:spPr>
        <p:txBody>
          <a:bodyPr anchor="ctr">
            <a:normAutofit/>
          </a:bodyPr>
          <a:lstStyle>
            <a:lvl1pPr marL="308610" indent="-308610" algn="l" defTabSz="822960" rtl="0" eaLnBrk="1" latinLnBrk="0" hangingPunct="1">
              <a:spcBef>
                <a:spcPct val="20000"/>
              </a:spcBef>
              <a:buClr>
                <a:schemeClr val="accent1"/>
              </a:buClr>
              <a:buSzPct val="80000"/>
              <a:buFont typeface="Wingdings" panose="05000000000000000000" pitchFamily="2" charset="2"/>
              <a:buChar char="§"/>
              <a:defRPr sz="2880" kern="1200" spc="46" baseline="0">
                <a:solidFill>
                  <a:schemeClr val="tx1"/>
                </a:solidFill>
                <a:latin typeface="+mj-lt"/>
                <a:ea typeface="Open Sans" panose="020B0606030504020204" pitchFamily="34" charset="0"/>
                <a:cs typeface="Open Sans" panose="020B0606030504020204" pitchFamily="34" charset="0"/>
              </a:defRPr>
            </a:lvl1pPr>
            <a:lvl2pPr marL="668656" indent="-257176" algn="l" defTabSz="822960" rtl="0" eaLnBrk="1" latinLnBrk="0" hangingPunct="1">
              <a:spcBef>
                <a:spcPct val="20000"/>
              </a:spcBef>
              <a:buClr>
                <a:schemeClr val="accent1"/>
              </a:buClr>
              <a:buSzPct val="80000"/>
              <a:buFont typeface="Wingdings" panose="05000000000000000000" pitchFamily="2" charset="2"/>
              <a:buChar char="§"/>
              <a:defRPr sz="2520" kern="1200" spc="46" baseline="0">
                <a:solidFill>
                  <a:schemeClr val="tx1"/>
                </a:solidFill>
                <a:latin typeface="+mj-lt"/>
                <a:ea typeface="Open Sans" panose="020B0606030504020204" pitchFamily="34" charset="0"/>
                <a:cs typeface="Open Sans" panose="020B0606030504020204" pitchFamily="34" charset="0"/>
              </a:defRPr>
            </a:lvl2pPr>
            <a:lvl3pPr marL="1028700" indent="-205740" algn="l" defTabSz="822960" rtl="0" eaLnBrk="1" latinLnBrk="0" hangingPunct="1">
              <a:spcBef>
                <a:spcPct val="20000"/>
              </a:spcBef>
              <a:buClr>
                <a:schemeClr val="accent1"/>
              </a:buClr>
              <a:buSzPct val="80000"/>
              <a:buFont typeface="Wingdings" panose="05000000000000000000" pitchFamily="2" charset="2"/>
              <a:buChar char="§"/>
              <a:defRPr sz="2160" kern="1200" spc="46" baseline="0">
                <a:solidFill>
                  <a:schemeClr val="tx1"/>
                </a:solidFill>
                <a:latin typeface="+mj-lt"/>
                <a:ea typeface="Open Sans" panose="020B0606030504020204" pitchFamily="34" charset="0"/>
                <a:cs typeface="Open Sans" panose="020B0606030504020204" pitchFamily="34" charset="0"/>
              </a:defRPr>
            </a:lvl3pPr>
            <a:lvl4pPr marL="144018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4pPr>
            <a:lvl5pPr marL="185166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nl-NL" sz="4400" spc="50" dirty="0">
                <a:latin typeface="Fira Sans SemiBold" panose="020B0603050000020004" pitchFamily="34" charset="0"/>
                <a:ea typeface="Fira Sans SemiBold" panose="020B0603050000020004" pitchFamily="34" charset="0"/>
                <a:cs typeface="+mj-cs"/>
              </a:rPr>
              <a:t>Back-up slides </a:t>
            </a:r>
          </a:p>
        </p:txBody>
      </p:sp>
      <p:grpSp>
        <p:nvGrpSpPr>
          <p:cNvPr id="15" name="Group 14">
            <a:extLst>
              <a:ext uri="{FF2B5EF4-FFF2-40B4-BE49-F238E27FC236}">
                <a16:creationId xmlns:a16="http://schemas.microsoft.com/office/drawing/2014/main" id="{D20A6DF5-E8D3-4526-A3CB-98A8B0584C68}"/>
              </a:ext>
            </a:extLst>
          </p:cNvPr>
          <p:cNvGrpSpPr/>
          <p:nvPr/>
        </p:nvGrpSpPr>
        <p:grpSpPr>
          <a:xfrm>
            <a:off x="-813329" y="5578925"/>
            <a:ext cx="13817601" cy="1380807"/>
            <a:chOff x="-813329" y="5646657"/>
            <a:chExt cx="13817601" cy="1380807"/>
          </a:xfrm>
        </p:grpSpPr>
        <p:sp>
          <p:nvSpPr>
            <p:cNvPr id="21" name="Title 14">
              <a:extLst>
                <a:ext uri="{FF2B5EF4-FFF2-40B4-BE49-F238E27FC236}">
                  <a16:creationId xmlns:a16="http://schemas.microsoft.com/office/drawing/2014/main" id="{DF710869-95DF-4D87-A0A7-FBDF9A8DC8BD}"/>
                </a:ext>
              </a:extLst>
            </p:cNvPr>
            <p:cNvSpPr txBox="1">
              <a:spLocks/>
            </p:cNvSpPr>
            <p:nvPr/>
          </p:nvSpPr>
          <p:spPr>
            <a:xfrm>
              <a:off x="642938" y="5646657"/>
              <a:ext cx="10905067" cy="1380807"/>
            </a:xfrm>
            <a:prstGeom prst="rect">
              <a:avLst/>
            </a:prstGeom>
          </p:spPr>
          <p:txBody>
            <a:bodyPr>
              <a:normAutofit/>
            </a:bodyPr>
            <a:lstStyle>
              <a:lvl1pPr algn="ctr" defTabSz="822960" rtl="0" eaLnBrk="1" latinLnBrk="0" hangingPunct="1">
                <a:spcBef>
                  <a:spcPct val="0"/>
                </a:spcBef>
                <a:buNone/>
                <a:defRPr sz="3960" b="1" kern="1200" spc="46" baseline="0">
                  <a:solidFill>
                    <a:schemeClr val="tx1"/>
                  </a:solidFill>
                  <a:latin typeface="+mj-lt"/>
                  <a:ea typeface="Fira Sans" panose="020B0503050000020004" pitchFamily="34" charset="0"/>
                  <a:cs typeface="+mj-cs"/>
                </a:defRPr>
              </a:lvl1pPr>
            </a:lstStyle>
            <a:p>
              <a:r>
                <a:rPr lang="nl-NL" sz="4000" dirty="0">
                  <a:solidFill>
                    <a:schemeClr val="bg1"/>
                  </a:solidFill>
                  <a:latin typeface="Fira Sans" panose="020B0604020202020204" charset="0"/>
                  <a:ea typeface="Fira Sans" panose="020B0604020202020204" charset="0"/>
                </a:rPr>
                <a:t>Offshore Wind Parks </a:t>
              </a:r>
            </a:p>
          </p:txBody>
        </p:sp>
        <p:cxnSp>
          <p:nvCxnSpPr>
            <p:cNvPr id="13" name="Straight Connector 12">
              <a:extLst>
                <a:ext uri="{FF2B5EF4-FFF2-40B4-BE49-F238E27FC236}">
                  <a16:creationId xmlns:a16="http://schemas.microsoft.com/office/drawing/2014/main" id="{4314222F-FED3-49A5-B538-BCC51D230FC6}"/>
                </a:ext>
              </a:extLst>
            </p:cNvPr>
            <p:cNvCxnSpPr/>
            <p:nvPr/>
          </p:nvCxnSpPr>
          <p:spPr>
            <a:xfrm>
              <a:off x="-813329" y="6035547"/>
              <a:ext cx="29125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1BBF32-079A-4EDD-AE39-DAD859290EB0}"/>
                </a:ext>
              </a:extLst>
            </p:cNvPr>
            <p:cNvCxnSpPr/>
            <p:nvPr/>
          </p:nvCxnSpPr>
          <p:spPr>
            <a:xfrm>
              <a:off x="10091738" y="6035547"/>
              <a:ext cx="29125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894F504-9FD7-49BD-A029-03E7BC8990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78334" y="291136"/>
            <a:ext cx="3204498" cy="3204498"/>
          </a:xfrm>
          <a:prstGeom prst="rect">
            <a:avLst/>
          </a:prstGeom>
        </p:spPr>
      </p:pic>
    </p:spTree>
    <p:extLst>
      <p:ext uri="{BB962C8B-B14F-4D97-AF65-F5344CB8AC3E}">
        <p14:creationId xmlns:p14="http://schemas.microsoft.com/office/powerpoint/2010/main" val="1838739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520D1F-2DBE-4294-8D31-12C736F4FA9F}"/>
              </a:ext>
            </a:extLst>
          </p:cNvPr>
          <p:cNvSpPr>
            <a:spLocks noGrp="1"/>
          </p:cNvSpPr>
          <p:nvPr>
            <p:ph type="body" sz="quarter" idx="17"/>
          </p:nvPr>
        </p:nvSpPr>
        <p:spPr>
          <a:xfrm>
            <a:off x="625008" y="2574937"/>
            <a:ext cx="3626482" cy="2181467"/>
          </a:xfrm>
          <a:ln>
            <a:solidFill>
              <a:schemeClr val="accent1"/>
            </a:solidFill>
          </a:ln>
        </p:spPr>
        <p:txBody>
          <a:bodyPr>
            <a:normAutofit fontScale="92500" lnSpcReduction="10000"/>
          </a:bodyPr>
          <a:lstStyle/>
          <a:p>
            <a:r>
              <a:rPr lang="en-US" sz="1800" dirty="0">
                <a:latin typeface="Calibri" panose="020F0502020204030204" pitchFamily="34" charset="0"/>
                <a:cs typeface="Calibri" panose="020F0502020204030204" pitchFamily="34" charset="0"/>
              </a:rPr>
              <a:t>1. Cost model input:</a:t>
            </a:r>
          </a:p>
          <a:p>
            <a:pPr lvl="1"/>
            <a:r>
              <a:rPr lang="en-US" sz="1600" dirty="0">
                <a:latin typeface="Calibri" panose="020F0502020204030204" pitchFamily="34" charset="0"/>
                <a:cs typeface="Calibri" panose="020F0502020204030204" pitchFamily="34" charset="0"/>
              </a:rPr>
              <a:t>Amount of turbines </a:t>
            </a:r>
          </a:p>
          <a:p>
            <a:pPr lvl="1"/>
            <a:r>
              <a:rPr lang="en-US" sz="1600" dirty="0">
                <a:latin typeface="Calibri" panose="020F0502020204030204" pitchFamily="34" charset="0"/>
                <a:cs typeface="Calibri" panose="020F0502020204030204" pitchFamily="34" charset="0"/>
              </a:rPr>
              <a:t>Average MW per turbine </a:t>
            </a:r>
          </a:p>
          <a:p>
            <a:pPr lvl="1"/>
            <a:r>
              <a:rPr lang="en-US" sz="1600" dirty="0">
                <a:latin typeface="Calibri" panose="020F0502020204030204" pitchFamily="34" charset="0"/>
                <a:cs typeface="Calibri" panose="020F0502020204030204" pitchFamily="34" charset="0"/>
              </a:rPr>
              <a:t>Region: Europe/APAC/China/Americas </a:t>
            </a:r>
          </a:p>
          <a:p>
            <a:pPr lvl="1"/>
            <a:r>
              <a:rPr lang="en-US" sz="1600" dirty="0">
                <a:latin typeface="Calibri" panose="020F0502020204030204" pitchFamily="34" charset="0"/>
                <a:cs typeface="Calibri" panose="020F0502020204030204" pitchFamily="34" charset="0"/>
              </a:rPr>
              <a:t>Foundation: Fixed/Floating </a:t>
            </a:r>
          </a:p>
          <a:p>
            <a:pPr lvl="1"/>
            <a:r>
              <a:rPr lang="en-US" sz="1600" dirty="0">
                <a:latin typeface="Calibri" panose="020F0502020204030204" pitchFamily="34" charset="0"/>
                <a:cs typeface="Calibri" panose="020F0502020204030204" pitchFamily="34" charset="0"/>
              </a:rPr>
              <a:t>Offshore start year </a:t>
            </a:r>
          </a:p>
        </p:txBody>
      </p:sp>
      <p:sp>
        <p:nvSpPr>
          <p:cNvPr id="3" name="Title 2">
            <a:extLst>
              <a:ext uri="{FF2B5EF4-FFF2-40B4-BE49-F238E27FC236}">
                <a16:creationId xmlns:a16="http://schemas.microsoft.com/office/drawing/2014/main" id="{B74DE311-2811-4B8D-8E98-DB9192EE4917}"/>
              </a:ext>
            </a:extLst>
          </p:cNvPr>
          <p:cNvSpPr>
            <a:spLocks noGrp="1"/>
          </p:cNvSpPr>
          <p:nvPr>
            <p:ph type="title"/>
          </p:nvPr>
        </p:nvSpPr>
        <p:spPr>
          <a:xfrm>
            <a:off x="0" y="662400"/>
            <a:ext cx="7159586" cy="783255"/>
          </a:xfrm>
        </p:spPr>
        <p:txBody>
          <a:bodyPr/>
          <a:lstStyle/>
          <a:p>
            <a:r>
              <a:rPr lang="en-US" dirty="0">
                <a:latin typeface="Calibri" panose="020F0502020204030204" pitchFamily="34" charset="0"/>
                <a:cs typeface="Calibri" panose="020F0502020204030204" pitchFamily="34" charset="0"/>
              </a:rPr>
              <a:t>Class 5 Offshore Wind Estimate </a:t>
            </a:r>
          </a:p>
        </p:txBody>
      </p:sp>
      <p:sp>
        <p:nvSpPr>
          <p:cNvPr id="4" name="Slide Number Placeholder 3">
            <a:extLst>
              <a:ext uri="{FF2B5EF4-FFF2-40B4-BE49-F238E27FC236}">
                <a16:creationId xmlns:a16="http://schemas.microsoft.com/office/drawing/2014/main" id="{34C3D52F-7AB9-4F59-A2B2-D1811E0D8239}"/>
              </a:ext>
            </a:extLst>
          </p:cNvPr>
          <p:cNvSpPr>
            <a:spLocks noGrp="1"/>
          </p:cNvSpPr>
          <p:nvPr>
            <p:ph type="sldNum" sz="quarter" idx="10"/>
          </p:nvPr>
        </p:nvSpPr>
        <p:spPr>
          <a:xfrm>
            <a:off x="11611495" y="6556881"/>
            <a:ext cx="503238" cy="222250"/>
          </a:xfrm>
          <a:prstGeom prst="rect">
            <a:avLst/>
          </a:prstGeom>
        </p:spPr>
        <p:txBody>
          <a:bodyPr/>
          <a:lstStyle>
            <a:defPPr>
              <a:defRPr lang="nl-NL"/>
            </a:defPPr>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lang="en-GB" smtClean="0">
                <a:solidFill>
                  <a:srgbClr val="333333"/>
                </a:solidFill>
                <a:latin typeface="Calibri" panose="020F0502020204030204" pitchFamily="34" charset="0"/>
                <a:cs typeface="Calibri" panose="020F0502020204030204" pitchFamily="34" charset="0"/>
              </a:rPr>
              <a:pPr>
                <a:defRPr/>
              </a:pPr>
              <a:t>22</a:t>
            </a:fld>
            <a:endParaRPr kumimoji="0" lang="en-GB" sz="10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C2691922-3A03-4CC1-AA8B-64588BF8E98A}"/>
              </a:ext>
            </a:extLst>
          </p:cNvPr>
          <p:cNvSpPr/>
          <p:nvPr/>
        </p:nvSpPr>
        <p:spPr>
          <a:xfrm>
            <a:off x="4444016" y="3509439"/>
            <a:ext cx="735108" cy="441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D548F1D7-9CDA-4920-B350-06970BC77AD9}"/>
              </a:ext>
            </a:extLst>
          </p:cNvPr>
          <p:cNvGraphicFramePr>
            <a:graphicFrameLocks noGrp="1"/>
          </p:cNvGraphicFramePr>
          <p:nvPr>
            <p:extLst>
              <p:ext uri="{D42A27DB-BD31-4B8C-83A1-F6EECF244321}">
                <p14:modId xmlns:p14="http://schemas.microsoft.com/office/powerpoint/2010/main" val="93966624"/>
              </p:ext>
            </p:extLst>
          </p:nvPr>
        </p:nvGraphicFramePr>
        <p:xfrm>
          <a:off x="5869432" y="1488873"/>
          <a:ext cx="1747834" cy="1280160"/>
        </p:xfrm>
        <a:graphic>
          <a:graphicData uri="http://schemas.openxmlformats.org/drawingml/2006/table">
            <a:tbl>
              <a:tblPr>
                <a:tableStyleId>{5C22544A-7EE6-4342-B048-85BDC9FD1C3A}</a:tableStyleId>
              </a:tblPr>
              <a:tblGrid>
                <a:gridCol w="956585">
                  <a:extLst>
                    <a:ext uri="{9D8B030D-6E8A-4147-A177-3AD203B41FA5}">
                      <a16:colId xmlns:a16="http://schemas.microsoft.com/office/drawing/2014/main" val="1029275134"/>
                    </a:ext>
                  </a:extLst>
                </a:gridCol>
                <a:gridCol w="791249">
                  <a:extLst>
                    <a:ext uri="{9D8B030D-6E8A-4147-A177-3AD203B41FA5}">
                      <a16:colId xmlns:a16="http://schemas.microsoft.com/office/drawing/2014/main" val="1018411884"/>
                    </a:ext>
                  </a:extLst>
                </a:gridCol>
              </a:tblGrid>
              <a:tr h="182880">
                <a:tc>
                  <a:txBody>
                    <a:bodyPr/>
                    <a:lstStyle/>
                    <a:p>
                      <a:pPr algn="l" fontAlgn="b"/>
                      <a:r>
                        <a:rPr lang="nl-NL" sz="1100" b="1" u="none" strike="noStrike" dirty="0">
                          <a:effectLst/>
                          <a:latin typeface="Calibri" panose="020F0502020204030204" pitchFamily="34" charset="0"/>
                          <a:cs typeface="Calibri" panose="020F0502020204030204" pitchFamily="34" charset="0"/>
                        </a:rPr>
                        <a:t>Georegion</a:t>
                      </a:r>
                      <a:endParaRPr lang="nl-NL" sz="11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l" fontAlgn="b"/>
                      <a:r>
                        <a:rPr lang="nl-NL" sz="1100" b="1" u="none" strike="noStrike" dirty="0">
                          <a:effectLst/>
                          <a:latin typeface="Calibri" panose="020F0502020204030204" pitchFamily="34" charset="0"/>
                          <a:cs typeface="Calibri" panose="020F0502020204030204" pitchFamily="34" charset="0"/>
                        </a:rPr>
                        <a:t>Multiplier</a:t>
                      </a:r>
                      <a:endParaRPr lang="nl-NL" sz="11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4242456130"/>
                  </a:ext>
                </a:extLst>
              </a:tr>
              <a:tr h="182880">
                <a:tc>
                  <a:txBody>
                    <a:bodyPr/>
                    <a:lstStyle/>
                    <a:p>
                      <a:pPr algn="l" fontAlgn="b"/>
                      <a:r>
                        <a:rPr lang="nl-NL" sz="1100" u="none" strike="noStrike" dirty="0">
                          <a:effectLst/>
                          <a:latin typeface="Calibri" panose="020F0502020204030204" pitchFamily="34" charset="0"/>
                          <a:cs typeface="Calibri" panose="020F0502020204030204" pitchFamily="34" charset="0"/>
                        </a:rPr>
                        <a:t>Europe</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r" fontAlgn="b"/>
                      <a:r>
                        <a:rPr lang="nl-NL" sz="1100" u="none" strike="noStrike" dirty="0">
                          <a:effectLst/>
                          <a:latin typeface="Calibri" panose="020F0502020204030204" pitchFamily="34" charset="0"/>
                          <a:cs typeface="Calibri" panose="020F0502020204030204" pitchFamily="34" charset="0"/>
                        </a:rPr>
                        <a:t>1</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1676197538"/>
                  </a:ext>
                </a:extLst>
              </a:tr>
              <a:tr h="182880">
                <a:tc>
                  <a:txBody>
                    <a:bodyPr/>
                    <a:lstStyle/>
                    <a:p>
                      <a:pPr algn="l" fontAlgn="b"/>
                      <a:r>
                        <a:rPr lang="nl-NL" sz="1100" u="none" strike="noStrike" dirty="0">
                          <a:effectLst/>
                          <a:latin typeface="Calibri" panose="020F0502020204030204" pitchFamily="34" charset="0"/>
                          <a:cs typeface="Calibri" panose="020F0502020204030204" pitchFamily="34" charset="0"/>
                        </a:rPr>
                        <a:t>Asia</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r" fontAlgn="b"/>
                      <a:r>
                        <a:rPr lang="nl-NL" sz="1100" u="none" strike="noStrike" dirty="0">
                          <a:effectLst/>
                          <a:latin typeface="Calibri" panose="020F0502020204030204" pitchFamily="34" charset="0"/>
                          <a:cs typeface="Calibri" panose="020F0502020204030204" pitchFamily="34" charset="0"/>
                        </a:rPr>
                        <a:t>1,5</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499149384"/>
                  </a:ext>
                </a:extLst>
              </a:tr>
              <a:tr h="182880">
                <a:tc>
                  <a:txBody>
                    <a:bodyPr/>
                    <a:lstStyle/>
                    <a:p>
                      <a:pPr algn="l" fontAlgn="b"/>
                      <a:r>
                        <a:rPr lang="nl-NL" sz="1100" u="none" strike="noStrike" dirty="0">
                          <a:effectLst/>
                          <a:latin typeface="Calibri" panose="020F0502020204030204" pitchFamily="34" charset="0"/>
                          <a:cs typeface="Calibri" panose="020F0502020204030204" pitchFamily="34" charset="0"/>
                        </a:rPr>
                        <a:t>China</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r" fontAlgn="b"/>
                      <a:r>
                        <a:rPr lang="nl-NL" sz="1100" u="none" strike="noStrike" dirty="0">
                          <a:effectLst/>
                          <a:latin typeface="Calibri" panose="020F0502020204030204" pitchFamily="34" charset="0"/>
                          <a:cs typeface="Calibri" panose="020F0502020204030204" pitchFamily="34" charset="0"/>
                        </a:rPr>
                        <a:t>0,9</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1737888149"/>
                  </a:ext>
                </a:extLst>
              </a:tr>
              <a:tr h="182880">
                <a:tc>
                  <a:txBody>
                    <a:bodyPr/>
                    <a:lstStyle/>
                    <a:p>
                      <a:pPr algn="l" fontAlgn="b"/>
                      <a:r>
                        <a:rPr lang="nl-NL" sz="1100" u="none" strike="noStrike" dirty="0">
                          <a:effectLst/>
                          <a:latin typeface="Calibri" panose="020F0502020204030204" pitchFamily="34" charset="0"/>
                          <a:cs typeface="Calibri" panose="020F0502020204030204" pitchFamily="34" charset="0"/>
                        </a:rPr>
                        <a:t>North America</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r" fontAlgn="b"/>
                      <a:r>
                        <a:rPr lang="nl-NL" sz="1100" u="none" strike="noStrike" dirty="0">
                          <a:effectLst/>
                          <a:latin typeface="Calibri" panose="020F0502020204030204" pitchFamily="34" charset="0"/>
                          <a:cs typeface="Calibri" panose="020F0502020204030204" pitchFamily="34" charset="0"/>
                        </a:rPr>
                        <a:t>1,3</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2817098181"/>
                  </a:ext>
                </a:extLst>
              </a:tr>
              <a:tr h="182880">
                <a:tc>
                  <a:txBody>
                    <a:bodyPr/>
                    <a:lstStyle/>
                    <a:p>
                      <a:pPr algn="l" fontAlgn="b"/>
                      <a:r>
                        <a:rPr lang="nl-NL" sz="1100" u="none" strike="noStrike" dirty="0">
                          <a:effectLst/>
                          <a:latin typeface="Calibri" panose="020F0502020204030204" pitchFamily="34" charset="0"/>
                          <a:cs typeface="Calibri" panose="020F0502020204030204" pitchFamily="34" charset="0"/>
                        </a:rPr>
                        <a:t>South America</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r" fontAlgn="b"/>
                      <a:r>
                        <a:rPr lang="nl-NL" sz="1100" u="none" strike="noStrike" dirty="0">
                          <a:effectLst/>
                          <a:latin typeface="Calibri" panose="020F0502020204030204" pitchFamily="34" charset="0"/>
                          <a:cs typeface="Calibri" panose="020F0502020204030204" pitchFamily="34" charset="0"/>
                        </a:rPr>
                        <a:t>1,3</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091945104"/>
                  </a:ext>
                </a:extLst>
              </a:tr>
              <a:tr h="182880">
                <a:tc>
                  <a:txBody>
                    <a:bodyPr/>
                    <a:lstStyle/>
                    <a:p>
                      <a:pPr algn="l" fontAlgn="b"/>
                      <a:r>
                        <a:rPr lang="nl-NL" sz="1100" u="none" strike="noStrike" dirty="0">
                          <a:effectLst/>
                          <a:latin typeface="Calibri" panose="020F0502020204030204" pitchFamily="34" charset="0"/>
                          <a:cs typeface="Calibri" panose="020F0502020204030204" pitchFamily="34" charset="0"/>
                        </a:rPr>
                        <a:t>Australia</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tc>
                  <a:txBody>
                    <a:bodyPr/>
                    <a:lstStyle/>
                    <a:p>
                      <a:pPr algn="r" fontAlgn="b"/>
                      <a:r>
                        <a:rPr lang="nl-NL" sz="1100" u="none" strike="noStrike" dirty="0">
                          <a:effectLst/>
                          <a:latin typeface="Calibri" panose="020F0502020204030204" pitchFamily="34" charset="0"/>
                          <a:cs typeface="Calibri" panose="020F0502020204030204" pitchFamily="34" charset="0"/>
                        </a:rPr>
                        <a:t>1,5</a:t>
                      </a:r>
                      <a:endParaRPr lang="nl-NL" sz="11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753841370"/>
                  </a:ext>
                </a:extLst>
              </a:tr>
            </a:tbl>
          </a:graphicData>
        </a:graphic>
      </p:graphicFrame>
      <p:sp>
        <p:nvSpPr>
          <p:cNvPr id="8" name="Text Placeholder 1">
            <a:extLst>
              <a:ext uri="{FF2B5EF4-FFF2-40B4-BE49-F238E27FC236}">
                <a16:creationId xmlns:a16="http://schemas.microsoft.com/office/drawing/2014/main" id="{1BBB8F4C-B70A-4582-A856-A06FB73EE566}"/>
              </a:ext>
            </a:extLst>
          </p:cNvPr>
          <p:cNvSpPr txBox="1">
            <a:spLocks/>
          </p:cNvSpPr>
          <p:nvPr/>
        </p:nvSpPr>
        <p:spPr>
          <a:xfrm>
            <a:off x="5340489" y="3171984"/>
            <a:ext cx="2857944" cy="987369"/>
          </a:xfrm>
          <a:prstGeom prst="rect">
            <a:avLst/>
          </a:prstGeom>
          <a:ln>
            <a:solidFill>
              <a:schemeClr val="accent1"/>
            </a:solidFill>
          </a:ln>
        </p:spPr>
        <p:txBody>
          <a:bodyPr vert="horz" lIns="91440" tIns="45720" rIns="91440" bIns="45720" rtlCol="0">
            <a:normAutofit lnSpcReduction="10000"/>
          </a:bodyPr>
          <a:lstStyle>
            <a:lvl1pPr marL="342900" indent="-342900" algn="l" defTabSz="914400" rtl="0" eaLnBrk="1" latinLnBrk="0" hangingPunct="1">
              <a:lnSpc>
                <a:spcPct val="120000"/>
              </a:lnSpc>
              <a:spcBef>
                <a:spcPct val="20000"/>
              </a:spcBef>
              <a:buClr>
                <a:schemeClr val="accent1"/>
              </a:buClr>
              <a:buSzPct val="80000"/>
              <a:buFont typeface="Wingdings" panose="05000000000000000000" pitchFamily="2" charset="2"/>
              <a:buChar char="§"/>
              <a:defRPr sz="2400" kern="1200" spc="50" baseline="0">
                <a:solidFill>
                  <a:schemeClr val="tx1"/>
                </a:solidFill>
                <a:latin typeface="+mn-lt"/>
                <a:ea typeface="Open Sans" panose="020B0606030504020204" pitchFamily="34" charset="0"/>
                <a:cs typeface="Open Sans" panose="020B0606030504020204" pitchFamily="34" charset="0"/>
              </a:defRPr>
            </a:lvl1pPr>
            <a:lvl2pPr marL="742950" indent="-285750" algn="l" defTabSz="914400" rtl="0" eaLnBrk="1" latinLnBrk="0" hangingPunct="1">
              <a:lnSpc>
                <a:spcPct val="120000"/>
              </a:lnSpc>
              <a:spcBef>
                <a:spcPct val="20000"/>
              </a:spcBef>
              <a:buClr>
                <a:schemeClr val="accent1"/>
              </a:buClr>
              <a:buSzPct val="80000"/>
              <a:buFont typeface="Wingdings" panose="05000000000000000000" pitchFamily="2" charset="2"/>
              <a:buChar char="§"/>
              <a:defRPr sz="2000" kern="1200" spc="50" baseline="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accent1"/>
              </a:buClr>
              <a:buSzPct val="80000"/>
              <a:buFont typeface="Wingdings" panose="05000000000000000000" pitchFamily="2" charset="2"/>
              <a:buChar char="§"/>
              <a:defRPr sz="2000" kern="1200" spc="50" baseline="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accent1"/>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accent1"/>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latin typeface="Calibri" panose="020F0502020204030204" pitchFamily="34" charset="0"/>
                <a:cs typeface="Calibri" panose="020F0502020204030204" pitchFamily="34" charset="0"/>
              </a:rPr>
              <a:t>2. Determine:</a:t>
            </a:r>
          </a:p>
          <a:p>
            <a:pPr lvl="1"/>
            <a:r>
              <a:rPr lang="en-GB" sz="1400" dirty="0">
                <a:latin typeface="Calibri" panose="020F0502020204030204" pitchFamily="34" charset="0"/>
                <a:cs typeface="Calibri" panose="020F0502020204030204" pitchFamily="34" charset="0"/>
              </a:rPr>
              <a:t>Region Factor </a:t>
            </a:r>
          </a:p>
          <a:p>
            <a:pPr lvl="1"/>
            <a:r>
              <a:rPr lang="en-GB" sz="1400" dirty="0">
                <a:latin typeface="Calibri" panose="020F0502020204030204" pitchFamily="34" charset="0"/>
                <a:cs typeface="Calibri" panose="020F0502020204030204" pitchFamily="34" charset="0"/>
              </a:rPr>
              <a:t>CAPEX M€/MW</a:t>
            </a:r>
          </a:p>
        </p:txBody>
      </p:sp>
      <p:sp>
        <p:nvSpPr>
          <p:cNvPr id="11" name="Arrow: Right 10">
            <a:extLst>
              <a:ext uri="{FF2B5EF4-FFF2-40B4-BE49-F238E27FC236}">
                <a16:creationId xmlns:a16="http://schemas.microsoft.com/office/drawing/2014/main" id="{5506731C-9B10-43D9-8D06-29D5BCE1C68E}"/>
              </a:ext>
            </a:extLst>
          </p:cNvPr>
          <p:cNvSpPr/>
          <p:nvPr/>
        </p:nvSpPr>
        <p:spPr>
          <a:xfrm rot="5400000">
            <a:off x="6624555" y="2825691"/>
            <a:ext cx="289810" cy="301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panose="020F0502020204030204" pitchFamily="34" charset="0"/>
              <a:cs typeface="Calibri" panose="020F0502020204030204" pitchFamily="34" charset="0"/>
            </a:endParaRPr>
          </a:p>
        </p:txBody>
      </p:sp>
      <p:graphicFrame>
        <p:nvGraphicFramePr>
          <p:cNvPr id="12" name="Chart 11">
            <a:extLst>
              <a:ext uri="{FF2B5EF4-FFF2-40B4-BE49-F238E27FC236}">
                <a16:creationId xmlns:a16="http://schemas.microsoft.com/office/drawing/2014/main" id="{0576FE7A-3315-49BF-8077-C8DC9BA31A40}"/>
              </a:ext>
            </a:extLst>
          </p:cNvPr>
          <p:cNvGraphicFramePr>
            <a:graphicFrameLocks/>
          </p:cNvGraphicFramePr>
          <p:nvPr>
            <p:extLst>
              <p:ext uri="{D42A27DB-BD31-4B8C-83A1-F6EECF244321}">
                <p14:modId xmlns:p14="http://schemas.microsoft.com/office/powerpoint/2010/main" val="1749338937"/>
              </p:ext>
            </p:extLst>
          </p:nvPr>
        </p:nvGraphicFramePr>
        <p:xfrm>
          <a:off x="4811570" y="4756404"/>
          <a:ext cx="3863559" cy="1898920"/>
        </p:xfrm>
        <a:graphic>
          <a:graphicData uri="http://schemas.openxmlformats.org/drawingml/2006/chart">
            <c:chart xmlns:c="http://schemas.openxmlformats.org/drawingml/2006/chart" xmlns:r="http://schemas.openxmlformats.org/officeDocument/2006/relationships" r:id="rId2"/>
          </a:graphicData>
        </a:graphic>
      </p:graphicFrame>
      <p:sp>
        <p:nvSpPr>
          <p:cNvPr id="15" name="Arrow: Right 14">
            <a:extLst>
              <a:ext uri="{FF2B5EF4-FFF2-40B4-BE49-F238E27FC236}">
                <a16:creationId xmlns:a16="http://schemas.microsoft.com/office/drawing/2014/main" id="{6744BB74-0FE2-4CC1-A4D1-BA46E55F6FB3}"/>
              </a:ext>
            </a:extLst>
          </p:cNvPr>
          <p:cNvSpPr/>
          <p:nvPr/>
        </p:nvSpPr>
        <p:spPr>
          <a:xfrm>
            <a:off x="8356032" y="3375107"/>
            <a:ext cx="1542111" cy="441063"/>
          </a:xfrm>
          <a:prstGeom prst="rightArrow">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panose="020F0502020204030204" pitchFamily="34" charset="0"/>
              <a:cs typeface="Calibri" panose="020F0502020204030204" pitchFamily="34" charset="0"/>
            </a:endParaRPr>
          </a:p>
        </p:txBody>
      </p:sp>
      <p:sp>
        <p:nvSpPr>
          <p:cNvPr id="16" name="Arrow: Right 15">
            <a:extLst>
              <a:ext uri="{FF2B5EF4-FFF2-40B4-BE49-F238E27FC236}">
                <a16:creationId xmlns:a16="http://schemas.microsoft.com/office/drawing/2014/main" id="{DFCB2F22-8975-4FD8-B02D-951A6FC5D9E5}"/>
              </a:ext>
            </a:extLst>
          </p:cNvPr>
          <p:cNvSpPr/>
          <p:nvPr/>
        </p:nvSpPr>
        <p:spPr>
          <a:xfrm rot="16200000">
            <a:off x="6558560" y="4321209"/>
            <a:ext cx="421801" cy="301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1720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6CCE4-D42E-42E7-AEE4-AA033C2599C5}"/>
              </a:ext>
            </a:extLst>
          </p:cNvPr>
          <p:cNvSpPr>
            <a:spLocks noGrp="1"/>
          </p:cNvSpPr>
          <p:nvPr>
            <p:ph type="title"/>
          </p:nvPr>
        </p:nvSpPr>
        <p:spPr>
          <a:xfrm>
            <a:off x="0" y="662400"/>
            <a:ext cx="7159586" cy="783255"/>
          </a:xfrm>
        </p:spPr>
        <p:txBody>
          <a:bodyPr/>
          <a:lstStyle/>
          <a:p>
            <a:r>
              <a:rPr lang="en-US" dirty="0">
                <a:latin typeface="Calibri" panose="020F0502020204030204" pitchFamily="34" charset="0"/>
                <a:cs typeface="Calibri" panose="020F0502020204030204" pitchFamily="34" charset="0"/>
              </a:rPr>
              <a:t>Class 5 Offshore Wind Estimate </a:t>
            </a:r>
          </a:p>
        </p:txBody>
      </p:sp>
      <p:sp>
        <p:nvSpPr>
          <p:cNvPr id="4" name="Slide Number Placeholder 3">
            <a:extLst>
              <a:ext uri="{FF2B5EF4-FFF2-40B4-BE49-F238E27FC236}">
                <a16:creationId xmlns:a16="http://schemas.microsoft.com/office/drawing/2014/main" id="{B807583D-65EC-48E2-8D54-BD09C2DA547F}"/>
              </a:ext>
            </a:extLst>
          </p:cNvPr>
          <p:cNvSpPr>
            <a:spLocks noGrp="1"/>
          </p:cNvSpPr>
          <p:nvPr>
            <p:ph type="sldNum" sz="quarter" idx="10"/>
          </p:nvPr>
        </p:nvSpPr>
        <p:spPr>
          <a:xfrm>
            <a:off x="11611495" y="6556881"/>
            <a:ext cx="503238" cy="222250"/>
          </a:xfrm>
          <a:prstGeom prst="rect">
            <a:avLst/>
          </a:prstGeom>
        </p:spPr>
        <p:txBody>
          <a:bodyPr/>
          <a:lstStyle>
            <a:defPPr>
              <a:defRPr lang="nl-NL"/>
            </a:defPPr>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lang="en-GB" smtClean="0">
                <a:solidFill>
                  <a:srgbClr val="333333"/>
                </a:solidFill>
                <a:latin typeface="Calibri" panose="020F0502020204030204" pitchFamily="34" charset="0"/>
                <a:cs typeface="Calibri" panose="020F0502020204030204" pitchFamily="34" charset="0"/>
              </a:rPr>
              <a:pPr>
                <a:defRPr/>
              </a:pPr>
              <a:t>23</a:t>
            </a:fld>
            <a:endParaRPr kumimoji="0" lang="en-GB" sz="10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p:txBody>
      </p:sp>
      <p:sp>
        <p:nvSpPr>
          <p:cNvPr id="5" name="Text Placeholder 1">
            <a:extLst>
              <a:ext uri="{FF2B5EF4-FFF2-40B4-BE49-F238E27FC236}">
                <a16:creationId xmlns:a16="http://schemas.microsoft.com/office/drawing/2014/main" id="{F42267B8-1D33-4EE2-B6DB-D85CAAD8DC99}"/>
              </a:ext>
            </a:extLst>
          </p:cNvPr>
          <p:cNvSpPr>
            <a:spLocks noGrp="1"/>
          </p:cNvSpPr>
          <p:nvPr>
            <p:ph type="body" sz="quarter" idx="17"/>
          </p:nvPr>
        </p:nvSpPr>
        <p:spPr>
          <a:xfrm>
            <a:off x="2421535" y="3055172"/>
            <a:ext cx="3270324" cy="1753496"/>
          </a:xfrm>
          <a:ln>
            <a:solidFill>
              <a:schemeClr val="accent1"/>
            </a:solidFill>
          </a:ln>
        </p:spPr>
        <p:txBody>
          <a:bodyPr>
            <a:normAutofit/>
          </a:bodyPr>
          <a:lstStyle/>
          <a:p>
            <a:r>
              <a:rPr lang="en-US" sz="1800" dirty="0">
                <a:latin typeface="Calibri" panose="020F0502020204030204" pitchFamily="34" charset="0"/>
                <a:cs typeface="Calibri" panose="020F0502020204030204" pitchFamily="34" charset="0"/>
              </a:rPr>
              <a:t>3. Calculate:</a:t>
            </a:r>
          </a:p>
          <a:p>
            <a:pPr lvl="1"/>
            <a:r>
              <a:rPr lang="en-US" sz="1400" dirty="0">
                <a:latin typeface="Calibri" panose="020F0502020204030204" pitchFamily="34" charset="0"/>
                <a:cs typeface="Calibri" panose="020F0502020204030204" pitchFamily="34" charset="0"/>
              </a:rPr>
              <a:t>Total costs = M€/MW * amount of MW * Region Factor  </a:t>
            </a:r>
          </a:p>
        </p:txBody>
      </p:sp>
      <p:sp>
        <p:nvSpPr>
          <p:cNvPr id="6" name="Arrow: Right 5">
            <a:extLst>
              <a:ext uri="{FF2B5EF4-FFF2-40B4-BE49-F238E27FC236}">
                <a16:creationId xmlns:a16="http://schemas.microsoft.com/office/drawing/2014/main" id="{49216DDE-EB96-465A-9E55-CDA0A57E860A}"/>
              </a:ext>
            </a:extLst>
          </p:cNvPr>
          <p:cNvSpPr/>
          <p:nvPr/>
        </p:nvSpPr>
        <p:spPr>
          <a:xfrm>
            <a:off x="473338" y="3716368"/>
            <a:ext cx="1721224" cy="441063"/>
          </a:xfrm>
          <a:prstGeom prst="rightArrow">
            <a:avLst>
              <a:gd name="adj1" fmla="val 54878"/>
              <a:gd name="adj2" fmla="val 50000"/>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40D111C-35FE-4C78-8908-CA1B4BEB6E69}"/>
              </a:ext>
            </a:extLst>
          </p:cNvPr>
          <p:cNvSpPr txBox="1"/>
          <p:nvPr/>
        </p:nvSpPr>
        <p:spPr>
          <a:xfrm>
            <a:off x="-86062" y="3429000"/>
            <a:ext cx="3270325" cy="402775"/>
          </a:xfrm>
          <a:prstGeom prst="rect">
            <a:avLst/>
          </a:prstGeom>
          <a:noFill/>
        </p:spPr>
        <p:txBody>
          <a:bodyPr vert="horz" wrap="square" lIns="648000" tIns="108000" rIns="900000" bIns="108000" rtlCol="0" anchor="ctr">
            <a:spAutoFit/>
          </a:bodyPr>
          <a:lstStyle/>
          <a:p>
            <a:pPr algn="l">
              <a:tabLst>
                <a:tab pos="542925" algn="l"/>
              </a:tabLst>
            </a:pPr>
            <a:r>
              <a:rPr lang="nl-NL" sz="1100" dirty="0">
                <a:latin typeface="Calibri" panose="020F0502020204030204" pitchFamily="34" charset="0"/>
                <a:cs typeface="Calibri" panose="020F0502020204030204" pitchFamily="34" charset="0"/>
              </a:rPr>
              <a:t>Region factor, </a:t>
            </a:r>
            <a:r>
              <a:rPr lang="en-GB" sz="1100" dirty="0">
                <a:latin typeface="Calibri" panose="020F0502020204030204" pitchFamily="34" charset="0"/>
                <a:cs typeface="Calibri" panose="020F0502020204030204" pitchFamily="34" charset="0"/>
              </a:rPr>
              <a:t>M€/MW</a:t>
            </a:r>
            <a:r>
              <a:rPr lang="nl-NL" sz="1100" dirty="0">
                <a:latin typeface="Calibri" panose="020F0502020204030204" pitchFamily="34" charset="0"/>
                <a:cs typeface="Calibri" panose="020F0502020204030204" pitchFamily="34" charset="0"/>
              </a:rPr>
              <a:t>  </a:t>
            </a:r>
          </a:p>
        </p:txBody>
      </p:sp>
      <p:sp>
        <p:nvSpPr>
          <p:cNvPr id="8" name="Arrow: Right 7">
            <a:extLst>
              <a:ext uri="{FF2B5EF4-FFF2-40B4-BE49-F238E27FC236}">
                <a16:creationId xmlns:a16="http://schemas.microsoft.com/office/drawing/2014/main" id="{C206148A-5F9D-41AC-BAAC-8952CC8939C5}"/>
              </a:ext>
            </a:extLst>
          </p:cNvPr>
          <p:cNvSpPr/>
          <p:nvPr/>
        </p:nvSpPr>
        <p:spPr>
          <a:xfrm>
            <a:off x="5918832" y="3630387"/>
            <a:ext cx="735108" cy="441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panose="020F0502020204030204" pitchFamily="34" charset="0"/>
              <a:cs typeface="Calibri" panose="020F0502020204030204" pitchFamily="34" charset="0"/>
            </a:endParaRPr>
          </a:p>
        </p:txBody>
      </p:sp>
      <p:sp>
        <p:nvSpPr>
          <p:cNvPr id="10" name="Text Placeholder 1">
            <a:extLst>
              <a:ext uri="{FF2B5EF4-FFF2-40B4-BE49-F238E27FC236}">
                <a16:creationId xmlns:a16="http://schemas.microsoft.com/office/drawing/2014/main" id="{057CA3B7-36C2-4733-A76D-72F37D4CE2EC}"/>
              </a:ext>
            </a:extLst>
          </p:cNvPr>
          <p:cNvSpPr txBox="1">
            <a:spLocks/>
          </p:cNvSpPr>
          <p:nvPr/>
        </p:nvSpPr>
        <p:spPr>
          <a:xfrm>
            <a:off x="6880913" y="3055172"/>
            <a:ext cx="3270324" cy="1753496"/>
          </a:xfrm>
          <a:prstGeom prst="rect">
            <a:avLst/>
          </a:prstGeom>
          <a:ln>
            <a:solidFill>
              <a:schemeClr val="accent1"/>
            </a:solidFill>
          </a:ln>
        </p:spPr>
        <p:txBody>
          <a:bodyPr vert="horz" lIns="91440" tIns="45720" rIns="91440" bIns="45720" rtlCol="0">
            <a:normAutofit/>
          </a:bodyPr>
          <a:lstStyle>
            <a:lvl1pPr marL="342900" indent="-342900" algn="l" defTabSz="914400" rtl="0" eaLnBrk="1" latinLnBrk="0" hangingPunct="1">
              <a:lnSpc>
                <a:spcPct val="120000"/>
              </a:lnSpc>
              <a:spcBef>
                <a:spcPct val="20000"/>
              </a:spcBef>
              <a:buClr>
                <a:schemeClr val="accent1"/>
              </a:buClr>
              <a:buSzPct val="80000"/>
              <a:buFont typeface="Wingdings" panose="05000000000000000000" pitchFamily="2" charset="2"/>
              <a:buChar char="§"/>
              <a:defRPr sz="2400" kern="1200" spc="50" baseline="0">
                <a:solidFill>
                  <a:schemeClr val="tx1"/>
                </a:solidFill>
                <a:latin typeface="+mn-lt"/>
                <a:ea typeface="Open Sans" panose="020B0606030504020204" pitchFamily="34" charset="0"/>
                <a:cs typeface="Open Sans" panose="020B0606030504020204" pitchFamily="34" charset="0"/>
              </a:defRPr>
            </a:lvl1pPr>
            <a:lvl2pPr marL="742950" indent="-285750" algn="l" defTabSz="914400" rtl="0" eaLnBrk="1" latinLnBrk="0" hangingPunct="1">
              <a:lnSpc>
                <a:spcPct val="120000"/>
              </a:lnSpc>
              <a:spcBef>
                <a:spcPct val="20000"/>
              </a:spcBef>
              <a:buClr>
                <a:schemeClr val="accent1"/>
              </a:buClr>
              <a:buSzPct val="80000"/>
              <a:buFont typeface="Wingdings" panose="05000000000000000000" pitchFamily="2" charset="2"/>
              <a:buChar char="§"/>
              <a:defRPr sz="2000" kern="1200" spc="50" baseline="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accent1"/>
              </a:buClr>
              <a:buSzPct val="80000"/>
              <a:buFont typeface="Wingdings" panose="05000000000000000000" pitchFamily="2" charset="2"/>
              <a:buChar char="§"/>
              <a:defRPr sz="2000" kern="1200" spc="50" baseline="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accent1"/>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accent1"/>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latin typeface="Calibri" panose="020F0502020204030204" pitchFamily="34" charset="0"/>
                <a:cs typeface="Calibri" panose="020F0502020204030204" pitchFamily="34" charset="0"/>
              </a:rPr>
              <a:t>4. Calculate:</a:t>
            </a:r>
          </a:p>
          <a:p>
            <a:pPr lvl="1"/>
            <a:r>
              <a:rPr lang="en-GB" sz="1400" dirty="0">
                <a:latin typeface="Calibri" panose="020F0502020204030204" pitchFamily="34" charset="0"/>
                <a:cs typeface="Calibri" panose="020F0502020204030204" pitchFamily="34" charset="0"/>
              </a:rPr>
              <a:t>Detailed Cost Breakdown</a:t>
            </a:r>
          </a:p>
          <a:p>
            <a:pPr lvl="2"/>
            <a:r>
              <a:rPr lang="en-GB" sz="1400" dirty="0">
                <a:latin typeface="Calibri" panose="020F0502020204030204" pitchFamily="34" charset="0"/>
                <a:cs typeface="Calibri" panose="020F0502020204030204" pitchFamily="34" charset="0"/>
              </a:rPr>
              <a:t>Supply and Install </a:t>
            </a:r>
          </a:p>
        </p:txBody>
      </p:sp>
      <p:sp>
        <p:nvSpPr>
          <p:cNvPr id="11" name="Arrow: Right 10">
            <a:extLst>
              <a:ext uri="{FF2B5EF4-FFF2-40B4-BE49-F238E27FC236}">
                <a16:creationId xmlns:a16="http://schemas.microsoft.com/office/drawing/2014/main" id="{A1B416BD-E938-49E7-B48A-D3B212E6E9A5}"/>
              </a:ext>
            </a:extLst>
          </p:cNvPr>
          <p:cNvSpPr/>
          <p:nvPr/>
        </p:nvSpPr>
        <p:spPr>
          <a:xfrm rot="5400000">
            <a:off x="7961741" y="2574127"/>
            <a:ext cx="471173" cy="301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B60617F7-94FA-4C66-BD3C-25103A212879}"/>
              </a:ext>
            </a:extLst>
          </p:cNvPr>
          <p:cNvGrpSpPr/>
          <p:nvPr/>
        </p:nvGrpSpPr>
        <p:grpSpPr>
          <a:xfrm>
            <a:off x="5738581" y="5236865"/>
            <a:ext cx="5304767" cy="1362465"/>
            <a:chOff x="5738581" y="4914748"/>
            <a:chExt cx="5304767" cy="1362465"/>
          </a:xfrm>
        </p:grpSpPr>
        <p:pic>
          <p:nvPicPr>
            <p:cNvPr id="13" name="Picture 12">
              <a:extLst>
                <a:ext uri="{FF2B5EF4-FFF2-40B4-BE49-F238E27FC236}">
                  <a16:creationId xmlns:a16="http://schemas.microsoft.com/office/drawing/2014/main" id="{07394551-03A9-4B4B-968C-B30858E2917F}"/>
                </a:ext>
              </a:extLst>
            </p:cNvPr>
            <p:cNvPicPr>
              <a:picLocks noChangeAspect="1"/>
            </p:cNvPicPr>
            <p:nvPr/>
          </p:nvPicPr>
          <p:blipFill rotWithShape="1">
            <a:blip r:embed="rId3"/>
            <a:srcRect l="1487" r="7032" b="77297"/>
            <a:stretch/>
          </p:blipFill>
          <p:spPr>
            <a:xfrm>
              <a:off x="5738581" y="5282005"/>
              <a:ext cx="5218708" cy="995208"/>
            </a:xfrm>
            <a:prstGeom prst="rect">
              <a:avLst/>
            </a:prstGeom>
          </p:spPr>
        </p:pic>
        <p:sp>
          <p:nvSpPr>
            <p:cNvPr id="14" name="TextBox 13">
              <a:extLst>
                <a:ext uri="{FF2B5EF4-FFF2-40B4-BE49-F238E27FC236}">
                  <a16:creationId xmlns:a16="http://schemas.microsoft.com/office/drawing/2014/main" id="{D107518C-FB62-4CCC-9B33-4E668D061F17}"/>
                </a:ext>
              </a:extLst>
            </p:cNvPr>
            <p:cNvSpPr txBox="1"/>
            <p:nvPr/>
          </p:nvSpPr>
          <p:spPr>
            <a:xfrm>
              <a:off x="5824640" y="4914748"/>
              <a:ext cx="5218708" cy="371998"/>
            </a:xfrm>
            <a:prstGeom prst="rect">
              <a:avLst/>
            </a:prstGeom>
            <a:noFill/>
          </p:spPr>
          <p:txBody>
            <a:bodyPr vert="horz" wrap="square" lIns="648000" tIns="108000" rIns="900000" bIns="108000" rtlCol="0" anchor="ctr">
              <a:spAutoFit/>
            </a:bodyPr>
            <a:lstStyle/>
            <a:p>
              <a:pPr algn="ctr">
                <a:tabLst>
                  <a:tab pos="542925" algn="l"/>
                </a:tabLst>
              </a:pPr>
              <a:r>
                <a:rPr lang="nl-NL" sz="1000" b="1" i="1" dirty="0">
                  <a:latin typeface="Calibri" panose="020F0502020204030204" pitchFamily="34" charset="0"/>
                  <a:cs typeface="Calibri" panose="020F0502020204030204" pitchFamily="34" charset="0"/>
                </a:rPr>
                <a:t>Detailed Cost Breakdown </a:t>
              </a:r>
            </a:p>
          </p:txBody>
        </p:sp>
      </p:grpSp>
      <p:sp>
        <p:nvSpPr>
          <p:cNvPr id="16" name="Arrow: Right 15">
            <a:extLst>
              <a:ext uri="{FF2B5EF4-FFF2-40B4-BE49-F238E27FC236}">
                <a16:creationId xmlns:a16="http://schemas.microsoft.com/office/drawing/2014/main" id="{531475A4-5D38-4A82-A303-8A3335B0A2D7}"/>
              </a:ext>
            </a:extLst>
          </p:cNvPr>
          <p:cNvSpPr/>
          <p:nvPr/>
        </p:nvSpPr>
        <p:spPr>
          <a:xfrm rot="16200000">
            <a:off x="8125544" y="4933156"/>
            <a:ext cx="347959" cy="26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D004668-F2F4-4B74-BCEB-9B5065D196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14146" y="582266"/>
            <a:ext cx="2397149" cy="1906881"/>
          </a:xfrm>
          <a:prstGeom prst="rect">
            <a:avLst/>
          </a:prstGeom>
          <a:noFill/>
        </p:spPr>
      </p:pic>
    </p:spTree>
    <p:extLst>
      <p:ext uri="{BB962C8B-B14F-4D97-AF65-F5344CB8AC3E}">
        <p14:creationId xmlns:p14="http://schemas.microsoft.com/office/powerpoint/2010/main" val="1472781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B27CF0-DBE6-46EB-831A-DE4F4975DB44}"/>
              </a:ext>
            </a:extLst>
          </p:cNvPr>
          <p:cNvSpPr>
            <a:spLocks noGrp="1"/>
          </p:cNvSpPr>
          <p:nvPr>
            <p:ph type="body" sz="quarter" idx="17"/>
          </p:nvPr>
        </p:nvSpPr>
        <p:spPr/>
        <p:txBody>
          <a:bodyPr/>
          <a:lstStyle/>
          <a:p>
            <a:r>
              <a:rPr lang="en-US" dirty="0"/>
              <a:t>Installation costs of the following components are estimated:</a:t>
            </a:r>
          </a:p>
          <a:p>
            <a:pPr lvl="1"/>
            <a:r>
              <a:rPr lang="en-US" dirty="0"/>
              <a:t>Wind Turbine Generator </a:t>
            </a:r>
          </a:p>
          <a:p>
            <a:pPr lvl="1"/>
            <a:r>
              <a:rPr lang="en-US" dirty="0"/>
              <a:t>Wind Turbine Foundation </a:t>
            </a:r>
          </a:p>
          <a:p>
            <a:pPr lvl="1"/>
            <a:r>
              <a:rPr lang="en-US" dirty="0"/>
              <a:t>Array cables</a:t>
            </a:r>
          </a:p>
          <a:p>
            <a:pPr lvl="1"/>
            <a:r>
              <a:rPr lang="en-US" dirty="0"/>
              <a:t>Export cables </a:t>
            </a:r>
          </a:p>
          <a:p>
            <a:pPr lvl="1"/>
            <a:r>
              <a:rPr lang="en-US" dirty="0"/>
              <a:t>Offshore substation </a:t>
            </a:r>
          </a:p>
          <a:p>
            <a:pPr marL="457200" lvl="1" indent="0">
              <a:buNone/>
            </a:pPr>
            <a:endParaRPr lang="en-US" dirty="0"/>
          </a:p>
        </p:txBody>
      </p:sp>
      <p:sp>
        <p:nvSpPr>
          <p:cNvPr id="3" name="Title 2">
            <a:extLst>
              <a:ext uri="{FF2B5EF4-FFF2-40B4-BE49-F238E27FC236}">
                <a16:creationId xmlns:a16="http://schemas.microsoft.com/office/drawing/2014/main" id="{CAD179F5-4970-401D-8229-05C1F3B359B7}"/>
              </a:ext>
            </a:extLst>
          </p:cNvPr>
          <p:cNvSpPr>
            <a:spLocks noGrp="1"/>
          </p:cNvSpPr>
          <p:nvPr>
            <p:ph type="title"/>
          </p:nvPr>
        </p:nvSpPr>
        <p:spPr>
          <a:xfrm>
            <a:off x="0" y="662400"/>
            <a:ext cx="7198634" cy="783255"/>
          </a:xfrm>
        </p:spPr>
        <p:txBody>
          <a:bodyPr/>
          <a:lstStyle/>
          <a:p>
            <a:r>
              <a:rPr lang="en-US" sz="3200" dirty="0"/>
              <a:t>Parametric Model – Installation </a:t>
            </a:r>
          </a:p>
        </p:txBody>
      </p:sp>
      <p:sp>
        <p:nvSpPr>
          <p:cNvPr id="4" name="Slide Number Placeholder 3">
            <a:extLst>
              <a:ext uri="{FF2B5EF4-FFF2-40B4-BE49-F238E27FC236}">
                <a16:creationId xmlns:a16="http://schemas.microsoft.com/office/drawing/2014/main" id="{38B79673-5251-42F2-896B-EE9F6F48BD31}"/>
              </a:ext>
            </a:extLst>
          </p:cNvPr>
          <p:cNvSpPr>
            <a:spLocks noGrp="1"/>
          </p:cNvSpPr>
          <p:nvPr>
            <p:ph type="sldNum" sz="quarter" idx="18"/>
          </p:nvPr>
        </p:nvSpPr>
        <p:spPr>
          <a:xfrm>
            <a:off x="11611495" y="6556881"/>
            <a:ext cx="503238" cy="222250"/>
          </a:xfrm>
          <a:prstGeom prst="rect">
            <a:avLst/>
          </a:prstGeom>
        </p:spPr>
        <p:txBody>
          <a:bodyPr/>
          <a:lstStyle>
            <a:defPPr>
              <a:defRPr lang="nl-NL"/>
            </a:defPPr>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lang="en-GB" smtClean="0">
                <a:solidFill>
                  <a:srgbClr val="333333"/>
                </a:solidFill>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pic>
        <p:nvPicPr>
          <p:cNvPr id="5" name="Picture 4" descr="Chart&#10;&#10;Description automatically generated">
            <a:extLst>
              <a:ext uri="{FF2B5EF4-FFF2-40B4-BE49-F238E27FC236}">
                <a16:creationId xmlns:a16="http://schemas.microsoft.com/office/drawing/2014/main" id="{B7F8FBF2-4FF4-438D-AE29-F45C7FBEA04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94538" y="2378668"/>
            <a:ext cx="4289656" cy="2568024"/>
          </a:xfrm>
          <a:prstGeom prst="rect">
            <a:avLst/>
          </a:prstGeom>
          <a:noFill/>
          <a:ln>
            <a:noFill/>
          </a:ln>
        </p:spPr>
      </p:pic>
      <p:sp>
        <p:nvSpPr>
          <p:cNvPr id="6" name="Multiplication Sign 5">
            <a:extLst>
              <a:ext uri="{FF2B5EF4-FFF2-40B4-BE49-F238E27FC236}">
                <a16:creationId xmlns:a16="http://schemas.microsoft.com/office/drawing/2014/main" id="{9355C419-3D33-4EF5-8A13-7410307689EB}"/>
              </a:ext>
            </a:extLst>
          </p:cNvPr>
          <p:cNvSpPr/>
          <p:nvPr/>
        </p:nvSpPr>
        <p:spPr>
          <a:xfrm>
            <a:off x="10391887" y="3429000"/>
            <a:ext cx="720762" cy="6131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1780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3EDEC-793C-40D0-B7B9-A111275944D1}"/>
              </a:ext>
            </a:extLst>
          </p:cNvPr>
          <p:cNvSpPr>
            <a:spLocks noGrp="1"/>
          </p:cNvSpPr>
          <p:nvPr>
            <p:ph type="body" sz="quarter" idx="17"/>
          </p:nvPr>
        </p:nvSpPr>
        <p:spPr>
          <a:xfrm>
            <a:off x="642938" y="2046288"/>
            <a:ext cx="5453062" cy="4148137"/>
          </a:xfrm>
        </p:spPr>
        <p:txBody>
          <a:bodyPr>
            <a:normAutofit/>
          </a:bodyPr>
          <a:lstStyle/>
          <a:p>
            <a:r>
              <a:rPr lang="en-US" dirty="0"/>
              <a:t>Two types of installation models for foundation installation:</a:t>
            </a:r>
          </a:p>
          <a:p>
            <a:pPr lvl="1"/>
            <a:r>
              <a:rPr lang="en-US" dirty="0"/>
              <a:t>Barge: barge will transport the monopiles and TPs from staging area to site, installation vessel will perform the activities </a:t>
            </a:r>
          </a:p>
          <a:p>
            <a:pPr lvl="1"/>
            <a:r>
              <a:rPr lang="en-US" dirty="0"/>
              <a:t>Self-transport model: installation vessel will pick-up monopiles and TPs, return to site, begin operations </a:t>
            </a:r>
          </a:p>
          <a:p>
            <a:endParaRPr lang="en-US" dirty="0"/>
          </a:p>
        </p:txBody>
      </p:sp>
      <p:sp>
        <p:nvSpPr>
          <p:cNvPr id="3" name="Title 2">
            <a:extLst>
              <a:ext uri="{FF2B5EF4-FFF2-40B4-BE49-F238E27FC236}">
                <a16:creationId xmlns:a16="http://schemas.microsoft.com/office/drawing/2014/main" id="{ADAEC6EC-012F-48E0-AE23-5A445328EE1B}"/>
              </a:ext>
            </a:extLst>
          </p:cNvPr>
          <p:cNvSpPr>
            <a:spLocks noGrp="1"/>
          </p:cNvSpPr>
          <p:nvPr>
            <p:ph type="title"/>
          </p:nvPr>
        </p:nvSpPr>
        <p:spPr>
          <a:xfrm>
            <a:off x="0" y="662400"/>
            <a:ext cx="7115663" cy="783255"/>
          </a:xfrm>
        </p:spPr>
        <p:txBody>
          <a:bodyPr/>
          <a:lstStyle/>
          <a:p>
            <a:r>
              <a:rPr lang="en-US" sz="3200" dirty="0"/>
              <a:t>Parametric Model – Installation</a:t>
            </a:r>
          </a:p>
        </p:txBody>
      </p:sp>
      <p:sp>
        <p:nvSpPr>
          <p:cNvPr id="4" name="Slide Number Placeholder 3">
            <a:extLst>
              <a:ext uri="{FF2B5EF4-FFF2-40B4-BE49-F238E27FC236}">
                <a16:creationId xmlns:a16="http://schemas.microsoft.com/office/drawing/2014/main" id="{854AFFFC-8EAB-49BC-B58E-0FC2D873FE13}"/>
              </a:ext>
            </a:extLst>
          </p:cNvPr>
          <p:cNvSpPr>
            <a:spLocks noGrp="1"/>
          </p:cNvSpPr>
          <p:nvPr>
            <p:ph type="sldNum" sz="quarter" idx="18"/>
          </p:nvPr>
        </p:nvSpPr>
        <p:spPr>
          <a:xfrm>
            <a:off x="11611495" y="6556881"/>
            <a:ext cx="503238" cy="222250"/>
          </a:xfrm>
          <a:prstGeom prst="rect">
            <a:avLst/>
          </a:prstGeom>
        </p:spPr>
        <p:txBody>
          <a:bodyPr/>
          <a:lstStyle>
            <a:defPPr>
              <a:defRPr lang="nl-NL"/>
            </a:defPPr>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lang="en-GB" smtClean="0">
                <a:solidFill>
                  <a:srgbClr val="333333"/>
                </a:solidFill>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pic>
        <p:nvPicPr>
          <p:cNvPr id="5" name="Picture 4">
            <a:extLst>
              <a:ext uri="{FF2B5EF4-FFF2-40B4-BE49-F238E27FC236}">
                <a16:creationId xmlns:a16="http://schemas.microsoft.com/office/drawing/2014/main" id="{A6FCF7D3-5C65-4A6D-A81A-43EF51ED1218}"/>
              </a:ext>
            </a:extLst>
          </p:cNvPr>
          <p:cNvPicPr>
            <a:picLocks noChangeAspect="1"/>
          </p:cNvPicPr>
          <p:nvPr/>
        </p:nvPicPr>
        <p:blipFill rotWithShape="1">
          <a:blip r:embed="rId2"/>
          <a:srcRect l="3737" r="7823"/>
          <a:stretch/>
        </p:blipFill>
        <p:spPr>
          <a:xfrm>
            <a:off x="6220081" y="2175029"/>
            <a:ext cx="5391414" cy="3446768"/>
          </a:xfrm>
          <a:prstGeom prst="rect">
            <a:avLst/>
          </a:prstGeom>
        </p:spPr>
      </p:pic>
    </p:spTree>
    <p:extLst>
      <p:ext uri="{BB962C8B-B14F-4D97-AF65-F5344CB8AC3E}">
        <p14:creationId xmlns:p14="http://schemas.microsoft.com/office/powerpoint/2010/main" val="1021967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6C57C8-C11E-4C7E-BF97-891E38FF59FD}"/>
              </a:ext>
            </a:extLst>
          </p:cNvPr>
          <p:cNvSpPr>
            <a:spLocks noGrp="1"/>
          </p:cNvSpPr>
          <p:nvPr>
            <p:ph type="title"/>
          </p:nvPr>
        </p:nvSpPr>
        <p:spPr>
          <a:xfrm>
            <a:off x="0" y="662400"/>
            <a:ext cx="7115663" cy="783255"/>
          </a:xfrm>
        </p:spPr>
        <p:txBody>
          <a:bodyPr/>
          <a:lstStyle/>
          <a:p>
            <a:r>
              <a:rPr lang="en-US" sz="3200" dirty="0"/>
              <a:t>Parametric Model – Installation</a:t>
            </a:r>
          </a:p>
        </p:txBody>
      </p:sp>
      <p:sp>
        <p:nvSpPr>
          <p:cNvPr id="4" name="Slide Number Placeholder 3">
            <a:extLst>
              <a:ext uri="{FF2B5EF4-FFF2-40B4-BE49-F238E27FC236}">
                <a16:creationId xmlns:a16="http://schemas.microsoft.com/office/drawing/2014/main" id="{CB8FDEE9-3EC3-43E5-85F1-5C791D8AAA88}"/>
              </a:ext>
            </a:extLst>
          </p:cNvPr>
          <p:cNvSpPr>
            <a:spLocks noGrp="1"/>
          </p:cNvSpPr>
          <p:nvPr>
            <p:ph type="sldNum" sz="quarter" idx="18"/>
          </p:nvPr>
        </p:nvSpPr>
        <p:spPr>
          <a:xfrm>
            <a:off x="11611495" y="6556881"/>
            <a:ext cx="503238" cy="222250"/>
          </a:xfrm>
          <a:prstGeom prst="rect">
            <a:avLst/>
          </a:prstGeom>
        </p:spPr>
        <p:txBody>
          <a:bodyPr/>
          <a:lstStyle>
            <a:defPPr>
              <a:defRPr lang="nl-NL"/>
            </a:defPPr>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lang="en-GB" smtClean="0">
                <a:solidFill>
                  <a:srgbClr val="333333"/>
                </a:solidFill>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
        <p:nvSpPr>
          <p:cNvPr id="8" name="Text Placeholder 1">
            <a:extLst>
              <a:ext uri="{FF2B5EF4-FFF2-40B4-BE49-F238E27FC236}">
                <a16:creationId xmlns:a16="http://schemas.microsoft.com/office/drawing/2014/main" id="{4AD5762D-AE33-42AC-829B-6694B016A999}"/>
              </a:ext>
            </a:extLst>
          </p:cNvPr>
          <p:cNvSpPr>
            <a:spLocks noGrp="1"/>
          </p:cNvSpPr>
          <p:nvPr>
            <p:ph type="body" sz="quarter" idx="17"/>
          </p:nvPr>
        </p:nvSpPr>
        <p:spPr>
          <a:xfrm>
            <a:off x="642937" y="2046288"/>
            <a:ext cx="6050094" cy="4148137"/>
          </a:xfrm>
        </p:spPr>
        <p:txBody>
          <a:bodyPr>
            <a:normAutofit fontScale="70000" lnSpcReduction="20000"/>
          </a:bodyPr>
          <a:lstStyle/>
          <a:p>
            <a:r>
              <a:rPr lang="en-US" dirty="0"/>
              <a:t>Inputs for installation model:</a:t>
            </a:r>
          </a:p>
          <a:p>
            <a:pPr lvl="1"/>
            <a:r>
              <a:rPr lang="en-US" dirty="0"/>
              <a:t>General</a:t>
            </a:r>
          </a:p>
          <a:p>
            <a:pPr lvl="2"/>
            <a:r>
              <a:rPr lang="en-US" dirty="0">
                <a:solidFill>
                  <a:srgbClr val="92D050"/>
                </a:solidFill>
              </a:rPr>
              <a:t>Farm capacity (MW)</a:t>
            </a:r>
          </a:p>
          <a:p>
            <a:pPr lvl="2"/>
            <a:r>
              <a:rPr lang="en-US" dirty="0">
                <a:solidFill>
                  <a:srgbClr val="92D050"/>
                </a:solidFill>
              </a:rPr>
              <a:t>Turbine capacity (MW)</a:t>
            </a:r>
          </a:p>
          <a:p>
            <a:pPr lvl="2"/>
            <a:r>
              <a:rPr lang="en-US" dirty="0">
                <a:solidFill>
                  <a:srgbClr val="92D050"/>
                </a:solidFill>
              </a:rPr>
              <a:t>Number of substations (-)</a:t>
            </a:r>
          </a:p>
          <a:p>
            <a:pPr lvl="1"/>
            <a:r>
              <a:rPr lang="en-US" dirty="0"/>
              <a:t>Vessels for WTG / Foundation </a:t>
            </a:r>
          </a:p>
          <a:p>
            <a:pPr lvl="2"/>
            <a:r>
              <a:rPr lang="en-US" dirty="0">
                <a:solidFill>
                  <a:srgbClr val="92D050"/>
                </a:solidFill>
              </a:rPr>
              <a:t>Vessel type for WTG / Foundation (Crane Vessel or SSCV/DCV), including lift capacity </a:t>
            </a:r>
          </a:p>
          <a:p>
            <a:pPr lvl="2"/>
            <a:r>
              <a:rPr lang="en-US" dirty="0">
                <a:solidFill>
                  <a:srgbClr val="92D050"/>
                </a:solidFill>
              </a:rPr>
              <a:t>Number of vessels for WTG / Foundation (-)</a:t>
            </a:r>
          </a:p>
          <a:p>
            <a:pPr lvl="2"/>
            <a:r>
              <a:rPr lang="en-US" dirty="0">
                <a:solidFill>
                  <a:srgbClr val="92D050"/>
                </a:solidFill>
              </a:rPr>
              <a:t>Distance to port for WTG / Foundation (nm)</a:t>
            </a:r>
          </a:p>
          <a:p>
            <a:pPr lvl="2"/>
            <a:r>
              <a:rPr lang="en-US" dirty="0">
                <a:solidFill>
                  <a:srgbClr val="92D050"/>
                </a:solidFill>
              </a:rPr>
              <a:t>Weather-adjustment factors for WTG / Foundation  (%)</a:t>
            </a:r>
          </a:p>
          <a:p>
            <a:pPr lvl="1"/>
            <a:r>
              <a:rPr lang="en-US" dirty="0"/>
              <a:t>Vessels for Substation</a:t>
            </a:r>
          </a:p>
          <a:p>
            <a:pPr lvl="2"/>
            <a:r>
              <a:rPr lang="en-US" dirty="0">
                <a:solidFill>
                  <a:srgbClr val="92D050"/>
                </a:solidFill>
              </a:rPr>
              <a:t>Vessel type for Substation (Heavy Lift &lt; 1000 t or &gt; 1000 t) </a:t>
            </a:r>
          </a:p>
          <a:p>
            <a:pPr lvl="1"/>
            <a:r>
              <a:rPr lang="en-US" dirty="0"/>
              <a:t>Export cables </a:t>
            </a:r>
          </a:p>
          <a:p>
            <a:pPr lvl="2"/>
            <a:r>
              <a:rPr lang="en-US" dirty="0">
                <a:solidFill>
                  <a:srgbClr val="92D050"/>
                </a:solidFill>
              </a:rPr>
              <a:t>Export cable length (km)</a:t>
            </a:r>
          </a:p>
          <a:p>
            <a:pPr marL="914400" lvl="2" indent="0">
              <a:buNone/>
            </a:pPr>
            <a:endParaRPr lang="en-US" dirty="0">
              <a:solidFill>
                <a:srgbClr val="92D050"/>
              </a:solidFill>
            </a:endParaRPr>
          </a:p>
          <a:p>
            <a:pPr lvl="1"/>
            <a:endParaRPr lang="en-US" dirty="0"/>
          </a:p>
          <a:p>
            <a:pPr lvl="1"/>
            <a:endParaRPr lang="en-US" dirty="0">
              <a:solidFill>
                <a:srgbClr val="92D050"/>
              </a:solidFill>
            </a:endParaRPr>
          </a:p>
          <a:p>
            <a:pPr lvl="1"/>
            <a:endParaRPr lang="en-US" dirty="0"/>
          </a:p>
        </p:txBody>
      </p:sp>
      <p:pic>
        <p:nvPicPr>
          <p:cNvPr id="11" name="Content Placeholder 7" descr="A picture containing water, outdoor, boat, sky&#10;&#10;Description automatically generated">
            <a:extLst>
              <a:ext uri="{FF2B5EF4-FFF2-40B4-BE49-F238E27FC236}">
                <a16:creationId xmlns:a16="http://schemas.microsoft.com/office/drawing/2014/main" id="{CA832B4D-C6F3-4543-B1E1-D95495692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542" y="2787649"/>
            <a:ext cx="4162612" cy="2665414"/>
          </a:xfrm>
          <a:prstGeom prst="rect">
            <a:avLst/>
          </a:prstGeom>
        </p:spPr>
      </p:pic>
    </p:spTree>
    <p:extLst>
      <p:ext uri="{BB962C8B-B14F-4D97-AF65-F5344CB8AC3E}">
        <p14:creationId xmlns:p14="http://schemas.microsoft.com/office/powerpoint/2010/main" val="2325035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33A8DE-19D8-4B84-9EA2-931CF5C1091E}"/>
              </a:ext>
            </a:extLst>
          </p:cNvPr>
          <p:cNvSpPr>
            <a:spLocks noGrp="1"/>
          </p:cNvSpPr>
          <p:nvPr>
            <p:ph type="body" sz="quarter" idx="17"/>
          </p:nvPr>
        </p:nvSpPr>
        <p:spPr/>
        <p:txBody>
          <a:bodyPr>
            <a:normAutofit/>
          </a:bodyPr>
          <a:lstStyle/>
          <a:p>
            <a:r>
              <a:rPr lang="en-US" dirty="0"/>
              <a:t>Based on the input variables, suggested values are calculated:</a:t>
            </a:r>
          </a:p>
          <a:p>
            <a:pPr lvl="1"/>
            <a:r>
              <a:rPr lang="en-US" dirty="0"/>
              <a:t>Vessel type for WTG / Foundation </a:t>
            </a:r>
          </a:p>
          <a:p>
            <a:pPr lvl="2"/>
            <a:r>
              <a:rPr lang="en-US" dirty="0"/>
              <a:t>Main installation vessel day-rate (EUR/day) </a:t>
            </a:r>
          </a:p>
          <a:p>
            <a:pPr lvl="2"/>
            <a:r>
              <a:rPr lang="en-US" dirty="0"/>
              <a:t>Total spread day-rate (EUR/day) </a:t>
            </a:r>
          </a:p>
          <a:p>
            <a:pPr lvl="2"/>
            <a:r>
              <a:rPr lang="en-US" dirty="0"/>
              <a:t>Load time per trip (h)</a:t>
            </a:r>
          </a:p>
          <a:p>
            <a:pPr lvl="2"/>
            <a:r>
              <a:rPr lang="en-US" dirty="0"/>
              <a:t>Vessel speed (knots)</a:t>
            </a:r>
          </a:p>
          <a:p>
            <a:pPr lvl="2"/>
            <a:r>
              <a:rPr lang="en-US" dirty="0"/>
              <a:t>Installation time per unit (h)</a:t>
            </a:r>
          </a:p>
          <a:p>
            <a:pPr lvl="2"/>
            <a:r>
              <a:rPr lang="en-US" dirty="0"/>
              <a:t>Load time per unit (h)</a:t>
            </a:r>
          </a:p>
          <a:p>
            <a:pPr lvl="2"/>
            <a:r>
              <a:rPr lang="en-US" dirty="0"/>
              <a:t>Inner array move time per unit (h) </a:t>
            </a:r>
          </a:p>
          <a:p>
            <a:endParaRPr lang="en-US" dirty="0"/>
          </a:p>
        </p:txBody>
      </p:sp>
      <p:sp>
        <p:nvSpPr>
          <p:cNvPr id="3" name="Title 2">
            <a:extLst>
              <a:ext uri="{FF2B5EF4-FFF2-40B4-BE49-F238E27FC236}">
                <a16:creationId xmlns:a16="http://schemas.microsoft.com/office/drawing/2014/main" id="{231BC8A4-D451-403C-A3E0-3506B5698E98}"/>
              </a:ext>
            </a:extLst>
          </p:cNvPr>
          <p:cNvSpPr>
            <a:spLocks noGrp="1"/>
          </p:cNvSpPr>
          <p:nvPr>
            <p:ph type="title"/>
          </p:nvPr>
        </p:nvSpPr>
        <p:spPr>
          <a:xfrm>
            <a:off x="0" y="662400"/>
            <a:ext cx="7224090" cy="783255"/>
          </a:xfrm>
        </p:spPr>
        <p:txBody>
          <a:bodyPr/>
          <a:lstStyle/>
          <a:p>
            <a:r>
              <a:rPr lang="en-US" sz="3200" dirty="0"/>
              <a:t>Parametric Model – Installation </a:t>
            </a:r>
          </a:p>
        </p:txBody>
      </p:sp>
      <p:sp>
        <p:nvSpPr>
          <p:cNvPr id="4" name="Slide Number Placeholder 3">
            <a:extLst>
              <a:ext uri="{FF2B5EF4-FFF2-40B4-BE49-F238E27FC236}">
                <a16:creationId xmlns:a16="http://schemas.microsoft.com/office/drawing/2014/main" id="{70704EA0-1AF4-48AC-A651-92FBF2317F19}"/>
              </a:ext>
            </a:extLst>
          </p:cNvPr>
          <p:cNvSpPr>
            <a:spLocks noGrp="1"/>
          </p:cNvSpPr>
          <p:nvPr>
            <p:ph type="sldNum" sz="quarter" idx="18"/>
          </p:nvPr>
        </p:nvSpPr>
        <p:spPr>
          <a:xfrm>
            <a:off x="11611495" y="6556881"/>
            <a:ext cx="503238" cy="222250"/>
          </a:xfrm>
          <a:prstGeom prst="rect">
            <a:avLst/>
          </a:prstGeom>
        </p:spPr>
        <p:txBody>
          <a:bodyPr/>
          <a:lstStyle>
            <a:defPPr>
              <a:defRPr lang="nl-NL"/>
            </a:defPPr>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lang="en-GB" smtClean="0">
                <a:solidFill>
                  <a:srgbClr val="333333"/>
                </a:solidFill>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pic>
        <p:nvPicPr>
          <p:cNvPr id="5" name="Content Placeholder 7" descr="A picture containing water, outdoor, boat, sky&#10;&#10;Description automatically generated">
            <a:extLst>
              <a:ext uri="{FF2B5EF4-FFF2-40B4-BE49-F238E27FC236}">
                <a16:creationId xmlns:a16="http://schemas.microsoft.com/office/drawing/2014/main" id="{FE07793E-AFFB-4BAF-B9A5-2FAB2558B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136" y="2787654"/>
            <a:ext cx="4162612" cy="2665414"/>
          </a:xfrm>
          <a:prstGeom prst="rect">
            <a:avLst/>
          </a:prstGeom>
        </p:spPr>
      </p:pic>
    </p:spTree>
    <p:extLst>
      <p:ext uri="{BB962C8B-B14F-4D97-AF65-F5344CB8AC3E}">
        <p14:creationId xmlns:p14="http://schemas.microsoft.com/office/powerpoint/2010/main" val="1321537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FC51E-645A-452E-AFB1-671DB556B848}"/>
              </a:ext>
            </a:extLst>
          </p:cNvPr>
          <p:cNvSpPr>
            <a:spLocks noGrp="1"/>
          </p:cNvSpPr>
          <p:nvPr>
            <p:ph type="title"/>
          </p:nvPr>
        </p:nvSpPr>
        <p:spPr>
          <a:xfrm>
            <a:off x="0" y="662401"/>
            <a:ext cx="9248041" cy="783255"/>
          </a:xfrm>
        </p:spPr>
        <p:txBody>
          <a:bodyPr/>
          <a:lstStyle/>
          <a:p>
            <a:r>
              <a:rPr lang="en-US" sz="3200" dirty="0"/>
              <a:t>Parametric Model Cleopatra – Installation </a:t>
            </a:r>
          </a:p>
        </p:txBody>
      </p:sp>
      <p:pic>
        <p:nvPicPr>
          <p:cNvPr id="5" name="Picture 4">
            <a:extLst>
              <a:ext uri="{FF2B5EF4-FFF2-40B4-BE49-F238E27FC236}">
                <a16:creationId xmlns:a16="http://schemas.microsoft.com/office/drawing/2014/main" id="{B509E536-EBDD-4ABE-8C99-275BCF1531BF}"/>
              </a:ext>
            </a:extLst>
          </p:cNvPr>
          <p:cNvPicPr>
            <a:picLocks noChangeAspect="1"/>
          </p:cNvPicPr>
          <p:nvPr/>
        </p:nvPicPr>
        <p:blipFill>
          <a:blip r:embed="rId2"/>
          <a:stretch>
            <a:fillRect/>
          </a:stretch>
        </p:blipFill>
        <p:spPr>
          <a:xfrm>
            <a:off x="1166731" y="1701800"/>
            <a:ext cx="9858538" cy="4576062"/>
          </a:xfrm>
          <a:prstGeom prst="rect">
            <a:avLst/>
          </a:prstGeom>
        </p:spPr>
      </p:pic>
    </p:spTree>
    <p:extLst>
      <p:ext uri="{BB962C8B-B14F-4D97-AF65-F5344CB8AC3E}">
        <p14:creationId xmlns:p14="http://schemas.microsoft.com/office/powerpoint/2010/main" val="94573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A62DB8-4407-43E0-B5AD-D8940D96AC34}"/>
              </a:ext>
            </a:extLst>
          </p:cNvPr>
          <p:cNvSpPr/>
          <p:nvPr/>
        </p:nvSpPr>
        <p:spPr>
          <a:xfrm>
            <a:off x="803893" y="3429000"/>
            <a:ext cx="5292106" cy="25853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472D7207-B09C-42F4-9A24-6DA257298F31}"/>
              </a:ext>
            </a:extLst>
          </p:cNvPr>
          <p:cNvSpPr/>
          <p:nvPr/>
        </p:nvSpPr>
        <p:spPr>
          <a:xfrm>
            <a:off x="803893" y="2171168"/>
            <a:ext cx="5292106" cy="11922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Title 11">
            <a:extLst>
              <a:ext uri="{FF2B5EF4-FFF2-40B4-BE49-F238E27FC236}">
                <a16:creationId xmlns:a16="http://schemas.microsoft.com/office/drawing/2014/main" id="{87D94606-46A2-4734-BBAC-51FE474364F0}"/>
              </a:ext>
            </a:extLst>
          </p:cNvPr>
          <p:cNvSpPr txBox="1">
            <a:spLocks/>
          </p:cNvSpPr>
          <p:nvPr/>
        </p:nvSpPr>
        <p:spPr>
          <a:xfrm>
            <a:off x="-30476" y="491043"/>
            <a:ext cx="3706982"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Speaker </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endParaRPr>
          </a:p>
        </p:txBody>
      </p:sp>
      <p:sp>
        <p:nvSpPr>
          <p:cNvPr id="2" name="Content Placeholder 11">
            <a:extLst>
              <a:ext uri="{FF2B5EF4-FFF2-40B4-BE49-F238E27FC236}">
                <a16:creationId xmlns:a16="http://schemas.microsoft.com/office/drawing/2014/main" id="{FE08F327-2CDD-4738-9E68-4085369069F0}"/>
              </a:ext>
            </a:extLst>
          </p:cNvPr>
          <p:cNvSpPr txBox="1">
            <a:spLocks/>
          </p:cNvSpPr>
          <p:nvPr/>
        </p:nvSpPr>
        <p:spPr>
          <a:xfrm>
            <a:off x="1034322" y="1522286"/>
            <a:ext cx="4032488" cy="576071"/>
          </a:xfrm>
          <a:prstGeom prst="rect">
            <a:avLst/>
          </a:prstGeom>
        </p:spPr>
        <p:txBody>
          <a:bodyPr>
            <a:noAutofit/>
          </a:bodyPr>
          <a:lstStyle>
            <a:lvl1pPr marL="342900" indent="-342900" algn="l" defTabSz="914400" rtl="0" eaLnBrk="1" latinLnBrk="0" hangingPunct="1">
              <a:spcBef>
                <a:spcPct val="20000"/>
              </a:spcBef>
              <a:buClr>
                <a:srgbClr val="F47B20"/>
              </a:buClr>
              <a:buSzPct val="80000"/>
              <a:buFont typeface="Wingdings" panose="05000000000000000000" pitchFamily="2" charset="2"/>
              <a:buChar char="§"/>
              <a:defRPr sz="28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47B20"/>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47B20"/>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
                <a:srgbClr val="F47B20"/>
              </a:buClr>
              <a:buSzPct val="80000"/>
              <a:buFont typeface="Wingdings" panose="05000000000000000000" pitchFamily="2" charset="2"/>
              <a:buNone/>
              <a:tabLst/>
              <a:defRPr/>
            </a:pPr>
            <a:r>
              <a:rPr kumimoji="0" lang="en-GB" sz="2000" b="1" i="0" u="none" strike="noStrike" kern="1200" cap="none" spc="50" normalizeH="0" baseline="0" noProof="0" dirty="0">
                <a:ln>
                  <a:noFill/>
                </a:ln>
                <a:solidFill>
                  <a:srgbClr val="2E2F33"/>
                </a:solidFill>
                <a:effectLst/>
                <a:uLnTx/>
                <a:uFillTx/>
                <a:ea typeface="Open Sans" panose="020B0606030504020204" pitchFamily="34" charset="0"/>
                <a:cs typeface="Open Sans" panose="020B0606030504020204" pitchFamily="34" charset="0"/>
              </a:rPr>
              <a:t>Roland Martens </a:t>
            </a:r>
            <a:endParaRPr kumimoji="0" lang="en-GB" sz="2000" b="0" i="0" u="none" strike="noStrike" kern="1200" cap="none" spc="50" normalizeH="0" baseline="0" noProof="0" dirty="0">
              <a:ln>
                <a:noFill/>
              </a:ln>
              <a:solidFill>
                <a:srgbClr val="2E2F33"/>
              </a:solidFill>
              <a:effectLst/>
              <a:uLnTx/>
              <a:uFillTx/>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459BB90-54DF-4AA0-9533-9F570D39F3AF}"/>
              </a:ext>
            </a:extLst>
          </p:cNvPr>
          <p:cNvSpPr txBox="1"/>
          <p:nvPr/>
        </p:nvSpPr>
        <p:spPr>
          <a:xfrm>
            <a:off x="1116778" y="3592047"/>
            <a:ext cx="4979222"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E2F33"/>
                </a:solidFill>
                <a:effectLst/>
                <a:uLnTx/>
                <a:uFillTx/>
                <a:latin typeface="+mj-lt"/>
                <a:ea typeface="+mn-ea"/>
                <a:cs typeface="+mn-cs"/>
              </a:rPr>
              <a:t>Started my career at Cost Engineering Consultancy in December 2020</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2E2F33"/>
              </a:solidFill>
              <a:effectLst/>
              <a:uLnTx/>
              <a:uFillTx/>
              <a:latin typeface="+mj-lt"/>
              <a:ea typeface="+mn-ea"/>
              <a:cs typeface="+mn-cs"/>
            </a:endParaRPr>
          </a:p>
          <a:p>
            <a:pPr marL="285750" indent="-285750">
              <a:buFont typeface="Arial" panose="020B0604020202020204" pitchFamily="34" charset="0"/>
              <a:buChar char="•"/>
              <a:defRPr/>
            </a:pPr>
            <a:r>
              <a:rPr lang="en-GB" sz="1400" dirty="0">
                <a:solidFill>
                  <a:srgbClr val="2E2F33"/>
                </a:solidFill>
                <a:latin typeface="+mj-lt"/>
              </a:rPr>
              <a:t>Passionate about renewable energy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2E2F33"/>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E2F33"/>
                </a:solidFill>
                <a:effectLst/>
                <a:uLnTx/>
                <a:uFillTx/>
                <a:latin typeface="+mj-lt"/>
                <a:ea typeface="+mn-ea"/>
                <a:cs typeface="+mn-cs"/>
              </a:rPr>
              <a:t>Have been involved in the development of offshore wind cost models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2E2F33"/>
              </a:solidFill>
              <a:latin typeface="+mj-lt"/>
            </a:endParaRPr>
          </a:p>
          <a:p>
            <a:pPr marL="285750" lvl="0" indent="-285750">
              <a:buFont typeface="Arial" panose="020B0604020202020204" pitchFamily="34" charset="0"/>
              <a:buChar char="•"/>
              <a:defRPr/>
            </a:pPr>
            <a:r>
              <a:rPr lang="en-GB" sz="1400" dirty="0">
                <a:solidFill>
                  <a:srgbClr val="2E2F33"/>
                </a:solidFill>
                <a:latin typeface="+mj-lt"/>
              </a:rPr>
              <a:t>Love travelling abroad and doing sports such as running, cycling and skiing </a:t>
            </a:r>
            <a:endParaRPr kumimoji="0" lang="en-GB" sz="1400" b="0" i="0" u="none" strike="noStrike" kern="1200" cap="none" spc="0" normalizeH="0" baseline="0" noProof="0" dirty="0">
              <a:ln>
                <a:noFill/>
              </a:ln>
              <a:solidFill>
                <a:srgbClr val="2E2F33"/>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E2F33"/>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E2F33"/>
              </a:solidFill>
              <a:effectLst/>
              <a:uLnTx/>
              <a:uFillTx/>
              <a:latin typeface="+mj-lt"/>
              <a:ea typeface="+mn-ea"/>
              <a:cs typeface="+mn-cs"/>
            </a:endParaRPr>
          </a:p>
        </p:txBody>
      </p:sp>
      <p:sp>
        <p:nvSpPr>
          <p:cNvPr id="9" name="TextBox 8">
            <a:extLst>
              <a:ext uri="{FF2B5EF4-FFF2-40B4-BE49-F238E27FC236}">
                <a16:creationId xmlns:a16="http://schemas.microsoft.com/office/drawing/2014/main" id="{0F36ED80-685F-4CDA-8F90-0B95EE9009C3}"/>
              </a:ext>
            </a:extLst>
          </p:cNvPr>
          <p:cNvSpPr txBox="1"/>
          <p:nvPr/>
        </p:nvSpPr>
        <p:spPr>
          <a:xfrm>
            <a:off x="1116777" y="2264918"/>
            <a:ext cx="469447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1" dirty="0">
                <a:solidFill>
                  <a:srgbClr val="2E2F33"/>
                </a:solidFill>
                <a:latin typeface="+mj-lt"/>
              </a:rPr>
              <a:t>MSc, Offshore Engineering, TU Delft</a:t>
            </a:r>
          </a:p>
          <a:p>
            <a:pPr marR="0" lvl="0" algn="l" defTabSz="914400" rtl="0" eaLnBrk="1" fontAlgn="auto" latinLnBrk="0" hangingPunct="1">
              <a:lnSpc>
                <a:spcPct val="100000"/>
              </a:lnSpc>
              <a:spcBef>
                <a:spcPts val="0"/>
              </a:spcBef>
              <a:spcAft>
                <a:spcPts val="0"/>
              </a:spcAft>
              <a:buClrTx/>
              <a:buSzTx/>
              <a:tabLst/>
              <a:defRPr/>
            </a:pPr>
            <a:endParaRPr lang="en-GB" b="1" i="1" dirty="0">
              <a:solidFill>
                <a:srgbClr val="2E2F33"/>
              </a:solidFill>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1" dirty="0">
                <a:solidFill>
                  <a:srgbClr val="2E2F33"/>
                </a:solidFill>
                <a:latin typeface="+mj-lt"/>
              </a:rPr>
              <a:t>BSc, Civil Engineering, TU Delft </a:t>
            </a:r>
            <a:endParaRPr kumimoji="0" lang="en-US" sz="1800" b="0" i="0" u="none" strike="noStrike" kern="1200" cap="none" spc="0" normalizeH="0" baseline="0" noProof="0" dirty="0">
              <a:ln>
                <a:noFill/>
              </a:ln>
              <a:solidFill>
                <a:srgbClr val="2E2F33"/>
              </a:solidFill>
              <a:effectLst/>
              <a:uLnTx/>
              <a:uFillTx/>
              <a:latin typeface="+mj-lt"/>
              <a:ea typeface="+mn-ea"/>
              <a:cs typeface="+mn-cs"/>
            </a:endParaRPr>
          </a:p>
        </p:txBody>
      </p:sp>
      <p:sp>
        <p:nvSpPr>
          <p:cNvPr id="13" name="Arrow: Chevron 12">
            <a:extLst>
              <a:ext uri="{FF2B5EF4-FFF2-40B4-BE49-F238E27FC236}">
                <a16:creationId xmlns:a16="http://schemas.microsoft.com/office/drawing/2014/main" id="{B7B41E89-FFFE-4D0C-AB9D-B48AF01740F2}"/>
              </a:ext>
            </a:extLst>
          </p:cNvPr>
          <p:cNvSpPr/>
          <p:nvPr/>
        </p:nvSpPr>
        <p:spPr>
          <a:xfrm>
            <a:off x="688680" y="1786988"/>
            <a:ext cx="115214" cy="11521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2E2F33"/>
              </a:solidFill>
              <a:effectLst/>
              <a:uLnTx/>
              <a:uFillTx/>
              <a:latin typeface="Open Sans"/>
              <a:ea typeface="+mn-ea"/>
              <a:cs typeface="+mn-cs"/>
            </a:endParaRPr>
          </a:p>
        </p:txBody>
      </p:sp>
      <p:pic>
        <p:nvPicPr>
          <p:cNvPr id="1026" name="2EA711E4-CDA1-4B19-A958-387C77D6F0B2">
            <a:extLst>
              <a:ext uri="{FF2B5EF4-FFF2-40B4-BE49-F238E27FC236}">
                <a16:creationId xmlns:a16="http://schemas.microsoft.com/office/drawing/2014/main" id="{4550ACC4-CB4B-4910-A3BB-D6ADC0162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48" r="9800"/>
          <a:stretch/>
        </p:blipFill>
        <p:spPr bwMode="auto">
          <a:xfrm>
            <a:off x="7226793" y="2171168"/>
            <a:ext cx="3310578" cy="384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TU Delft - Super MoRRI">
            <a:extLst>
              <a:ext uri="{FF2B5EF4-FFF2-40B4-BE49-F238E27FC236}">
                <a16:creationId xmlns:a16="http://schemas.microsoft.com/office/drawing/2014/main" id="{07358297-15AA-4A19-BA47-21AAAEB83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829" y="947705"/>
            <a:ext cx="2627300" cy="10299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B51056C-1402-401C-83E1-5CA4AFC60398}"/>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2/19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4936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56682F3-9436-4CF5-B0ED-D15CE53967C7}"/>
              </a:ext>
            </a:extLst>
          </p:cNvPr>
          <p:cNvSpPr txBox="1">
            <a:spLocks/>
          </p:cNvSpPr>
          <p:nvPr/>
        </p:nvSpPr>
        <p:spPr>
          <a:xfrm>
            <a:off x="409017" y="1790963"/>
            <a:ext cx="8979531"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1800"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8015527"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Introduction</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10" name="Subtitle 2">
            <a:extLst>
              <a:ext uri="{FF2B5EF4-FFF2-40B4-BE49-F238E27FC236}">
                <a16:creationId xmlns:a16="http://schemas.microsoft.com/office/drawing/2014/main" id="{9296F7E1-568D-4225-B409-2D671A1EEC83}"/>
              </a:ext>
            </a:extLst>
          </p:cNvPr>
          <p:cNvSpPr txBox="1">
            <a:spLocks/>
          </p:cNvSpPr>
          <p:nvPr/>
        </p:nvSpPr>
        <p:spPr>
          <a:xfrm>
            <a:off x="409017" y="1790963"/>
            <a:ext cx="5686983"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tabLst>
                <a:tab pos="4667250" algn="r"/>
              </a:tabLst>
            </a:pPr>
            <a:r>
              <a:rPr lang="nl-NL" sz="2200" spc="30" dirty="0">
                <a:latin typeface="+mj-lt"/>
                <a:ea typeface="Fira Sans" panose="020B0503050000020004" pitchFamily="34" charset="0"/>
              </a:rPr>
              <a:t>Importance of sustainability and renewable energy</a:t>
            </a:r>
          </a:p>
          <a:p>
            <a:pPr>
              <a:buClr>
                <a:schemeClr val="accent2"/>
              </a:buClr>
              <a:tabLst>
                <a:tab pos="4667250" algn="r"/>
              </a:tabLst>
            </a:pPr>
            <a:endParaRPr lang="nl-NL" sz="2200" spc="30" dirty="0">
              <a:latin typeface="+mj-lt"/>
              <a:ea typeface="Fira Sans" panose="020B0503050000020004" pitchFamily="34" charset="0"/>
            </a:endParaRPr>
          </a:p>
          <a:p>
            <a:pPr>
              <a:buClr>
                <a:schemeClr val="accent2"/>
              </a:buClr>
              <a:tabLst>
                <a:tab pos="4667250" algn="r"/>
              </a:tabLst>
            </a:pPr>
            <a:r>
              <a:rPr lang="nl-NL" sz="2200" spc="30" dirty="0">
                <a:latin typeface="+mj-lt"/>
                <a:ea typeface="Fira Sans" panose="020B0503050000020004" pitchFamily="34" charset="0"/>
              </a:rPr>
              <a:t>Installation offshore wind parks has increased </a:t>
            </a:r>
          </a:p>
          <a:p>
            <a:pPr marL="0" indent="0">
              <a:buClr>
                <a:schemeClr val="accent2"/>
              </a:buClr>
              <a:buNone/>
              <a:tabLst>
                <a:tab pos="4667250" algn="r"/>
              </a:tabLst>
            </a:pPr>
            <a:endParaRPr lang="nl-NL" sz="2200" spc="30" dirty="0">
              <a:latin typeface="+mj-lt"/>
              <a:ea typeface="Fira Sans" panose="020B0503050000020004" pitchFamily="34" charset="0"/>
            </a:endParaRPr>
          </a:p>
          <a:p>
            <a:pPr>
              <a:buClr>
                <a:schemeClr val="accent2"/>
              </a:buClr>
              <a:tabLst>
                <a:tab pos="4667250" algn="r"/>
              </a:tabLst>
            </a:pPr>
            <a:r>
              <a:rPr lang="nl-NL" sz="2200" spc="30" dirty="0">
                <a:latin typeface="+mj-lt"/>
                <a:ea typeface="Fira Sans" panose="020B0503050000020004" pitchFamily="34" charset="0"/>
              </a:rPr>
              <a:t>Technological developments:</a:t>
            </a:r>
          </a:p>
          <a:p>
            <a:pPr lvl="1">
              <a:buClr>
                <a:schemeClr val="accent2"/>
              </a:buClr>
              <a:tabLst>
                <a:tab pos="4667250" algn="r"/>
              </a:tabLst>
            </a:pPr>
            <a:r>
              <a:rPr lang="nl-NL" sz="1800" spc="30" dirty="0">
                <a:latin typeface="+mj-lt"/>
                <a:ea typeface="Fira Sans" panose="020B0503050000020004" pitchFamily="34" charset="0"/>
              </a:rPr>
              <a:t>Turbine capacity </a:t>
            </a:r>
          </a:p>
          <a:p>
            <a:pPr lvl="1">
              <a:buClr>
                <a:schemeClr val="accent2"/>
              </a:buClr>
              <a:tabLst>
                <a:tab pos="4667250" algn="r"/>
              </a:tabLst>
            </a:pPr>
            <a:r>
              <a:rPr lang="nl-NL" sz="1800" spc="30" dirty="0">
                <a:latin typeface="+mj-lt"/>
                <a:ea typeface="Fira Sans" panose="020B0503050000020004" pitchFamily="34" charset="0"/>
              </a:rPr>
              <a:t>Turbine diameter </a:t>
            </a:r>
          </a:p>
          <a:p>
            <a:pPr lvl="1">
              <a:buClr>
                <a:schemeClr val="accent2"/>
              </a:buClr>
              <a:tabLst>
                <a:tab pos="4667250" algn="r"/>
              </a:tabLst>
            </a:pPr>
            <a:r>
              <a:rPr lang="nl-NL" sz="1800" spc="30" dirty="0">
                <a:latin typeface="+mj-lt"/>
                <a:ea typeface="Fira Sans" panose="020B0503050000020004" pitchFamily="34" charset="0"/>
              </a:rPr>
              <a:t>Turbine height </a:t>
            </a:r>
          </a:p>
          <a:p>
            <a:pPr lvl="1">
              <a:buClr>
                <a:schemeClr val="accent2"/>
              </a:buClr>
              <a:tabLst>
                <a:tab pos="4667250" algn="r"/>
              </a:tabLst>
            </a:pPr>
            <a:endParaRPr lang="nl-NL" sz="1800" spc="30" dirty="0">
              <a:latin typeface="+mj-lt"/>
              <a:ea typeface="Fira Sans" panose="020B0503050000020004" pitchFamily="34" charset="0"/>
            </a:endParaRPr>
          </a:p>
          <a:p>
            <a:pPr marL="457200" lvl="1" indent="0">
              <a:buNone/>
              <a:tabLst>
                <a:tab pos="4667250" algn="r"/>
              </a:tabLst>
            </a:pPr>
            <a:endParaRPr lang="nl-NL" sz="1800" spc="30" dirty="0">
              <a:latin typeface="+mj-lt"/>
              <a:ea typeface="Fira Sans" panose="020B0503050000020004" pitchFamily="34" charset="0"/>
            </a:endParaRPr>
          </a:p>
          <a:p>
            <a:pPr>
              <a:tabLst>
                <a:tab pos="4667250" algn="r"/>
              </a:tabLst>
            </a:pPr>
            <a:endParaRPr lang="en-NL" sz="1800" spc="30" dirty="0">
              <a:latin typeface="+mj-lt"/>
              <a:ea typeface="Fira Sans" panose="020B0503050000020004" pitchFamily="34" charset="0"/>
            </a:endParaRPr>
          </a:p>
        </p:txBody>
      </p:sp>
      <p:graphicFrame>
        <p:nvGraphicFramePr>
          <p:cNvPr id="12" name="Chart 11">
            <a:extLst>
              <a:ext uri="{FF2B5EF4-FFF2-40B4-BE49-F238E27FC236}">
                <a16:creationId xmlns:a16="http://schemas.microsoft.com/office/drawing/2014/main" id="{00000000-0008-0000-0400-000004000000}"/>
              </a:ext>
            </a:extLst>
          </p:cNvPr>
          <p:cNvGraphicFramePr>
            <a:graphicFrameLocks/>
          </p:cNvGraphicFramePr>
          <p:nvPr>
            <p:extLst>
              <p:ext uri="{D42A27DB-BD31-4B8C-83A1-F6EECF244321}">
                <p14:modId xmlns:p14="http://schemas.microsoft.com/office/powerpoint/2010/main" val="2696488329"/>
              </p:ext>
            </p:extLst>
          </p:nvPr>
        </p:nvGraphicFramePr>
        <p:xfrm>
          <a:off x="6191693" y="1961084"/>
          <a:ext cx="5749292" cy="3387093"/>
        </p:xfrm>
        <a:graphic>
          <a:graphicData uri="http://schemas.openxmlformats.org/drawingml/2006/chart">
            <c:chart xmlns:c="http://schemas.openxmlformats.org/drawingml/2006/chart" xmlns:r="http://schemas.openxmlformats.org/officeDocument/2006/relationships" r:id="rId5"/>
          </a:graphicData>
        </a:graphic>
      </p:graphicFrame>
      <p:sp>
        <p:nvSpPr>
          <p:cNvPr id="7" name="Arrow: Up 6">
            <a:extLst>
              <a:ext uri="{FF2B5EF4-FFF2-40B4-BE49-F238E27FC236}">
                <a16:creationId xmlns:a16="http://schemas.microsoft.com/office/drawing/2014/main" id="{E88A89D5-FEEE-43CE-8DA3-C520176EC1A8}"/>
              </a:ext>
            </a:extLst>
          </p:cNvPr>
          <p:cNvSpPr/>
          <p:nvPr/>
        </p:nvSpPr>
        <p:spPr>
          <a:xfrm>
            <a:off x="3274659" y="4519417"/>
            <a:ext cx="206728" cy="231048"/>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Arrow: Up 10">
            <a:extLst>
              <a:ext uri="{FF2B5EF4-FFF2-40B4-BE49-F238E27FC236}">
                <a16:creationId xmlns:a16="http://schemas.microsoft.com/office/drawing/2014/main" id="{C9299908-4AAB-4E63-8F5D-BFA21CB11CD3}"/>
              </a:ext>
            </a:extLst>
          </p:cNvPr>
          <p:cNvSpPr/>
          <p:nvPr/>
        </p:nvSpPr>
        <p:spPr>
          <a:xfrm>
            <a:off x="3274659" y="4848030"/>
            <a:ext cx="206728" cy="231048"/>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Arrow: Up 12">
            <a:extLst>
              <a:ext uri="{FF2B5EF4-FFF2-40B4-BE49-F238E27FC236}">
                <a16:creationId xmlns:a16="http://schemas.microsoft.com/office/drawing/2014/main" id="{45C91395-852A-4FBD-A7E9-6D661ACF0561}"/>
              </a:ext>
            </a:extLst>
          </p:cNvPr>
          <p:cNvSpPr/>
          <p:nvPr/>
        </p:nvSpPr>
        <p:spPr>
          <a:xfrm>
            <a:off x="3280127" y="5161393"/>
            <a:ext cx="206728" cy="231048"/>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TextBox 20">
            <a:extLst>
              <a:ext uri="{FF2B5EF4-FFF2-40B4-BE49-F238E27FC236}">
                <a16:creationId xmlns:a16="http://schemas.microsoft.com/office/drawing/2014/main" id="{9F5B244C-30AD-417A-897C-DD571F6B7EB0}"/>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3/19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5" end="5"/>
                                            </p:txEl>
                                          </p:spTgt>
                                        </p:tgtEl>
                                        <p:attrNameLst>
                                          <p:attrName>style.visibility</p:attrName>
                                        </p:attrNameLst>
                                      </p:cBhvr>
                                      <p:to>
                                        <p:strVal val="visible"/>
                                      </p:to>
                                    </p:set>
                                    <p:animEffect transition="in" filter="fade">
                                      <p:cBhvr>
                                        <p:cTn id="18" dur="500"/>
                                        <p:tgtEl>
                                          <p:spTgt spid="10">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fade">
                                      <p:cBhvr>
                                        <p:cTn id="21" dur="500"/>
                                        <p:tgtEl>
                                          <p:spTgt spid="10">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7" end="7"/>
                                            </p:txEl>
                                          </p:spTgt>
                                        </p:tgtEl>
                                        <p:attrNameLst>
                                          <p:attrName>style.visibility</p:attrName>
                                        </p:attrNameLst>
                                      </p:cBhvr>
                                      <p:to>
                                        <p:strVal val="visible"/>
                                      </p:to>
                                    </p:set>
                                    <p:animEffect transition="in" filter="fade">
                                      <p:cBhvr>
                                        <p:cTn id="24" dur="500"/>
                                        <p:tgtEl>
                                          <p:spTgt spid="10">
                                            <p:txEl>
                                              <p:pRg st="7" end="7"/>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7"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56682F3-9436-4CF5-B0ED-D15CE53967C7}"/>
              </a:ext>
            </a:extLst>
          </p:cNvPr>
          <p:cNvSpPr txBox="1">
            <a:spLocks/>
          </p:cNvSpPr>
          <p:nvPr/>
        </p:nvSpPr>
        <p:spPr>
          <a:xfrm>
            <a:off x="409017" y="1806231"/>
            <a:ext cx="8979531"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tabLst>
                <a:tab pos="4667250" algn="r"/>
              </a:tabLst>
            </a:pPr>
            <a:endParaRPr lang="nl-NL" sz="1800" spc="30" dirty="0">
              <a:latin typeface="+mj-lt"/>
              <a:ea typeface="Fira Sans" panose="020B0503050000020004" pitchFamily="34" charset="0"/>
            </a:endParaRPr>
          </a:p>
          <a:p>
            <a:pPr>
              <a:tabLst>
                <a:tab pos="4667250" algn="r"/>
              </a:tabLst>
            </a:pPr>
            <a:endParaRPr lang="en-NL" sz="1800" spc="30" dirty="0">
              <a:latin typeface="+mj-lt"/>
              <a:ea typeface="Fira Sans" panose="020B0503050000020004" pitchFamily="34" charset="0"/>
            </a:endParaRPr>
          </a:p>
        </p:txBody>
      </p:sp>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8015527"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Introduction</a:t>
            </a:r>
            <a:endPar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10" name="Subtitle 2">
            <a:extLst>
              <a:ext uri="{FF2B5EF4-FFF2-40B4-BE49-F238E27FC236}">
                <a16:creationId xmlns:a16="http://schemas.microsoft.com/office/drawing/2014/main" id="{9296F7E1-568D-4225-B409-2D671A1EEC83}"/>
              </a:ext>
            </a:extLst>
          </p:cNvPr>
          <p:cNvSpPr txBox="1">
            <a:spLocks/>
          </p:cNvSpPr>
          <p:nvPr/>
        </p:nvSpPr>
        <p:spPr>
          <a:xfrm>
            <a:off x="409017" y="1790963"/>
            <a:ext cx="5686983"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latin typeface="+mj-lt"/>
                <a:ea typeface="Fira Sans" panose="020B0503050000020004" pitchFamily="34" charset="0"/>
              </a:rPr>
              <a:t>Technological developments have led to larger sizes and heavier parts of offshore wind turbines </a:t>
            </a:r>
          </a:p>
          <a:p>
            <a:pPr lvl="1"/>
            <a:r>
              <a:rPr lang="en-US" sz="1800" dirty="0">
                <a:latin typeface="+mj-lt"/>
                <a:ea typeface="Fira Sans" panose="020B0503050000020004" pitchFamily="34" charset="0"/>
              </a:rPr>
              <a:t>Leading to higher material costs </a:t>
            </a:r>
          </a:p>
          <a:p>
            <a:pPr lvl="1"/>
            <a:r>
              <a:rPr lang="en-US" sz="1800" dirty="0">
                <a:latin typeface="+mj-lt"/>
                <a:ea typeface="Fira Sans" panose="020B0503050000020004" pitchFamily="34" charset="0"/>
              </a:rPr>
              <a:t>Leading to more complex installation  </a:t>
            </a:r>
          </a:p>
          <a:p>
            <a:pPr lvl="1"/>
            <a:endParaRPr lang="en-US" sz="1800" dirty="0">
              <a:latin typeface="+mj-lt"/>
              <a:ea typeface="Fira Sans" panose="020B0503050000020004" pitchFamily="34" charset="0"/>
            </a:endParaRPr>
          </a:p>
          <a:p>
            <a:r>
              <a:rPr lang="en-US" sz="2200" dirty="0">
                <a:latin typeface="+mj-lt"/>
                <a:ea typeface="Fira Sans" panose="020B0503050000020004" pitchFamily="34" charset="0"/>
              </a:rPr>
              <a:t>Trend: </a:t>
            </a:r>
          </a:p>
          <a:p>
            <a:pPr lvl="1"/>
            <a:r>
              <a:rPr lang="en-US" sz="2000" dirty="0">
                <a:latin typeface="+mj-lt"/>
                <a:ea typeface="Fira Sans" panose="020B0503050000020004" pitchFamily="34" charset="0"/>
              </a:rPr>
              <a:t>Lowering capital expenditures per installed MW over the last decade </a:t>
            </a:r>
          </a:p>
          <a:p>
            <a:pPr marL="457200" lvl="1" indent="0">
              <a:buNone/>
            </a:pPr>
            <a:endParaRPr lang="nl-NL" sz="2400" spc="30" dirty="0">
              <a:latin typeface="+mj-lt"/>
              <a:ea typeface="Fira Sans" panose="020B0503050000020004" pitchFamily="34" charset="0"/>
            </a:endParaRPr>
          </a:p>
          <a:p>
            <a:r>
              <a:rPr lang="en-US" sz="2200" b="1" dirty="0">
                <a:latin typeface="+mj-lt"/>
                <a:ea typeface="Fira Sans" panose="020B0503050000020004" pitchFamily="34" charset="0"/>
              </a:rPr>
              <a:t>Estimating offshore wind parks </a:t>
            </a:r>
          </a:p>
          <a:p>
            <a:pPr marL="457200" lvl="1" indent="0">
              <a:buNone/>
              <a:tabLst>
                <a:tab pos="4667250" algn="r"/>
              </a:tabLst>
            </a:pPr>
            <a:endParaRPr lang="nl-NL" sz="2400" b="1" spc="30" dirty="0">
              <a:latin typeface="+mj-lt"/>
              <a:ea typeface="Fira Sans" panose="020B0503050000020004" pitchFamily="34" charset="0"/>
            </a:endParaRPr>
          </a:p>
          <a:p>
            <a:pPr>
              <a:tabLst>
                <a:tab pos="4667250" algn="r"/>
              </a:tabLst>
            </a:pPr>
            <a:endParaRPr lang="en-NL" sz="2400" spc="30" dirty="0">
              <a:latin typeface="+mj-lt"/>
              <a:ea typeface="Fira Sans" panose="020B0503050000020004" pitchFamily="34" charset="0"/>
            </a:endParaRPr>
          </a:p>
        </p:txBody>
      </p:sp>
      <p:pic>
        <p:nvPicPr>
          <p:cNvPr id="11" name="Content Placeholder 7" descr="A picture containing water, outdoor, boat, sky&#10;&#10;Description automatically generated">
            <a:extLst>
              <a:ext uri="{FF2B5EF4-FFF2-40B4-BE49-F238E27FC236}">
                <a16:creationId xmlns:a16="http://schemas.microsoft.com/office/drawing/2014/main" id="{194058D8-0BA6-413B-8B7B-AA1A95288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777" y="1806231"/>
            <a:ext cx="4744796" cy="3038200"/>
          </a:xfrm>
          <a:prstGeom prst="rect">
            <a:avLst/>
          </a:prstGeom>
        </p:spPr>
      </p:pic>
      <p:grpSp>
        <p:nvGrpSpPr>
          <p:cNvPr id="4" name="Group 3">
            <a:extLst>
              <a:ext uri="{FF2B5EF4-FFF2-40B4-BE49-F238E27FC236}">
                <a16:creationId xmlns:a16="http://schemas.microsoft.com/office/drawing/2014/main" id="{4ACCB3C5-BA60-4874-A356-32354BC8F289}"/>
              </a:ext>
            </a:extLst>
          </p:cNvPr>
          <p:cNvGrpSpPr/>
          <p:nvPr/>
        </p:nvGrpSpPr>
        <p:grpSpPr>
          <a:xfrm>
            <a:off x="6289196" y="1416570"/>
            <a:ext cx="5681486" cy="5111512"/>
            <a:chOff x="6397777" y="1631062"/>
            <a:chExt cx="4525596" cy="4071582"/>
          </a:xfrm>
        </p:grpSpPr>
        <p:pic>
          <p:nvPicPr>
            <p:cNvPr id="13" name="Picture 12">
              <a:extLst>
                <a:ext uri="{FF2B5EF4-FFF2-40B4-BE49-F238E27FC236}">
                  <a16:creationId xmlns:a16="http://schemas.microsoft.com/office/drawing/2014/main" id="{1933DE12-6561-40CB-B923-84154824001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7777" y="1631062"/>
              <a:ext cx="4525596" cy="4071582"/>
            </a:xfrm>
            <a:prstGeom prst="rect">
              <a:avLst/>
            </a:prstGeom>
            <a:noFill/>
          </p:spPr>
        </p:pic>
        <p:pic>
          <p:nvPicPr>
            <p:cNvPr id="3" name="Graphic 2" descr="Warning with solid fill">
              <a:extLst>
                <a:ext uri="{FF2B5EF4-FFF2-40B4-BE49-F238E27FC236}">
                  <a16:creationId xmlns:a16="http://schemas.microsoft.com/office/drawing/2014/main" id="{97B48364-EC97-450D-8E33-4CDE379575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5050" y="2514600"/>
              <a:ext cx="914400" cy="914400"/>
            </a:xfrm>
            <a:prstGeom prst="rect">
              <a:avLst/>
            </a:prstGeom>
          </p:spPr>
        </p:pic>
      </p:grpSp>
      <p:sp>
        <p:nvSpPr>
          <p:cNvPr id="20" name="TextBox 19">
            <a:extLst>
              <a:ext uri="{FF2B5EF4-FFF2-40B4-BE49-F238E27FC236}">
                <a16:creationId xmlns:a16="http://schemas.microsoft.com/office/drawing/2014/main" id="{47D2B3E1-6E80-42B3-A425-4C47380D25AB}"/>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4/19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3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5" end="5"/>
                                            </p:txEl>
                                          </p:spTgt>
                                        </p:tgtEl>
                                        <p:attrNameLst>
                                          <p:attrName>style.visibility</p:attrName>
                                        </p:attrNameLst>
                                      </p:cBhvr>
                                      <p:to>
                                        <p:strVal val="visible"/>
                                      </p:to>
                                    </p:set>
                                    <p:animEffect transition="in" filter="fade">
                                      <p:cBhvr>
                                        <p:cTn id="10" dur="500"/>
                                        <p:tgtEl>
                                          <p:spTgt spid="10">
                                            <p:txEl>
                                              <p:pRg st="5" end="5"/>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animEffect transition="in" filter="fade">
                                      <p:cBhvr>
                                        <p:cTn id="19"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a:t>
            </a:r>
            <a:r>
              <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Cost modelling approach </a:t>
            </a: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graphicFrame>
        <p:nvGraphicFramePr>
          <p:cNvPr id="2" name="Diagram 1">
            <a:extLst>
              <a:ext uri="{FF2B5EF4-FFF2-40B4-BE49-F238E27FC236}">
                <a16:creationId xmlns:a16="http://schemas.microsoft.com/office/drawing/2014/main" id="{12F87B9B-AC48-40A3-B511-A1A165FECAD8}"/>
              </a:ext>
            </a:extLst>
          </p:cNvPr>
          <p:cNvGraphicFramePr/>
          <p:nvPr>
            <p:extLst>
              <p:ext uri="{D42A27DB-BD31-4B8C-83A1-F6EECF244321}">
                <p14:modId xmlns:p14="http://schemas.microsoft.com/office/powerpoint/2010/main" val="3818291642"/>
              </p:ext>
            </p:extLst>
          </p:nvPr>
        </p:nvGraphicFramePr>
        <p:xfrm>
          <a:off x="0" y="3233828"/>
          <a:ext cx="11831804" cy="22442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a:extLst>
              <a:ext uri="{FF2B5EF4-FFF2-40B4-BE49-F238E27FC236}">
                <a16:creationId xmlns:a16="http://schemas.microsoft.com/office/drawing/2014/main" id="{D8BFF233-8077-4EEB-BB65-F99F67D048C1}"/>
              </a:ext>
            </a:extLst>
          </p:cNvPr>
          <p:cNvGrpSpPr/>
          <p:nvPr/>
        </p:nvGrpSpPr>
        <p:grpSpPr>
          <a:xfrm>
            <a:off x="1206933" y="1940963"/>
            <a:ext cx="9778134" cy="1654154"/>
            <a:chOff x="1378595" y="4381979"/>
            <a:chExt cx="9778134" cy="1654154"/>
          </a:xfrm>
        </p:grpSpPr>
        <p:pic>
          <p:nvPicPr>
            <p:cNvPr id="2050" name="Picture 2" descr="Data classification icon Images, Stock Photos &amp; Vectors | Shutterstock">
              <a:extLst>
                <a:ext uri="{FF2B5EF4-FFF2-40B4-BE49-F238E27FC236}">
                  <a16:creationId xmlns:a16="http://schemas.microsoft.com/office/drawing/2014/main" id="{88FA960F-2A03-4F3C-A1C1-A586D8A347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131" t="6463" r="13664" b="15851"/>
            <a:stretch/>
          </p:blipFill>
          <p:spPr bwMode="auto">
            <a:xfrm>
              <a:off x="4243550" y="4381979"/>
              <a:ext cx="1447408" cy="16541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llar  free icon">
              <a:extLst>
                <a:ext uri="{FF2B5EF4-FFF2-40B4-BE49-F238E27FC236}">
                  <a16:creationId xmlns:a16="http://schemas.microsoft.com/office/drawing/2014/main" id="{06D54BDD-4DD7-45A2-B8C7-97B745D7B0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8595" y="4383315"/>
              <a:ext cx="1392896" cy="13928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ffshore Wind - MassCEC Clean Energy Education Directory">
              <a:extLst>
                <a:ext uri="{FF2B5EF4-FFF2-40B4-BE49-F238E27FC236}">
                  <a16:creationId xmlns:a16="http://schemas.microsoft.com/office/drawing/2014/main" id="{FD62A0B5-2513-43A2-8F94-D23DD346C8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3449" y="4406168"/>
              <a:ext cx="1470212" cy="14702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gression analysis Icon - Download regression analysis Icon 2009607 | Noun  Project">
              <a:extLst>
                <a:ext uri="{FF2B5EF4-FFF2-40B4-BE49-F238E27FC236}">
                  <a16:creationId xmlns:a16="http://schemas.microsoft.com/office/drawing/2014/main" id="{EF06FCD8-2019-433A-8395-3B68209A7D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73805" y="4406168"/>
              <a:ext cx="1582924" cy="158292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22D902DF-A7A4-4661-97CE-5166F1B88716}"/>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5/19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838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6" descr="Nordsee One - JDR Cables, providing the vital connection">
            <a:extLst>
              <a:ext uri="{FF2B5EF4-FFF2-40B4-BE49-F238E27FC236}">
                <a16:creationId xmlns:a16="http://schemas.microsoft.com/office/drawing/2014/main" id="{39292410-32C1-41FF-B023-F316F365F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535" y="5752611"/>
            <a:ext cx="1271706" cy="86838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a:t>
            </a:r>
            <a:r>
              <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Choosing  the right type of cost model</a:t>
            </a:r>
          </a:p>
        </p:txBody>
      </p:sp>
      <p:pic>
        <p:nvPicPr>
          <p:cNvPr id="56" name="Picture 55" descr="Cooling Electronics in Wind Turbines">
            <a:extLst>
              <a:ext uri="{FF2B5EF4-FFF2-40B4-BE49-F238E27FC236}">
                <a16:creationId xmlns:a16="http://schemas.microsoft.com/office/drawing/2014/main" id="{789E2568-1B76-49DE-8092-E19E67C70C6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29821" y="4989773"/>
            <a:ext cx="1244688" cy="755546"/>
          </a:xfrm>
          <a:prstGeom prst="rect">
            <a:avLst/>
          </a:prstGeom>
          <a:noFill/>
          <a:ln>
            <a:noFill/>
          </a:ln>
        </p:spPr>
      </p:pic>
      <p:pic>
        <p:nvPicPr>
          <p:cNvPr id="57" name="Picture 56" descr="Turbines of the year 2018: Rotor blades | Windpower Monthly">
            <a:extLst>
              <a:ext uri="{FF2B5EF4-FFF2-40B4-BE49-F238E27FC236}">
                <a16:creationId xmlns:a16="http://schemas.microsoft.com/office/drawing/2014/main" id="{7A94FFE2-94C1-4992-B3D5-48D67767810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121535" y="4958187"/>
            <a:ext cx="1269224" cy="794424"/>
          </a:xfrm>
          <a:prstGeom prst="rect">
            <a:avLst/>
          </a:prstGeom>
          <a:noFill/>
          <a:ln>
            <a:noFill/>
          </a:ln>
        </p:spPr>
      </p:pic>
      <p:grpSp>
        <p:nvGrpSpPr>
          <p:cNvPr id="89" name="Group 88">
            <a:extLst>
              <a:ext uri="{FF2B5EF4-FFF2-40B4-BE49-F238E27FC236}">
                <a16:creationId xmlns:a16="http://schemas.microsoft.com/office/drawing/2014/main" id="{0A0F2967-35AD-4F7F-909F-E9AA4ACA9B2E}"/>
              </a:ext>
            </a:extLst>
          </p:cNvPr>
          <p:cNvGrpSpPr/>
          <p:nvPr/>
        </p:nvGrpSpPr>
        <p:grpSpPr>
          <a:xfrm>
            <a:off x="1119920" y="3282202"/>
            <a:ext cx="6058764" cy="3338794"/>
            <a:chOff x="2618520" y="3307602"/>
            <a:chExt cx="6058764" cy="3338794"/>
          </a:xfrm>
        </p:grpSpPr>
        <p:pic>
          <p:nvPicPr>
            <p:cNvPr id="59" name="Afbeelding 1">
              <a:extLst>
                <a:ext uri="{FF2B5EF4-FFF2-40B4-BE49-F238E27FC236}">
                  <a16:creationId xmlns:a16="http://schemas.microsoft.com/office/drawing/2014/main" id="{73944ECA-1A2F-47E1-BFD0-9B3F274EFE5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18520" y="3307602"/>
              <a:ext cx="6058764" cy="3338794"/>
            </a:xfrm>
            <a:prstGeom prst="rect">
              <a:avLst/>
            </a:prstGeom>
          </p:spPr>
        </p:pic>
        <p:sp>
          <p:nvSpPr>
            <p:cNvPr id="60" name="Arc 59">
              <a:extLst>
                <a:ext uri="{FF2B5EF4-FFF2-40B4-BE49-F238E27FC236}">
                  <a16:creationId xmlns:a16="http://schemas.microsoft.com/office/drawing/2014/main" id="{40E36347-573E-4F9B-99EC-38AC5A006AE5}"/>
                </a:ext>
              </a:extLst>
            </p:cNvPr>
            <p:cNvSpPr/>
            <p:nvPr/>
          </p:nvSpPr>
          <p:spPr>
            <a:xfrm rot="1126517">
              <a:off x="4870186" y="4089056"/>
              <a:ext cx="373457" cy="207832"/>
            </a:xfrm>
            <a:prstGeom prst="arc">
              <a:avLst>
                <a:gd name="adj1" fmla="val 16200000"/>
                <a:gd name="adj2" fmla="val 20753896"/>
              </a:avLst>
            </a:prstGeom>
            <a:ln w="12700">
              <a:solidFill>
                <a:srgbClr val="00526C">
                  <a:alpha val="25882"/>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latin typeface="+mj-lt"/>
              </a:endParaRPr>
            </a:p>
          </p:txBody>
        </p:sp>
        <p:sp>
          <p:nvSpPr>
            <p:cNvPr id="61" name="Arc 60">
              <a:extLst>
                <a:ext uri="{FF2B5EF4-FFF2-40B4-BE49-F238E27FC236}">
                  <a16:creationId xmlns:a16="http://schemas.microsoft.com/office/drawing/2014/main" id="{A75B19B9-CB01-4AFD-8DAC-949DA7BF0FBF}"/>
                </a:ext>
              </a:extLst>
            </p:cNvPr>
            <p:cNvSpPr/>
            <p:nvPr/>
          </p:nvSpPr>
          <p:spPr>
            <a:xfrm rot="1126517">
              <a:off x="5271262" y="4538816"/>
              <a:ext cx="402323" cy="265338"/>
            </a:xfrm>
            <a:prstGeom prst="arc">
              <a:avLst>
                <a:gd name="adj1" fmla="val 16200000"/>
                <a:gd name="adj2" fmla="val 20896149"/>
              </a:avLst>
            </a:prstGeom>
            <a:ln w="12700">
              <a:solidFill>
                <a:srgbClr val="00526C">
                  <a:alpha val="25882"/>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latin typeface="+mj-lt"/>
              </a:endParaRPr>
            </a:p>
          </p:txBody>
        </p:sp>
        <p:sp>
          <p:nvSpPr>
            <p:cNvPr id="62" name="Arc 61">
              <a:extLst>
                <a:ext uri="{FF2B5EF4-FFF2-40B4-BE49-F238E27FC236}">
                  <a16:creationId xmlns:a16="http://schemas.microsoft.com/office/drawing/2014/main" id="{2CFE17AD-C421-480F-94DD-054A1E16815C}"/>
                </a:ext>
              </a:extLst>
            </p:cNvPr>
            <p:cNvSpPr/>
            <p:nvPr/>
          </p:nvSpPr>
          <p:spPr>
            <a:xfrm rot="1811173">
              <a:off x="5831827" y="5031615"/>
              <a:ext cx="327223" cy="183285"/>
            </a:xfrm>
            <a:prstGeom prst="arc">
              <a:avLst>
                <a:gd name="adj1" fmla="val 16200000"/>
                <a:gd name="adj2" fmla="val 20851088"/>
              </a:avLst>
            </a:prstGeom>
            <a:ln w="12700">
              <a:solidFill>
                <a:srgbClr val="00526C">
                  <a:alpha val="25882"/>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latin typeface="+mj-lt"/>
              </a:endParaRPr>
            </a:p>
          </p:txBody>
        </p:sp>
        <p:sp>
          <p:nvSpPr>
            <p:cNvPr id="63" name="Arc 62">
              <a:extLst>
                <a:ext uri="{FF2B5EF4-FFF2-40B4-BE49-F238E27FC236}">
                  <a16:creationId xmlns:a16="http://schemas.microsoft.com/office/drawing/2014/main" id="{950B1546-AB6D-4629-8261-077A9A517B14}"/>
                </a:ext>
              </a:extLst>
            </p:cNvPr>
            <p:cNvSpPr/>
            <p:nvPr/>
          </p:nvSpPr>
          <p:spPr>
            <a:xfrm rot="2510544">
              <a:off x="5670042" y="5505504"/>
              <a:ext cx="353032" cy="197243"/>
            </a:xfrm>
            <a:prstGeom prst="arc">
              <a:avLst>
                <a:gd name="adj1" fmla="val 16200000"/>
                <a:gd name="adj2" fmla="val 20431264"/>
              </a:avLst>
            </a:prstGeom>
            <a:ln w="12700">
              <a:solidFill>
                <a:srgbClr val="00526C">
                  <a:alpha val="25882"/>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latin typeface="+mj-lt"/>
              </a:endParaRPr>
            </a:p>
          </p:txBody>
        </p:sp>
        <p:pic>
          <p:nvPicPr>
            <p:cNvPr id="64" name="Picture 6">
              <a:extLst>
                <a:ext uri="{FF2B5EF4-FFF2-40B4-BE49-F238E27FC236}">
                  <a16:creationId xmlns:a16="http://schemas.microsoft.com/office/drawing/2014/main" id="{B04016C9-2255-43AA-86FA-53FE87EC287F}"/>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3430" t="53416" r="62819"/>
            <a:stretch/>
          </p:blipFill>
          <p:spPr bwMode="auto">
            <a:xfrm rot="5400000">
              <a:off x="4539357" y="3420433"/>
              <a:ext cx="613250" cy="907678"/>
            </a:xfrm>
            <a:prstGeom prst="rect">
              <a:avLst/>
            </a:prstGeom>
            <a:noFill/>
          </p:spPr>
        </p:pic>
      </p:grpSp>
      <p:grpSp>
        <p:nvGrpSpPr>
          <p:cNvPr id="88" name="Group 87">
            <a:extLst>
              <a:ext uri="{FF2B5EF4-FFF2-40B4-BE49-F238E27FC236}">
                <a16:creationId xmlns:a16="http://schemas.microsoft.com/office/drawing/2014/main" id="{86EF521C-9E93-411F-94AE-D5FB1F150BF2}"/>
              </a:ext>
            </a:extLst>
          </p:cNvPr>
          <p:cNvGrpSpPr/>
          <p:nvPr/>
        </p:nvGrpSpPr>
        <p:grpSpPr>
          <a:xfrm>
            <a:off x="8536856" y="4157667"/>
            <a:ext cx="586384" cy="725864"/>
            <a:chOff x="10035456" y="4183067"/>
            <a:chExt cx="586384" cy="725864"/>
          </a:xfrm>
        </p:grpSpPr>
        <p:pic>
          <p:nvPicPr>
            <p:cNvPr id="66" name="Picture 65" descr="WTG Foundations - Seaway 7">
              <a:extLst>
                <a:ext uri="{FF2B5EF4-FFF2-40B4-BE49-F238E27FC236}">
                  <a16:creationId xmlns:a16="http://schemas.microsoft.com/office/drawing/2014/main" id="{38E653DE-0119-4D92-B002-55184575EE53}"/>
                </a:ext>
              </a:extLst>
            </p:cNvPr>
            <p:cNvPicPr/>
            <p:nvPr/>
          </p:nvPicPr>
          <p:blipFill rotWithShape="1">
            <a:blip r:embed="rId8">
              <a:extLst>
                <a:ext uri="{28A0092B-C50C-407E-A947-70E740481C1C}">
                  <a14:useLocalDpi xmlns:a14="http://schemas.microsoft.com/office/drawing/2010/main" val="0"/>
                </a:ext>
              </a:extLst>
            </a:blip>
            <a:srcRect l="31128" r="27231"/>
            <a:stretch/>
          </p:blipFill>
          <p:spPr bwMode="auto">
            <a:xfrm>
              <a:off x="10035456" y="4183067"/>
              <a:ext cx="302180" cy="725864"/>
            </a:xfrm>
            <a:prstGeom prst="rect">
              <a:avLst/>
            </a:prstGeom>
            <a:noFill/>
            <a:ln>
              <a:noFill/>
            </a:ln>
            <a:extLst>
              <a:ext uri="{53640926-AAD7-44D8-BBD7-CCE9431645EC}">
                <a14:shadowObscured xmlns:a14="http://schemas.microsoft.com/office/drawing/2010/main"/>
              </a:ext>
            </a:extLst>
          </p:spPr>
        </p:pic>
        <p:pic>
          <p:nvPicPr>
            <p:cNvPr id="67" name="Picture 66" descr="WTG Foundations - Seaway 7">
              <a:extLst>
                <a:ext uri="{FF2B5EF4-FFF2-40B4-BE49-F238E27FC236}">
                  <a16:creationId xmlns:a16="http://schemas.microsoft.com/office/drawing/2014/main" id="{9DA11885-7AB1-4B6B-9DB7-09517135ECFC}"/>
                </a:ext>
              </a:extLst>
            </p:cNvPr>
            <p:cNvPicPr/>
            <p:nvPr/>
          </p:nvPicPr>
          <p:blipFill rotWithShape="1">
            <a:blip r:embed="rId9">
              <a:extLst>
                <a:ext uri="{28A0092B-C50C-407E-A947-70E740481C1C}">
                  <a14:useLocalDpi xmlns:a14="http://schemas.microsoft.com/office/drawing/2010/main" val="0"/>
                </a:ext>
              </a:extLst>
            </a:blip>
            <a:srcRect l="26028" r="23569"/>
            <a:stretch/>
          </p:blipFill>
          <p:spPr bwMode="auto">
            <a:xfrm>
              <a:off x="10270672" y="4212195"/>
              <a:ext cx="351168" cy="696736"/>
            </a:xfrm>
            <a:prstGeom prst="rect">
              <a:avLst/>
            </a:prstGeom>
            <a:noFill/>
            <a:ln>
              <a:noFill/>
            </a:ln>
            <a:extLst>
              <a:ext uri="{53640926-AAD7-44D8-BBD7-CCE9431645EC}">
                <a14:shadowObscured xmlns:a14="http://schemas.microsoft.com/office/drawing/2010/main"/>
              </a:ext>
            </a:extLst>
          </p:spPr>
        </p:pic>
      </p:grpSp>
      <p:pic>
        <p:nvPicPr>
          <p:cNvPr id="68" name="Picture 67">
            <a:extLst>
              <a:ext uri="{FF2B5EF4-FFF2-40B4-BE49-F238E27FC236}">
                <a16:creationId xmlns:a16="http://schemas.microsoft.com/office/drawing/2014/main" id="{C768B5D8-3FEA-4F00-8E5B-38C7AF2565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1620" y="4126191"/>
            <a:ext cx="1159139" cy="815293"/>
          </a:xfrm>
          <a:prstGeom prst="rect">
            <a:avLst/>
          </a:prstGeom>
        </p:spPr>
      </p:pic>
      <p:pic>
        <p:nvPicPr>
          <p:cNvPr id="69" name="Picture 68" descr="A picture containing sky, outdoor, water, traveling&#10;&#10;Description automatically generated">
            <a:extLst>
              <a:ext uri="{FF2B5EF4-FFF2-40B4-BE49-F238E27FC236}">
                <a16:creationId xmlns:a16="http://schemas.microsoft.com/office/drawing/2014/main" id="{2E4AA573-19CA-4A35-A0CE-65B704538C0A}"/>
              </a:ext>
            </a:extLst>
          </p:cNvPr>
          <p:cNvPicPr>
            <a:picLocks noChangeAspect="1"/>
          </p:cNvPicPr>
          <p:nvPr/>
        </p:nvPicPr>
        <p:blipFill rotWithShape="1">
          <a:blip r:embed="rId11">
            <a:extLst>
              <a:ext uri="{28A0092B-C50C-407E-A947-70E740481C1C}">
                <a14:useLocalDpi xmlns:a14="http://schemas.microsoft.com/office/drawing/2010/main" val="0"/>
              </a:ext>
            </a:extLst>
          </a:blip>
          <a:srcRect l="14760" t="1841" r="12055" b="1538"/>
          <a:stretch/>
        </p:blipFill>
        <p:spPr>
          <a:xfrm>
            <a:off x="7102353" y="4119326"/>
            <a:ext cx="1225135" cy="827415"/>
          </a:xfrm>
          <a:prstGeom prst="rect">
            <a:avLst/>
          </a:prstGeom>
        </p:spPr>
      </p:pic>
      <p:pic>
        <p:nvPicPr>
          <p:cNvPr id="70" name="Content Placeholder 4">
            <a:extLst>
              <a:ext uri="{FF2B5EF4-FFF2-40B4-BE49-F238E27FC236}">
                <a16:creationId xmlns:a16="http://schemas.microsoft.com/office/drawing/2014/main" id="{F9EFE93D-3A0E-458C-BCEE-8FD919DF5BF3}"/>
              </a:ext>
            </a:extLst>
          </p:cNvPr>
          <p:cNvPicPr>
            <a:picLocks noGrp="1" noChangeAspect="1"/>
          </p:cNvPicPr>
          <p:nvPr>
            <p:ph idx="1"/>
          </p:nvPr>
        </p:nvPicPr>
        <p:blipFill>
          <a:blip r:embed="rId12"/>
          <a:stretch>
            <a:fillRect/>
          </a:stretch>
        </p:blipFill>
        <p:spPr>
          <a:xfrm>
            <a:off x="5955572" y="4125124"/>
            <a:ext cx="1156427" cy="815820"/>
          </a:xfrm>
        </p:spPr>
      </p:pic>
      <p:pic>
        <p:nvPicPr>
          <p:cNvPr id="71" name="Picture 4" descr="Oteac inspects Belgian substation | 4C Offshore News">
            <a:extLst>
              <a:ext uri="{FF2B5EF4-FFF2-40B4-BE49-F238E27FC236}">
                <a16:creationId xmlns:a16="http://schemas.microsoft.com/office/drawing/2014/main" id="{F48438BC-CBAE-4BED-823D-AD2BDABAB1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51989" y="1453042"/>
            <a:ext cx="4438770" cy="267529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
            <a:extLst>
              <a:ext uri="{FF2B5EF4-FFF2-40B4-BE49-F238E27FC236}">
                <a16:creationId xmlns:a16="http://schemas.microsoft.com/office/drawing/2014/main" id="{0004C294-CC4A-4040-B22D-1BB6F380FD46}"/>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2400481" y="4492267"/>
            <a:ext cx="2039593" cy="2093801"/>
          </a:xfrm>
          <a:prstGeom prst="rect">
            <a:avLst/>
          </a:prstGeom>
          <a:noFill/>
        </p:spPr>
      </p:pic>
      <p:sp>
        <p:nvSpPr>
          <p:cNvPr id="73" name="TextBox 9">
            <a:extLst>
              <a:ext uri="{FF2B5EF4-FFF2-40B4-BE49-F238E27FC236}">
                <a16:creationId xmlns:a16="http://schemas.microsoft.com/office/drawing/2014/main" id="{C7E9833A-B996-4C04-B479-76963B6EF149}"/>
              </a:ext>
            </a:extLst>
          </p:cNvPr>
          <p:cNvSpPr txBox="1">
            <a:spLocks noChangeArrowheads="1"/>
          </p:cNvSpPr>
          <p:nvPr/>
        </p:nvSpPr>
        <p:spPr bwMode="auto">
          <a:xfrm>
            <a:off x="5962041" y="3282201"/>
            <a:ext cx="4428718" cy="842924"/>
          </a:xfrm>
          <a:prstGeom prst="rect">
            <a:avLst/>
          </a:prstGeom>
          <a:solidFill>
            <a:srgbClr val="000000">
              <a:alpha val="50196"/>
            </a:srgbClr>
          </a:solidFill>
          <a:ln w="9525">
            <a:noFill/>
            <a:miter lim="800000"/>
            <a:headEnd/>
            <a:tailEnd/>
          </a:ln>
        </p:spPr>
        <p:txBody>
          <a:bodyPr wrap="square">
            <a:noAutofit/>
          </a:bodyPr>
          <a:lstStyle/>
          <a:p>
            <a:r>
              <a:rPr lang="nl-NL" sz="2400" b="1" spc="51" dirty="0">
                <a:ln w="13500">
                  <a:solidFill>
                    <a:srgbClr val="4F81BD">
                      <a:shade val="2500"/>
                      <a:alpha val="6500"/>
                    </a:srgbClr>
                  </a:solidFill>
                  <a:prstDash val="solid"/>
                </a:ln>
                <a:solidFill>
                  <a:schemeClr val="bg1"/>
                </a:solidFill>
                <a:latin typeface="+mj-lt"/>
                <a:cs typeface="Arial" pitchFamily="34" charset="0"/>
              </a:rPr>
              <a:t>Objects – High level estimate  </a:t>
            </a:r>
          </a:p>
        </p:txBody>
      </p:sp>
      <p:cxnSp>
        <p:nvCxnSpPr>
          <p:cNvPr id="74" name="Curved Connector 64">
            <a:extLst>
              <a:ext uri="{FF2B5EF4-FFF2-40B4-BE49-F238E27FC236}">
                <a16:creationId xmlns:a16="http://schemas.microsoft.com/office/drawing/2014/main" id="{A1971E6A-FCD6-40AE-A189-21A90EB8D7E0}"/>
              </a:ext>
            </a:extLst>
          </p:cNvPr>
          <p:cNvCxnSpPr>
            <a:cxnSpLocks/>
          </p:cNvCxnSpPr>
          <p:nvPr/>
        </p:nvCxnSpPr>
        <p:spPr>
          <a:xfrm flipV="1">
            <a:off x="3239229" y="3529862"/>
            <a:ext cx="2712759" cy="625635"/>
          </a:xfrm>
          <a:prstGeom prst="curvedConnector3">
            <a:avLst>
              <a:gd name="adj1" fmla="val 50000"/>
            </a:avLst>
          </a:prstGeom>
          <a:ln w="38100">
            <a:solidFill>
              <a:srgbClr val="000000">
                <a:alpha val="50196"/>
              </a:srgbClr>
            </a:solidFill>
          </a:ln>
        </p:spPr>
        <p:style>
          <a:lnRef idx="1">
            <a:schemeClr val="accent1"/>
          </a:lnRef>
          <a:fillRef idx="0">
            <a:schemeClr val="accent1"/>
          </a:fillRef>
          <a:effectRef idx="0">
            <a:schemeClr val="accent1"/>
          </a:effectRef>
          <a:fontRef idx="minor">
            <a:schemeClr val="tx1"/>
          </a:fontRef>
        </p:style>
      </p:cxnSp>
      <p:sp>
        <p:nvSpPr>
          <p:cNvPr id="75" name="TextBox 9">
            <a:extLst>
              <a:ext uri="{FF2B5EF4-FFF2-40B4-BE49-F238E27FC236}">
                <a16:creationId xmlns:a16="http://schemas.microsoft.com/office/drawing/2014/main" id="{D9AE9347-117A-4162-8B72-6C6EDA6D7975}"/>
              </a:ext>
            </a:extLst>
          </p:cNvPr>
          <p:cNvSpPr txBox="1">
            <a:spLocks noChangeArrowheads="1"/>
          </p:cNvSpPr>
          <p:nvPr/>
        </p:nvSpPr>
        <p:spPr bwMode="auto">
          <a:xfrm>
            <a:off x="5958807" y="5784884"/>
            <a:ext cx="4438770" cy="838396"/>
          </a:xfrm>
          <a:prstGeom prst="rect">
            <a:avLst/>
          </a:prstGeom>
          <a:solidFill>
            <a:srgbClr val="000000">
              <a:alpha val="50196"/>
            </a:srgbClr>
          </a:solidFill>
          <a:ln w="9525">
            <a:noFill/>
            <a:miter lim="800000"/>
            <a:headEnd/>
            <a:tailEnd/>
          </a:ln>
        </p:spPr>
        <p:txBody>
          <a:bodyPr wrap="square" anchor="ctr">
            <a:noAutofit/>
          </a:bodyPr>
          <a:lstStyle/>
          <a:p>
            <a:r>
              <a:rPr lang="nl-NL" b="1" spc="51" dirty="0">
                <a:ln w="13500">
                  <a:solidFill>
                    <a:srgbClr val="4F81BD">
                      <a:shade val="2500"/>
                      <a:alpha val="6500"/>
                    </a:srgbClr>
                  </a:solidFill>
                  <a:prstDash val="solid"/>
                </a:ln>
                <a:solidFill>
                  <a:schemeClr val="bg1"/>
                </a:solidFill>
                <a:latin typeface="+mj-lt"/>
                <a:cs typeface="Arial" pitchFamily="34" charset="0"/>
              </a:rPr>
              <a:t>Unit Rates &amp; Details – Detailed estimate </a:t>
            </a:r>
          </a:p>
        </p:txBody>
      </p:sp>
      <p:sp>
        <p:nvSpPr>
          <p:cNvPr id="76" name="TextBox 9">
            <a:extLst>
              <a:ext uri="{FF2B5EF4-FFF2-40B4-BE49-F238E27FC236}">
                <a16:creationId xmlns:a16="http://schemas.microsoft.com/office/drawing/2014/main" id="{BA6C6248-AB34-4659-8329-B17ED1C99CE0}"/>
              </a:ext>
            </a:extLst>
          </p:cNvPr>
          <p:cNvSpPr txBox="1">
            <a:spLocks noChangeArrowheads="1"/>
          </p:cNvSpPr>
          <p:nvPr/>
        </p:nvSpPr>
        <p:spPr bwMode="auto">
          <a:xfrm>
            <a:off x="5951989" y="4125768"/>
            <a:ext cx="4438770" cy="819032"/>
          </a:xfrm>
          <a:prstGeom prst="rect">
            <a:avLst/>
          </a:prstGeom>
          <a:solidFill>
            <a:srgbClr val="000000">
              <a:alpha val="50196"/>
            </a:srgbClr>
          </a:solidFill>
          <a:ln w="9525">
            <a:noFill/>
            <a:miter lim="800000"/>
            <a:headEnd/>
            <a:tailEnd/>
          </a:ln>
        </p:spPr>
        <p:txBody>
          <a:bodyPr wrap="square">
            <a:noAutofit/>
          </a:bodyPr>
          <a:lstStyle/>
          <a:p>
            <a:r>
              <a:rPr lang="nl-NL" sz="2400" b="1" spc="51" dirty="0">
                <a:ln w="13500">
                  <a:solidFill>
                    <a:srgbClr val="4F81BD">
                      <a:shade val="2500"/>
                      <a:alpha val="6500"/>
                    </a:srgbClr>
                  </a:solidFill>
                  <a:prstDash val="solid"/>
                </a:ln>
                <a:solidFill>
                  <a:schemeClr val="bg1"/>
                </a:solidFill>
                <a:latin typeface="+mj-lt"/>
                <a:cs typeface="Arial" pitchFamily="34" charset="0"/>
              </a:rPr>
              <a:t>Composites </a:t>
            </a:r>
          </a:p>
        </p:txBody>
      </p:sp>
      <p:cxnSp>
        <p:nvCxnSpPr>
          <p:cNvPr id="77" name="Curved Connector 41">
            <a:extLst>
              <a:ext uri="{FF2B5EF4-FFF2-40B4-BE49-F238E27FC236}">
                <a16:creationId xmlns:a16="http://schemas.microsoft.com/office/drawing/2014/main" id="{3A5F0879-05BB-491F-ABA4-497023A2C667}"/>
              </a:ext>
            </a:extLst>
          </p:cNvPr>
          <p:cNvCxnSpPr>
            <a:cxnSpLocks/>
          </p:cNvCxnSpPr>
          <p:nvPr/>
        </p:nvCxnSpPr>
        <p:spPr>
          <a:xfrm>
            <a:off x="3921074" y="5642538"/>
            <a:ext cx="2039593" cy="322963"/>
          </a:xfrm>
          <a:prstGeom prst="curvedConnector3">
            <a:avLst>
              <a:gd name="adj1" fmla="val 50000"/>
            </a:avLst>
          </a:prstGeom>
          <a:ln w="38100">
            <a:solidFill>
              <a:srgbClr val="000000">
                <a:alpha val="50196"/>
              </a:srgbClr>
            </a:solidFill>
          </a:ln>
        </p:spPr>
        <p:style>
          <a:lnRef idx="1">
            <a:schemeClr val="accent1"/>
          </a:lnRef>
          <a:fillRef idx="0">
            <a:schemeClr val="accent1"/>
          </a:fillRef>
          <a:effectRef idx="0">
            <a:schemeClr val="accent1"/>
          </a:effectRef>
          <a:fontRef idx="minor">
            <a:schemeClr val="tx1"/>
          </a:fontRef>
        </p:style>
      </p:cxnSp>
      <p:pic>
        <p:nvPicPr>
          <p:cNvPr id="78" name="Picture 77" descr="Wind power towers in Taiwan | REVE News of the wind sector in Spain and in  the world">
            <a:extLst>
              <a:ext uri="{FF2B5EF4-FFF2-40B4-BE49-F238E27FC236}">
                <a16:creationId xmlns:a16="http://schemas.microsoft.com/office/drawing/2014/main" id="{C7BE4E17-6A15-499A-B327-15DB5A26CBEF}"/>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5951988" y="4947682"/>
            <a:ext cx="1430808" cy="804929"/>
          </a:xfrm>
          <a:prstGeom prst="rect">
            <a:avLst/>
          </a:prstGeom>
          <a:noFill/>
          <a:ln>
            <a:noFill/>
          </a:ln>
        </p:spPr>
      </p:pic>
      <p:sp>
        <p:nvSpPr>
          <p:cNvPr id="79" name="TextBox 9">
            <a:extLst>
              <a:ext uri="{FF2B5EF4-FFF2-40B4-BE49-F238E27FC236}">
                <a16:creationId xmlns:a16="http://schemas.microsoft.com/office/drawing/2014/main" id="{0EC33E25-ADF7-4998-8B09-BBEFC0C04A07}"/>
              </a:ext>
            </a:extLst>
          </p:cNvPr>
          <p:cNvSpPr txBox="1">
            <a:spLocks noChangeArrowheads="1"/>
          </p:cNvSpPr>
          <p:nvPr/>
        </p:nvSpPr>
        <p:spPr bwMode="auto">
          <a:xfrm>
            <a:off x="5951989" y="4941588"/>
            <a:ext cx="4438770" cy="844224"/>
          </a:xfrm>
          <a:prstGeom prst="rect">
            <a:avLst/>
          </a:prstGeom>
          <a:solidFill>
            <a:srgbClr val="000000">
              <a:alpha val="50196"/>
            </a:srgbClr>
          </a:solidFill>
          <a:ln w="9525">
            <a:noFill/>
            <a:miter lim="800000"/>
            <a:headEnd/>
            <a:tailEnd/>
          </a:ln>
        </p:spPr>
        <p:txBody>
          <a:bodyPr wrap="square">
            <a:noAutofit/>
          </a:bodyPr>
          <a:lstStyle/>
          <a:p>
            <a:r>
              <a:rPr lang="nl-NL" sz="2400" b="1" spc="51" dirty="0">
                <a:ln w="13500">
                  <a:solidFill>
                    <a:srgbClr val="4F81BD">
                      <a:shade val="2500"/>
                      <a:alpha val="6500"/>
                    </a:srgbClr>
                  </a:solidFill>
                  <a:prstDash val="solid"/>
                </a:ln>
                <a:solidFill>
                  <a:schemeClr val="bg1"/>
                </a:solidFill>
                <a:latin typeface="+mj-lt"/>
                <a:cs typeface="Arial" pitchFamily="34" charset="0"/>
              </a:rPr>
              <a:t>Bill of Quantities </a:t>
            </a:r>
          </a:p>
        </p:txBody>
      </p:sp>
      <p:grpSp>
        <p:nvGrpSpPr>
          <p:cNvPr id="85" name="Group 84">
            <a:extLst>
              <a:ext uri="{FF2B5EF4-FFF2-40B4-BE49-F238E27FC236}">
                <a16:creationId xmlns:a16="http://schemas.microsoft.com/office/drawing/2014/main" id="{81D3D092-A88A-4AE1-A591-C62B15098123}"/>
              </a:ext>
            </a:extLst>
          </p:cNvPr>
          <p:cNvGrpSpPr/>
          <p:nvPr/>
        </p:nvGrpSpPr>
        <p:grpSpPr>
          <a:xfrm>
            <a:off x="10513875" y="1930996"/>
            <a:ext cx="611379" cy="4289102"/>
            <a:chOff x="874521" y="1701800"/>
            <a:chExt cx="611379" cy="4289102"/>
          </a:xfrm>
        </p:grpSpPr>
        <p:cxnSp>
          <p:nvCxnSpPr>
            <p:cNvPr id="83" name="Straight Arrow Connector 82">
              <a:extLst>
                <a:ext uri="{FF2B5EF4-FFF2-40B4-BE49-F238E27FC236}">
                  <a16:creationId xmlns:a16="http://schemas.microsoft.com/office/drawing/2014/main" id="{C1FE7E91-4CC7-4F2C-88A7-623AAE1C2F1B}"/>
                </a:ext>
              </a:extLst>
            </p:cNvPr>
            <p:cNvCxnSpPr/>
            <p:nvPr/>
          </p:nvCxnSpPr>
          <p:spPr>
            <a:xfrm>
              <a:off x="1485900" y="2235200"/>
              <a:ext cx="0" cy="3432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D2C508F-A305-4827-A800-3569E065D54E}"/>
                </a:ext>
              </a:extLst>
            </p:cNvPr>
            <p:cNvSpPr txBox="1"/>
            <p:nvPr/>
          </p:nvSpPr>
          <p:spPr>
            <a:xfrm rot="16200000">
              <a:off x="-976309" y="3552630"/>
              <a:ext cx="4289102" cy="587441"/>
            </a:xfrm>
            <a:prstGeom prst="rect">
              <a:avLst/>
            </a:prstGeom>
            <a:noFill/>
          </p:spPr>
          <p:txBody>
            <a:bodyPr vert="horz" wrap="square" lIns="648000" tIns="108000" rIns="900000" bIns="108000" rtlCol="0" anchor="ctr">
              <a:spAutoFit/>
            </a:bodyPr>
            <a:lstStyle/>
            <a:p>
              <a:pPr algn="l">
                <a:tabLst>
                  <a:tab pos="542925" algn="l"/>
                </a:tabLst>
              </a:pPr>
              <a:r>
                <a:rPr lang="nl-NL" sz="2400" dirty="0">
                  <a:latin typeface="+mj-lt"/>
                  <a:cs typeface="Calibri" panose="020F0502020204030204" pitchFamily="34" charset="0"/>
                </a:rPr>
                <a:t>Information available </a:t>
              </a:r>
              <a:endParaRPr lang="en-US" sz="2400" dirty="0">
                <a:latin typeface="+mj-lt"/>
                <a:cs typeface="Calibri" panose="020F0502020204030204" pitchFamily="34" charset="0"/>
              </a:endParaRPr>
            </a:p>
          </p:txBody>
        </p:sp>
      </p:grpSp>
      <p:sp>
        <p:nvSpPr>
          <p:cNvPr id="90" name="Rectangle: Rounded Corners 89">
            <a:extLst>
              <a:ext uri="{FF2B5EF4-FFF2-40B4-BE49-F238E27FC236}">
                <a16:creationId xmlns:a16="http://schemas.microsoft.com/office/drawing/2014/main" id="{BE1700F8-A716-4EE7-A783-1953E0AD0D3A}"/>
              </a:ext>
            </a:extLst>
          </p:cNvPr>
          <p:cNvSpPr/>
          <p:nvPr/>
        </p:nvSpPr>
        <p:spPr>
          <a:xfrm>
            <a:off x="5984657" y="3282201"/>
            <a:ext cx="4406102" cy="80779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6" name="Rectangle: Rounded Corners 95">
            <a:extLst>
              <a:ext uri="{FF2B5EF4-FFF2-40B4-BE49-F238E27FC236}">
                <a16:creationId xmlns:a16="http://schemas.microsoft.com/office/drawing/2014/main" id="{76677BCA-24B3-4127-984B-0253D56625E8}"/>
              </a:ext>
            </a:extLst>
          </p:cNvPr>
          <p:cNvSpPr/>
          <p:nvPr/>
        </p:nvSpPr>
        <p:spPr>
          <a:xfrm>
            <a:off x="5984657" y="5784162"/>
            <a:ext cx="4406102" cy="80779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3" name="TextBox 42">
            <a:extLst>
              <a:ext uri="{FF2B5EF4-FFF2-40B4-BE49-F238E27FC236}">
                <a16:creationId xmlns:a16="http://schemas.microsoft.com/office/drawing/2014/main" id="{24F6D3A6-9A20-4B36-833B-A799795F8DD9}"/>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6/19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5003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defRPr/>
            </a:pP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High</a:t>
            </a:r>
            <a:r>
              <a:rPr kumimoji="0" lang="en-GB" sz="3200" i="0" u="none" strike="noStrike" kern="1200" cap="none" spc="50" normalizeH="0" noProof="0" dirty="0">
                <a:ln>
                  <a:noFill/>
                </a:ln>
                <a:solidFill>
                  <a:prstClr val="white"/>
                </a:solidFill>
                <a:effectLst/>
                <a:uLnTx/>
                <a:uFillTx/>
                <a:latin typeface="+mj-lt"/>
                <a:ea typeface="Fira Sans SemiBold" panose="020B0603050000020004" pitchFamily="34" charset="0"/>
                <a:cs typeface="+mj-cs"/>
              </a:rPr>
              <a:t> level o</a:t>
            </a:r>
            <a:r>
              <a:rPr kumimoji="0" lang="en-GB"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ffshore wind farm cost model (Object) </a:t>
            </a:r>
            <a:r>
              <a:rPr kumimoji="0" lang="nl-NL" sz="3200" i="0" u="none" strike="noStrike" kern="1200" cap="none" spc="50" normalizeH="0" baseline="0" noProof="0" dirty="0">
                <a:ln>
                  <a:noFill/>
                </a:ln>
                <a:solidFill>
                  <a:prstClr val="white"/>
                </a:solidFill>
                <a:effectLst/>
                <a:uLnTx/>
                <a:uFillTx/>
                <a:latin typeface="+mj-lt"/>
                <a:ea typeface="Fira Sans SemiBold" panose="020B0603050000020004" pitchFamily="34" charset="0"/>
                <a:cs typeface="+mj-cs"/>
              </a:rPr>
              <a:t> </a:t>
            </a: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pic>
        <p:nvPicPr>
          <p:cNvPr id="5" name="Picture 4" descr="Chart&#10;&#10;Description automatically generated">
            <a:extLst>
              <a:ext uri="{FF2B5EF4-FFF2-40B4-BE49-F238E27FC236}">
                <a16:creationId xmlns:a16="http://schemas.microsoft.com/office/drawing/2014/main" id="{819FE2DA-2457-44DF-83C9-38A73F971B6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13684" y="1847829"/>
            <a:ext cx="6964632" cy="4169412"/>
          </a:xfrm>
          <a:prstGeom prst="rect">
            <a:avLst/>
          </a:prstGeom>
          <a:noFill/>
          <a:ln>
            <a:noFill/>
          </a:ln>
        </p:spPr>
      </p:pic>
      <p:sp>
        <p:nvSpPr>
          <p:cNvPr id="20" name="TextBox 19">
            <a:extLst>
              <a:ext uri="{FF2B5EF4-FFF2-40B4-BE49-F238E27FC236}">
                <a16:creationId xmlns:a16="http://schemas.microsoft.com/office/drawing/2014/main" id="{C7F7728B-DDF3-48BC-8FD7-D40FB57CD540}"/>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7/19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6401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1144984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i="0" u="none" strike="noStrike" kern="1200" cap="none" spc="50" normalizeH="0" baseline="0" noProof="0" dirty="0">
                <a:ln>
                  <a:noFill/>
                </a:ln>
                <a:solidFill>
                  <a:prstClr val="white"/>
                </a:solidFill>
                <a:effectLst/>
                <a:uLnTx/>
                <a:uFillTx/>
                <a:latin typeface="+mn-lt"/>
                <a:ea typeface="Fira Sans SemiBold" panose="020B0603050000020004" pitchFamily="34" charset="0"/>
                <a:cs typeface="+mj-cs"/>
              </a:rPr>
              <a:t>	High</a:t>
            </a:r>
            <a:r>
              <a:rPr kumimoji="0" lang="en-GB" sz="3200" i="0" u="none" strike="noStrike" kern="1200" cap="none" spc="50" normalizeH="0" noProof="0" dirty="0">
                <a:ln>
                  <a:noFill/>
                </a:ln>
                <a:solidFill>
                  <a:prstClr val="white"/>
                </a:solidFill>
                <a:effectLst/>
                <a:uLnTx/>
                <a:uFillTx/>
                <a:latin typeface="+mn-lt"/>
                <a:ea typeface="Fira Sans SemiBold" panose="020B0603050000020004" pitchFamily="34" charset="0"/>
                <a:cs typeface="+mj-cs"/>
              </a:rPr>
              <a:t> level o</a:t>
            </a:r>
            <a:r>
              <a:rPr kumimoji="0" lang="en-GB" sz="3200" i="0" u="none" strike="noStrike" kern="1200" cap="none" spc="50" normalizeH="0" baseline="0" noProof="0" dirty="0">
                <a:ln>
                  <a:noFill/>
                </a:ln>
                <a:solidFill>
                  <a:prstClr val="white"/>
                </a:solidFill>
                <a:effectLst/>
                <a:uLnTx/>
                <a:uFillTx/>
                <a:latin typeface="+mn-lt"/>
                <a:ea typeface="Fira Sans SemiBold" panose="020B0603050000020004" pitchFamily="34" charset="0"/>
                <a:cs typeface="+mj-cs"/>
              </a:rPr>
              <a:t>ffshore wind farm cost model (Object) </a:t>
            </a:r>
            <a:r>
              <a:rPr kumimoji="0" lang="nl-NL" sz="3200" i="0" u="none" strike="noStrike" kern="1200" cap="none" spc="50" normalizeH="0" baseline="0" noProof="0" dirty="0">
                <a:ln>
                  <a:noFill/>
                </a:ln>
                <a:solidFill>
                  <a:prstClr val="white"/>
                </a:solidFill>
                <a:effectLst/>
                <a:uLnTx/>
                <a:uFillTx/>
                <a:latin typeface="+mn-lt"/>
                <a:ea typeface="Fira Sans SemiBold" panose="020B0603050000020004" pitchFamily="34" charset="0"/>
                <a:cs typeface="+mj-cs"/>
              </a:rPr>
              <a:t> </a:t>
            </a: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pic>
        <p:nvPicPr>
          <p:cNvPr id="3" name="Picture 2">
            <a:extLst>
              <a:ext uri="{FF2B5EF4-FFF2-40B4-BE49-F238E27FC236}">
                <a16:creationId xmlns:a16="http://schemas.microsoft.com/office/drawing/2014/main" id="{FE3C021F-8EAE-4FFC-A202-93A7EA1D60B0}"/>
              </a:ext>
            </a:extLst>
          </p:cNvPr>
          <p:cNvPicPr>
            <a:picLocks noChangeAspect="1"/>
          </p:cNvPicPr>
          <p:nvPr/>
        </p:nvPicPr>
        <p:blipFill rotWithShape="1">
          <a:blip r:embed="rId5"/>
          <a:srcRect l="488" r="55542" b="18889"/>
          <a:stretch/>
        </p:blipFill>
        <p:spPr>
          <a:xfrm>
            <a:off x="2670257" y="1894016"/>
            <a:ext cx="6048376" cy="3611894"/>
          </a:xfrm>
          <a:prstGeom prst="rect">
            <a:avLst/>
          </a:prstGeom>
        </p:spPr>
      </p:pic>
      <p:pic>
        <p:nvPicPr>
          <p:cNvPr id="14" name="Picture 13">
            <a:extLst>
              <a:ext uri="{FF2B5EF4-FFF2-40B4-BE49-F238E27FC236}">
                <a16:creationId xmlns:a16="http://schemas.microsoft.com/office/drawing/2014/main" id="{E572AF1A-CC2C-4ACC-92B9-FB7D7D7A11FE}"/>
              </a:ext>
            </a:extLst>
          </p:cNvPr>
          <p:cNvPicPr>
            <a:picLocks noChangeAspect="1"/>
          </p:cNvPicPr>
          <p:nvPr/>
        </p:nvPicPr>
        <p:blipFill rotWithShape="1">
          <a:blip r:embed="rId6"/>
          <a:srcRect l="2047" t="4572" r="3408"/>
          <a:stretch/>
        </p:blipFill>
        <p:spPr>
          <a:xfrm>
            <a:off x="7154375" y="4005928"/>
            <a:ext cx="2647950" cy="1499982"/>
          </a:xfrm>
          <a:prstGeom prst="rect">
            <a:avLst/>
          </a:prstGeom>
        </p:spPr>
      </p:pic>
      <p:sp>
        <p:nvSpPr>
          <p:cNvPr id="16" name="TextBox 15">
            <a:extLst>
              <a:ext uri="{FF2B5EF4-FFF2-40B4-BE49-F238E27FC236}">
                <a16:creationId xmlns:a16="http://schemas.microsoft.com/office/drawing/2014/main" id="{5C3462FD-A448-4447-8AF4-3CE179943D7A}"/>
              </a:ext>
            </a:extLst>
          </p:cNvPr>
          <p:cNvSpPr txBox="1"/>
          <p:nvPr/>
        </p:nvSpPr>
        <p:spPr>
          <a:xfrm>
            <a:off x="10934700" y="6356589"/>
            <a:ext cx="2070100" cy="402775"/>
          </a:xfrm>
          <a:prstGeom prst="rect">
            <a:avLst/>
          </a:prstGeom>
          <a:noFill/>
        </p:spPr>
        <p:txBody>
          <a:bodyPr vert="horz" wrap="square" lIns="648000" tIns="108000" rIns="900000" bIns="108000" rtlCol="0" anchor="ctr">
            <a:spAutoFit/>
          </a:bodyPr>
          <a:lstStyle/>
          <a:p>
            <a:pPr algn="l">
              <a:tabLst>
                <a:tab pos="542925" algn="l"/>
              </a:tabLst>
            </a:pPr>
            <a:r>
              <a:rPr lang="nl-NL" sz="1200" b="1" dirty="0">
                <a:solidFill>
                  <a:schemeClr val="accent1"/>
                </a:solidFill>
                <a:latin typeface="Calibri" panose="020F0502020204030204" pitchFamily="34" charset="0"/>
                <a:cs typeface="Calibri" panose="020F0502020204030204" pitchFamily="34" charset="0"/>
              </a:rPr>
              <a:t>8/19</a:t>
            </a:r>
            <a:endParaRPr lang="en-US" sz="12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96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ost Engineering 2018-v2">
      <a:dk1>
        <a:srgbClr val="333333"/>
      </a:dk1>
      <a:lt1>
        <a:sysClr val="window" lastClr="FFFFFF"/>
      </a:lt1>
      <a:dk2>
        <a:srgbClr val="444444"/>
      </a:dk2>
      <a:lt2>
        <a:srgbClr val="E5E5E5"/>
      </a:lt2>
      <a:accent1>
        <a:srgbClr val="F47B20"/>
      </a:accent1>
      <a:accent2>
        <a:srgbClr val="015174"/>
      </a:accent2>
      <a:accent3>
        <a:srgbClr val="AEC3E4"/>
      </a:accent3>
      <a:accent4>
        <a:srgbClr val="08A479"/>
      </a:accent4>
      <a:accent5>
        <a:srgbClr val="054F67"/>
      </a:accent5>
      <a:accent6>
        <a:srgbClr val="328FAA"/>
      </a:accent6>
      <a:hlink>
        <a:srgbClr val="F47B20"/>
      </a:hlink>
      <a:folHlink>
        <a:srgbClr val="CB6428"/>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gradFill flip="none" rotWithShape="1">
          <a:gsLst>
            <a:gs pos="0">
              <a:schemeClr val="accent1"/>
            </a:gs>
            <a:gs pos="100000">
              <a:schemeClr val="accent1">
                <a:alpha val="80000"/>
              </a:schemeClr>
            </a:gs>
          </a:gsLst>
          <a:lin ang="0" scaled="0"/>
          <a:tileRect/>
        </a:gradFill>
      </a:spPr>
      <a:bodyPr vert="horz" wrap="none" lIns="648000" tIns="108000" rIns="900000" bIns="108000" rtlCol="0" anchor="ctr">
        <a:spAutoFit/>
      </a:bodyPr>
      <a:lstStyle>
        <a:defPPr algn="l">
          <a:tabLst>
            <a:tab pos="542925" algn="l"/>
          </a:tabLst>
          <a:defRPr sz="3600" dirty="0">
            <a:solidFill>
              <a:schemeClr val="bg1"/>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Presentation1" id="{34B1E566-1AD7-4159-A5BE-744B9605DF23}" vid="{A37A0EDA-C1B8-483A-BABC-9CC8B321F826}"/>
    </a:ext>
  </a:extLst>
</a:theme>
</file>

<file path=ppt/theme/theme2.xml><?xml version="1.0" encoding="utf-8"?>
<a:theme xmlns:a="http://schemas.openxmlformats.org/drawingml/2006/main" name="2_Office Theme">
  <a:themeElements>
    <a:clrScheme name="CEC">
      <a:dk1>
        <a:srgbClr val="2E2F33"/>
      </a:dk1>
      <a:lt1>
        <a:sysClr val="window" lastClr="FFFFFF"/>
      </a:lt1>
      <a:dk2>
        <a:srgbClr val="29292C"/>
      </a:dk2>
      <a:lt2>
        <a:srgbClr val="F4F4F4"/>
      </a:lt2>
      <a:accent1>
        <a:srgbClr val="F47B20"/>
      </a:accent1>
      <a:accent2>
        <a:srgbClr val="1E9CE1"/>
      </a:accent2>
      <a:accent3>
        <a:srgbClr val="9BBB59"/>
      </a:accent3>
      <a:accent4>
        <a:srgbClr val="8064A2"/>
      </a:accent4>
      <a:accent5>
        <a:srgbClr val="4BACC6"/>
      </a:accent5>
      <a:accent6>
        <a:srgbClr val="F79646"/>
      </a:accent6>
      <a:hlink>
        <a:srgbClr val="1E9CE1"/>
      </a:hlink>
      <a:folHlink>
        <a:srgbClr val="F47B20"/>
      </a:folHlink>
    </a:clrScheme>
    <a:fontScheme name="CEC">
      <a:majorFont>
        <a:latin typeface="Fira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4373E915EC4443A12789F4A387A438" ma:contentTypeVersion="13" ma:contentTypeDescription="Een nieuw document maken." ma:contentTypeScope="" ma:versionID="648b8088f1031a3651e6033f437436d5">
  <xsd:schema xmlns:xsd="http://www.w3.org/2001/XMLSchema" xmlns:xs="http://www.w3.org/2001/XMLSchema" xmlns:p="http://schemas.microsoft.com/office/2006/metadata/properties" xmlns:ns2="13a0b47d-9ef2-4bc5-a9d7-32715db848fd" xmlns:ns3="0c619341-54fb-4205-8ed8-2e96d7aff11c" targetNamespace="http://schemas.microsoft.com/office/2006/metadata/properties" ma:root="true" ma:fieldsID="5bb3557396b558345ec334d43e74c50d" ns2:_="" ns3:_="">
    <xsd:import namespace="13a0b47d-9ef2-4bc5-a9d7-32715db848fd"/>
    <xsd:import namespace="0c619341-54fb-4205-8ed8-2e96d7aff11c"/>
    <xsd:element name="properties">
      <xsd:complexType>
        <xsd:sequence>
          <xsd:element name="documentManagement">
            <xsd:complexType>
              <xsd:all>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a0b47d-9ef2-4bc5-a9d7-32715db848f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ternalName="MediaServiceDateTaken" ma:readOnly="true">
      <xsd:simpleType>
        <xsd:restriction base="dms:Text"/>
      </xsd:simpleType>
    </xsd:element>
    <xsd:element name="MediaLengthInSeconds" ma:index="9" nillable="true" ma:displayName="Length (seconds)" ma:internalName="MediaLengthInSeconds" ma:readOnly="true">
      <xsd:simpleType>
        <xsd:restriction base="dms:Unknown"/>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3b5836e-819a-49f0-bcb2-a6188ac8db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c619341-54fb-4205-8ed8-2e96d7aff11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fbccfb3-442b-4b64-878c-76a5d48e9d0a}" ma:internalName="TaxCatchAll" ma:showField="CatchAllData" ma:web="0c619341-54fb-4205-8ed8-2e96d7aff1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3a0b47d-9ef2-4bc5-a9d7-32715db848fd">
      <Terms xmlns="http://schemas.microsoft.com/office/infopath/2007/PartnerControls"/>
    </lcf76f155ced4ddcb4097134ff3c332f>
    <TaxCatchAll xmlns="0c619341-54fb-4205-8ed8-2e96d7aff1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108122-3FA0-4231-933E-E304CA0855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a0b47d-9ef2-4bc5-a9d7-32715db848fd"/>
    <ds:schemaRef ds:uri="0c619341-54fb-4205-8ed8-2e96d7aff1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BD853A-FFB9-438A-B3ED-F9CFEDC0716C}">
  <ds:schemaRefs>
    <ds:schemaRef ds:uri="http://schemas.microsoft.com/office/2006/metadata/properties"/>
    <ds:schemaRef ds:uri="http://schemas.microsoft.com/office/infopath/2007/PartnerControls"/>
    <ds:schemaRef ds:uri="13a0b47d-9ef2-4bc5-a9d7-32715db848fd"/>
    <ds:schemaRef ds:uri="0c619341-54fb-4205-8ed8-2e96d7aff11c"/>
  </ds:schemaRefs>
</ds:datastoreItem>
</file>

<file path=customXml/itemProps3.xml><?xml version="1.0" encoding="utf-8"?>
<ds:datastoreItem xmlns:ds="http://schemas.openxmlformats.org/officeDocument/2006/customXml" ds:itemID="{C8E20153-31D5-46FD-A270-D74BED4C8A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1543</TotalTime>
  <Words>2840</Words>
  <Application>Microsoft Office PowerPoint</Application>
  <PresentationFormat>Breedbeeld</PresentationFormat>
  <Paragraphs>337</Paragraphs>
  <Slides>28</Slides>
  <Notes>24</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28</vt:i4>
      </vt:variant>
    </vt:vector>
  </HeadingPairs>
  <TitlesOfParts>
    <vt:vector size="40" baseType="lpstr">
      <vt:lpstr>Aileron Light</vt:lpstr>
      <vt:lpstr>Arial</vt:lpstr>
      <vt:lpstr>Calibri</vt:lpstr>
      <vt:lpstr>Fira Sans</vt:lpstr>
      <vt:lpstr>Fira Sans Condensed Medium</vt:lpstr>
      <vt:lpstr>Fira Sans Light</vt:lpstr>
      <vt:lpstr>Fira Sans Medium</vt:lpstr>
      <vt:lpstr>Fira Sans SemiBold</vt:lpstr>
      <vt:lpstr>Open Sans</vt:lpstr>
      <vt:lpstr>Wingdings</vt:lpstr>
      <vt:lpstr>1_Office Theme</vt:lpstr>
      <vt:lpstr>2_Office Theme</vt:lpstr>
      <vt:lpstr> developing cost models for capital expenditures of offshore wind parks  R.C Martens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Class 5 Offshore Wind Estimate </vt:lpstr>
      <vt:lpstr>Class 5 Offshore Wind Estimate </vt:lpstr>
      <vt:lpstr>Parametric Model – Installation </vt:lpstr>
      <vt:lpstr>Parametric Model – Installation</vt:lpstr>
      <vt:lpstr>Parametric Model – Installation</vt:lpstr>
      <vt:lpstr>Parametric Model – Installation </vt:lpstr>
      <vt:lpstr>Parametric Model Cleopatra – Installation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van Tricht</dc:creator>
  <cp:lastModifiedBy>Francis Bakker</cp:lastModifiedBy>
  <cp:revision>215</cp:revision>
  <cp:lastPrinted>2022-02-23T07:58:53Z</cp:lastPrinted>
  <dcterms:created xsi:type="dcterms:W3CDTF">2022-02-02T07:21:21Z</dcterms:created>
  <dcterms:modified xsi:type="dcterms:W3CDTF">2022-08-26T10:20:38Z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0x010100AC4373E915EC4443A12789F4A387A438</vt:lpwstr>
  </property>
</Properties>
</file>