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  <p:sldMasterId id="2147483696" r:id="rId6"/>
  </p:sldMasterIdLst>
  <p:notesMasterIdLst>
    <p:notesMasterId r:id="rId29"/>
  </p:notesMasterIdLst>
  <p:handoutMasterIdLst>
    <p:handoutMasterId r:id="rId30"/>
  </p:handoutMasterIdLst>
  <p:sldIdLst>
    <p:sldId id="925" r:id="rId7"/>
    <p:sldId id="926" r:id="rId8"/>
    <p:sldId id="1625" r:id="rId9"/>
    <p:sldId id="503" r:id="rId10"/>
    <p:sldId id="1640" r:id="rId11"/>
    <p:sldId id="1632" r:id="rId12"/>
    <p:sldId id="257" r:id="rId13"/>
    <p:sldId id="1554" r:id="rId14"/>
    <p:sldId id="1619" r:id="rId15"/>
    <p:sldId id="1642" r:id="rId16"/>
    <p:sldId id="606" r:id="rId17"/>
    <p:sldId id="1643" r:id="rId18"/>
    <p:sldId id="1572" r:id="rId19"/>
    <p:sldId id="1509" r:id="rId20"/>
    <p:sldId id="1650" r:id="rId21"/>
    <p:sldId id="1646" r:id="rId22"/>
    <p:sldId id="1645" r:id="rId23"/>
    <p:sldId id="1651" r:id="rId24"/>
    <p:sldId id="561" r:id="rId25"/>
    <p:sldId id="1647" r:id="rId26"/>
    <p:sldId id="1571" r:id="rId27"/>
    <p:sldId id="604" r:id="rId28"/>
  </p:sldIdLst>
  <p:sldSz cx="12192000" cy="6858000"/>
  <p:notesSz cx="6797675" cy="992822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s Druijf" initials="BD" lastIdx="1" clrIdx="0">
    <p:extLst>
      <p:ext uri="{19B8F6BF-5375-455C-9EA6-DF929625EA0E}">
        <p15:presenceInfo xmlns:p15="http://schemas.microsoft.com/office/powerpoint/2012/main" userId="S-1-5-21-179705128-1361655137-3080720697-17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0566" autoAdjust="0"/>
  </p:normalViewPr>
  <p:slideViewPr>
    <p:cSldViewPr snapToGrid="0">
      <p:cViewPr varScale="1">
        <p:scale>
          <a:sx n="78" d="100"/>
          <a:sy n="78" d="100"/>
        </p:scale>
        <p:origin x="739" y="43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704" y="1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3-21T16:42:51.490" idx="1">
    <p:pos x="5628" y="1162"/>
    <p:text>Could we also include Dow here?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F2D4AE-72B3-4B66-A35E-10DFB98370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5B65B1-AAB8-479E-A79C-56910EBC99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5683A-9577-4231-83B8-DF872E40FE4F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B36B11-F47B-4FB9-91FB-AC37334375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92DFDB-9D14-4A50-B19B-C6C9874D369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E1353-E3BB-49CB-B0F9-C90EF4832CE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5328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47C7D-7497-4AF1-9388-6999557DD50E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9804A-0C6F-49A6-9BB3-238A1378A1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7156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ADBE4-966B-4F0C-AF81-59D2D1B847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26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GB" b="0" i="0" dirty="0">
              <a:solidFill>
                <a:srgbClr val="2E2F33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ADBE4-966B-4F0C-AF81-59D2D1B847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343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ADBE4-966B-4F0C-AF81-59D2D1B847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936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ADBE4-966B-4F0C-AF81-59D2D1B847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407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just a grasp of the clients we are serving. We serve a wide variety of industries and we have been doing this since 1996. We basically state that we can support any industry that performs complex technical projects. These include </a:t>
            </a:r>
            <a:r>
              <a:rPr lang="en-US" dirty="0" err="1"/>
              <a:t>Oil&amp;Gas</a:t>
            </a:r>
            <a:r>
              <a:rPr lang="en-US" dirty="0"/>
              <a:t>, pharma, mining, energy, Offshore &amp; Marine and infrastructure.</a:t>
            </a:r>
          </a:p>
          <a:p>
            <a:endParaRPr lang="en-GB" dirty="0"/>
          </a:p>
          <a:p>
            <a:r>
              <a:rPr lang="en-GB" dirty="0"/>
              <a:t>Some mentionable companies here would be Siemens Gamesa, Boskalis and </a:t>
            </a:r>
            <a:r>
              <a:rPr lang="en-GB" dirty="0" err="1"/>
              <a:t>Heerema</a:t>
            </a:r>
            <a:r>
              <a:rPr lang="en-GB" dirty="0"/>
              <a:t>, who are within either the renewable energy / offshore business.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Check logos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ADBE4-966B-4F0C-AF81-59D2D1B847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584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Estimating</a:t>
            </a:r>
            <a:r>
              <a:rPr lang="nl-NL" dirty="0"/>
              <a:t>, Cost Control, Planning, Information Management, Document Control &amp; ERP support.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 err="1"/>
              <a:t>Key</a:t>
            </a:r>
            <a:r>
              <a:rPr lang="nl-NL" dirty="0"/>
              <a:t> </a:t>
            </a:r>
            <a:r>
              <a:rPr lang="nl-NL" dirty="0" err="1"/>
              <a:t>message</a:t>
            </a:r>
            <a:r>
              <a:rPr lang="nl-NL" dirty="0"/>
              <a:t>:  </a:t>
            </a:r>
            <a:r>
              <a:rPr lang="nl-NL" dirty="0" err="1"/>
              <a:t>All</a:t>
            </a:r>
            <a:r>
              <a:rPr lang="nl-NL" dirty="0"/>
              <a:t> systems </a:t>
            </a:r>
            <a:r>
              <a:rPr lang="nl-NL" dirty="0" err="1"/>
              <a:t>used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Project (</a:t>
            </a:r>
            <a:r>
              <a:rPr lang="nl-NL" dirty="0" err="1"/>
              <a:t>excel</a:t>
            </a:r>
            <a:r>
              <a:rPr lang="nl-NL" dirty="0"/>
              <a:t>, ERP, P6, Easy </a:t>
            </a:r>
            <a:r>
              <a:rPr lang="nl-NL" dirty="0" err="1"/>
              <a:t>rsk</a:t>
            </a:r>
            <a:r>
              <a:rPr lang="nl-NL" dirty="0"/>
              <a:t> </a:t>
            </a:r>
            <a:r>
              <a:rPr lang="nl-NL" dirty="0" err="1"/>
              <a:t>etc</a:t>
            </a:r>
            <a:r>
              <a:rPr lang="nl-NL" dirty="0"/>
              <a:t>)  </a:t>
            </a:r>
            <a:r>
              <a:rPr lang="nl-NL" dirty="0" err="1"/>
              <a:t>work</a:t>
            </a:r>
            <a:r>
              <a:rPr lang="nl-NL" dirty="0"/>
              <a:t> </a:t>
            </a:r>
            <a:r>
              <a:rPr lang="nl-NL" dirty="0" err="1"/>
              <a:t>stand-alone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require</a:t>
            </a:r>
            <a:r>
              <a:rPr lang="nl-NL" dirty="0"/>
              <a:t> manual exchange of files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reconsiliation</a:t>
            </a:r>
            <a:r>
              <a:rPr lang="nl-NL" dirty="0"/>
              <a:t> (</a:t>
            </a:r>
            <a:r>
              <a:rPr lang="nl-NL" dirty="0" err="1"/>
              <a:t>inefficient</a:t>
            </a:r>
            <a:r>
              <a:rPr lang="nl-NL" dirty="0"/>
              <a:t>)</a:t>
            </a:r>
          </a:p>
          <a:p>
            <a:endParaRPr lang="nl-NL" dirty="0"/>
          </a:p>
          <a:p>
            <a:r>
              <a:rPr lang="nl-NL" dirty="0"/>
              <a:t>Excel, P6 </a:t>
            </a:r>
            <a:r>
              <a:rPr lang="nl-NL" dirty="0" err="1"/>
              <a:t>and</a:t>
            </a:r>
            <a:r>
              <a:rPr lang="nl-NL" dirty="0"/>
              <a:t> SAP </a:t>
            </a:r>
            <a:r>
              <a:rPr lang="nl-NL" dirty="0" err="1"/>
              <a:t>were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primary</a:t>
            </a:r>
            <a:r>
              <a:rPr lang="nl-NL" dirty="0"/>
              <a:t> tools </a:t>
            </a:r>
            <a:r>
              <a:rPr lang="nl-NL" dirty="0" err="1"/>
              <a:t>used</a:t>
            </a:r>
            <a:endParaRPr lang="nl-NL" dirty="0"/>
          </a:p>
          <a:p>
            <a:endParaRPr lang="nl-NL" dirty="0"/>
          </a:p>
          <a:p>
            <a:r>
              <a:rPr lang="nl-NL" dirty="0"/>
              <a:t>Question:</a:t>
            </a:r>
          </a:p>
          <a:p>
            <a:r>
              <a:rPr lang="nl-NL" dirty="0"/>
              <a:t>How </a:t>
            </a:r>
            <a:r>
              <a:rPr lang="nl-NL" dirty="0" err="1"/>
              <a:t>did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work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L13FI platform</a:t>
            </a:r>
          </a:p>
          <a:p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tell</a:t>
            </a:r>
            <a:r>
              <a:rPr lang="nl-NL" dirty="0"/>
              <a:t> more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estimating</a:t>
            </a:r>
            <a:r>
              <a:rPr lang="nl-NL" dirty="0"/>
              <a:t> </a:t>
            </a:r>
            <a:r>
              <a:rPr lang="nl-NL" dirty="0" err="1"/>
              <a:t>during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project stages?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9804A-0C6F-49A6-9BB3-238A1378A11F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5988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ADBE4-966B-4F0C-AF81-59D2D1B847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433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Elmer </a:t>
            </a:r>
            <a:r>
              <a:rPr lang="nl-NL" dirty="0" err="1"/>
              <a:t>introduces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case as </a:t>
            </a:r>
            <a:r>
              <a:rPr lang="nl-NL" dirty="0" err="1"/>
              <a:t>being</a:t>
            </a:r>
            <a:r>
              <a:rPr lang="nl-NL" dirty="0"/>
              <a:t> a best </a:t>
            </a:r>
            <a:r>
              <a:rPr lang="nl-NL" dirty="0" err="1"/>
              <a:t>practice</a:t>
            </a:r>
            <a:r>
              <a:rPr lang="nl-NL" dirty="0"/>
              <a:t> at shell.</a:t>
            </a:r>
          </a:p>
          <a:p>
            <a:endParaRPr lang="nl-NL" dirty="0"/>
          </a:p>
          <a:p>
            <a:r>
              <a:rPr lang="nl-NL" dirty="0"/>
              <a:t>Question</a:t>
            </a:r>
          </a:p>
          <a:p>
            <a:r>
              <a:rPr lang="nl-NL" dirty="0"/>
              <a:t>Richard, </a:t>
            </a:r>
            <a:r>
              <a:rPr lang="nl-NL" dirty="0" err="1"/>
              <a:t>tell</a:t>
            </a:r>
            <a:r>
              <a:rPr lang="nl-NL" dirty="0"/>
              <a:t> </a:t>
            </a:r>
            <a:r>
              <a:rPr lang="nl-NL" dirty="0" err="1"/>
              <a:t>us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en-US" dirty="0"/>
              <a:t>Fabrication, pre-commissioning, load-out and </a:t>
            </a:r>
            <a:r>
              <a:rPr lang="en-US" dirty="0" err="1"/>
              <a:t>seafastening</a:t>
            </a:r>
            <a:r>
              <a:rPr lang="en-US" dirty="0"/>
              <a:t> of the </a:t>
            </a:r>
            <a:r>
              <a:rPr lang="en-US" dirty="0" err="1"/>
              <a:t>Monotower</a:t>
            </a:r>
            <a:r>
              <a:rPr lang="en-US" dirty="0"/>
              <a:t> Platform L13-FI-1. The design of the </a:t>
            </a:r>
            <a:r>
              <a:rPr lang="en-US" dirty="0" err="1"/>
              <a:t>Monotower</a:t>
            </a:r>
            <a:r>
              <a:rPr lang="en-US" dirty="0"/>
              <a:t> Platform is based on the existing L09-FA design. Produced gas will be exported by a 12” pipeline to K15-FA-1. A piggyback line will be installed for import of one production chemical (KHI). On the platform an injection skid, comprising of a storage tank and injection pumps, will be installed for injection of a second production chemical (CI)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19804A-0C6F-49A6-9BB3-238A1378A11F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9701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A34B1-2B86-40DB-A1FC-5CC86F27C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36EAD3-308B-4ABB-8F64-6AADA83F1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20C13-1487-4DFE-98D1-E905D8EFC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315F-BE09-4D68-A20E-9EDF950C9605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E08C7-C5C8-4320-B8EA-54B4A03DE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6D7B6-F0B1-4E56-9ECB-447F1E9E9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F820-35B2-46E6-8173-1249829D61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9338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9CBD0-AF09-47D3-A8DB-5887CCD99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9FA48-9E8A-434C-8BB7-245376EFE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885A7-6350-4A42-A8DC-B9E592908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315F-BE09-4D68-A20E-9EDF950C9605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5BB92-F026-4CA9-94A4-78906C6F7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24431-7159-48CD-BFEE-168A0680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F820-35B2-46E6-8173-1249829D61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757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35CC33-A35D-4D7C-839F-68892F4544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F75BFE-EA8A-44F1-B85F-C5C8915A4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5D6AC-BFD1-4580-8B53-92417273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315F-BE09-4D68-A20E-9EDF950C9605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DAB8E-2E29-4524-9B0D-1172502A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2E57C-881B-4996-AC42-91814DBF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F820-35B2-46E6-8173-1249829D61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2180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5321" y="663580"/>
            <a:ext cx="10901363" cy="692149"/>
          </a:xfrm>
        </p:spPr>
        <p:txBody>
          <a:bodyPr anchor="ctr">
            <a:noAutofit/>
          </a:bodyPr>
          <a:lstStyle>
            <a:lvl1pPr algn="ctr">
              <a:defRPr sz="288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45321" y="2046288"/>
            <a:ext cx="10901361" cy="4148136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754365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_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EA40F17-AC4E-4B4A-8C3B-F4D3F46E66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35" y="6044202"/>
            <a:ext cx="1785817" cy="35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83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s left, large photo right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779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723FE0-8B30-484F-885B-32F9877FD530}"/>
              </a:ext>
            </a:extLst>
          </p:cNvPr>
          <p:cNvSpPr/>
          <p:nvPr/>
        </p:nvSpPr>
        <p:spPr>
          <a:xfrm>
            <a:off x="-1" y="2738439"/>
            <a:ext cx="12192001" cy="41195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nl-NL" sz="162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2942" y="3442231"/>
            <a:ext cx="10906124" cy="677333"/>
          </a:xfrm>
          <a:ln>
            <a:noFill/>
          </a:ln>
        </p:spPr>
        <p:txBody>
          <a:bodyPr anchor="ctr">
            <a:noAutofit/>
          </a:bodyPr>
          <a:lstStyle>
            <a:lvl1pPr algn="ctr">
              <a:defRPr sz="432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MAIN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02F289-8410-4A80-9B9E-5D5013CE93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2942" y="4119564"/>
            <a:ext cx="10906124" cy="69215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11480" indent="0" algn="ctr">
              <a:buNone/>
              <a:defRPr>
                <a:solidFill>
                  <a:schemeClr val="bg2"/>
                </a:solidFill>
              </a:defRPr>
            </a:lvl2pPr>
            <a:lvl3pPr marL="822960" indent="0" algn="ctr">
              <a:buNone/>
              <a:defRPr>
                <a:solidFill>
                  <a:schemeClr val="bg2"/>
                </a:solidFill>
              </a:defRPr>
            </a:lvl3pPr>
            <a:lvl4pPr marL="1234440" indent="0" algn="ctr">
              <a:buNone/>
              <a:defRPr>
                <a:solidFill>
                  <a:schemeClr val="bg2"/>
                </a:solidFill>
              </a:defRPr>
            </a:lvl4pPr>
            <a:lvl5pPr marL="164592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D80C945-31BB-4A44-A0F1-B8AECC7094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275082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Background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6127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44C465-ADEB-4B5B-95A6-26AA9B1976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3536" y="2046293"/>
            <a:ext cx="6451600" cy="4148137"/>
          </a:xfrm>
        </p:spPr>
        <p:txBody>
          <a:bodyPr/>
          <a:lstStyle>
            <a:lvl1pPr marL="308610" indent="-308610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>
                <a:latin typeface="+mn-lt"/>
              </a:defRPr>
            </a:lvl1pPr>
            <a:lvl2pPr marL="668656" indent="-257176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itle 29">
            <a:extLst>
              <a:ext uri="{FF2B5EF4-FFF2-40B4-BE49-F238E27FC236}">
                <a16:creationId xmlns:a16="http://schemas.microsoft.com/office/drawing/2014/main" id="{9A2E0F7B-C885-48EC-88C2-6644D481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7023"/>
            <a:ext cx="6244720" cy="734011"/>
          </a:xfrm>
          <a:gradFill flip="none" rotWithShape="1"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  <a:tileRect/>
          </a:gradFill>
        </p:spPr>
        <p:txBody>
          <a:bodyPr vert="horz" wrap="none" lIns="648000" tIns="144000" rIns="900000" bIns="144000" rtlCol="0" anchor="ctr">
            <a:spAutoFit/>
          </a:bodyPr>
          <a:lstStyle>
            <a:lvl1pPr algn="l">
              <a:defRPr lang="en-GB" sz="288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algn="l">
              <a:tabLst>
                <a:tab pos="488633" algn="l"/>
              </a:tabLs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90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(with sub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44C465-ADEB-4B5B-95A6-26AA9B1976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939" y="2738439"/>
            <a:ext cx="6451600" cy="3455987"/>
          </a:xfrm>
        </p:spPr>
        <p:txBody>
          <a:bodyPr/>
          <a:lstStyle>
            <a:lvl1pPr marL="308610" indent="-308610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>
                <a:latin typeface="+mn-lt"/>
              </a:defRPr>
            </a:lvl1pPr>
            <a:lvl2pPr marL="668656" indent="-257176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itle 29">
            <a:extLst>
              <a:ext uri="{FF2B5EF4-FFF2-40B4-BE49-F238E27FC236}">
                <a16:creationId xmlns:a16="http://schemas.microsoft.com/office/drawing/2014/main" id="{9A2E0F7B-C885-48EC-88C2-6644D481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7023"/>
            <a:ext cx="6244720" cy="734011"/>
          </a:xfrm>
          <a:gradFill flip="none" rotWithShape="1"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  <a:tileRect/>
          </a:gradFill>
        </p:spPr>
        <p:txBody>
          <a:bodyPr vert="horz" wrap="none" lIns="648000" tIns="144000" rIns="900000" bIns="144000" rtlCol="0" anchor="ctr">
            <a:spAutoFit/>
          </a:bodyPr>
          <a:lstStyle>
            <a:lvl1pPr algn="l">
              <a:defRPr lang="en-GB" sz="288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algn="l">
              <a:tabLst>
                <a:tab pos="488633" algn="l"/>
              </a:tabLst>
            </a:pPr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189D19D-AE34-4C0D-8346-DDF0D8BD33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2939" y="2046289"/>
            <a:ext cx="6451600" cy="69215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 sz="2520" b="1">
                <a:latin typeface="+mn-lt"/>
              </a:defRPr>
            </a:lvl1pPr>
            <a:lvl2pPr marL="668656" indent="-257176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8860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44C465-ADEB-4B5B-95A6-26AA9B1976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941" y="2046293"/>
            <a:ext cx="5376863" cy="4148137"/>
          </a:xfrm>
        </p:spPr>
        <p:txBody>
          <a:bodyPr/>
          <a:lstStyle>
            <a:lvl1pPr marL="308610" indent="-308610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>
                <a:latin typeface="+mn-lt"/>
              </a:defRPr>
            </a:lvl1pPr>
            <a:lvl2pPr marL="668656" indent="-257176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itle 29">
            <a:extLst>
              <a:ext uri="{FF2B5EF4-FFF2-40B4-BE49-F238E27FC236}">
                <a16:creationId xmlns:a16="http://schemas.microsoft.com/office/drawing/2014/main" id="{9A2E0F7B-C885-48EC-88C2-6644D481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7023"/>
            <a:ext cx="6244720" cy="734011"/>
          </a:xfrm>
          <a:gradFill flip="none" rotWithShape="1"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  <a:tileRect/>
          </a:gradFill>
        </p:spPr>
        <p:txBody>
          <a:bodyPr vert="horz" wrap="none" lIns="648000" tIns="144000" rIns="900000" bIns="144000" rtlCol="0" anchor="ctr">
            <a:spAutoFit/>
          </a:bodyPr>
          <a:lstStyle>
            <a:lvl1pPr algn="l">
              <a:defRPr lang="en-GB" sz="288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algn="l">
              <a:tabLst>
                <a:tab pos="488633" algn="l"/>
              </a:tabLst>
            </a:pPr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51035D9-6BF2-46E6-B2D2-D52B7E3195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72205" y="2046293"/>
            <a:ext cx="5376863" cy="4148137"/>
          </a:xfrm>
        </p:spPr>
        <p:txBody>
          <a:bodyPr/>
          <a:lstStyle>
            <a:lvl1pPr marL="308610" indent="-308610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>
                <a:latin typeface="+mn-lt"/>
              </a:defRPr>
            </a:lvl1pPr>
            <a:lvl2pPr marL="668656" indent="-257176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05389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5321" y="663580"/>
            <a:ext cx="10901363" cy="692149"/>
          </a:xfrm>
        </p:spPr>
        <p:txBody>
          <a:bodyPr anchor="ctr">
            <a:noAutofit/>
          </a:bodyPr>
          <a:lstStyle>
            <a:lvl1pPr algn="ctr">
              <a:defRPr sz="288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45321" y="2046288"/>
            <a:ext cx="10901361" cy="4148136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623600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B083-1549-44C2-8421-211A38862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58F79-1F82-474E-B1EB-02F3CF6BD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53379-EEAC-4B9E-96DD-D9FD3A7EC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315F-BE09-4D68-A20E-9EDF950C9605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B850F-0853-449D-B260-229D8450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88C6E-84B5-47B4-89FB-6399F09FC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F820-35B2-46E6-8173-1249829D61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8204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A584220-E09D-4802-AF21-62E9DA5D75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35"/>
          <a:stretch/>
        </p:blipFill>
        <p:spPr>
          <a:xfrm>
            <a:off x="3" y="0"/>
            <a:ext cx="12201860" cy="64091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723FE0-8B30-484F-885B-32F9877FD530}"/>
              </a:ext>
            </a:extLst>
          </p:cNvPr>
          <p:cNvSpPr/>
          <p:nvPr/>
        </p:nvSpPr>
        <p:spPr>
          <a:xfrm>
            <a:off x="-1" y="2738439"/>
            <a:ext cx="12192001" cy="41195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nl-NL" sz="162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2942" y="3442231"/>
            <a:ext cx="10906124" cy="677333"/>
          </a:xfrm>
          <a:ln>
            <a:noFill/>
          </a:ln>
        </p:spPr>
        <p:txBody>
          <a:bodyPr anchor="ctr">
            <a:noAutofit/>
          </a:bodyPr>
          <a:lstStyle>
            <a:lvl1pPr algn="ctr">
              <a:defRPr sz="432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MAIN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505A19-96B9-4CC6-A066-E4DB1E448A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454" y="5742990"/>
            <a:ext cx="1689100" cy="45144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02F289-8410-4A80-9B9E-5D5013CE93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2942" y="4119564"/>
            <a:ext cx="10906124" cy="69215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11480" indent="0" algn="ctr">
              <a:buNone/>
              <a:defRPr>
                <a:solidFill>
                  <a:schemeClr val="bg2"/>
                </a:solidFill>
              </a:defRPr>
            </a:lvl2pPr>
            <a:lvl3pPr marL="822960" indent="0" algn="ctr">
              <a:buNone/>
              <a:defRPr>
                <a:solidFill>
                  <a:schemeClr val="bg2"/>
                </a:solidFill>
              </a:defRPr>
            </a:lvl3pPr>
            <a:lvl4pPr marL="1234440" indent="0" algn="ctr">
              <a:buNone/>
              <a:defRPr>
                <a:solidFill>
                  <a:schemeClr val="bg2"/>
                </a:solidFill>
              </a:defRPr>
            </a:lvl4pPr>
            <a:lvl5pPr marL="164592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872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9F7CD7E-8D98-42C2-BA58-DF88B39859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5"/>
            <a:ext cx="12192000" cy="277865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723FE0-8B30-484F-885B-32F9877FD530}"/>
              </a:ext>
            </a:extLst>
          </p:cNvPr>
          <p:cNvSpPr/>
          <p:nvPr/>
        </p:nvSpPr>
        <p:spPr>
          <a:xfrm>
            <a:off x="-1" y="2738439"/>
            <a:ext cx="12192001" cy="41195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nl-NL" sz="162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2942" y="3442231"/>
            <a:ext cx="10906124" cy="677333"/>
          </a:xfrm>
          <a:ln>
            <a:noFill/>
          </a:ln>
        </p:spPr>
        <p:txBody>
          <a:bodyPr anchor="ctr">
            <a:noAutofit/>
          </a:bodyPr>
          <a:lstStyle>
            <a:lvl1pPr algn="ctr">
              <a:defRPr sz="4320" cap="all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CLICK TO EDIT MAIN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505A19-96B9-4CC6-A066-E4DB1E448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454" y="5742990"/>
            <a:ext cx="1689100" cy="45144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02F289-8410-4A80-9B9E-5D5013CE93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2942" y="4119564"/>
            <a:ext cx="10906124" cy="69215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 marL="411480" indent="0" algn="ctr">
              <a:buNone/>
              <a:defRPr>
                <a:solidFill>
                  <a:schemeClr val="bg2"/>
                </a:solidFill>
              </a:defRPr>
            </a:lvl2pPr>
            <a:lvl3pPr marL="822960" indent="0" algn="ctr">
              <a:buNone/>
              <a:defRPr>
                <a:solidFill>
                  <a:schemeClr val="bg2"/>
                </a:solidFill>
              </a:defRPr>
            </a:lvl3pPr>
            <a:lvl4pPr marL="1234440" indent="0" algn="ctr">
              <a:buNone/>
              <a:defRPr>
                <a:solidFill>
                  <a:schemeClr val="bg2"/>
                </a:solidFill>
              </a:defRPr>
            </a:lvl4pPr>
            <a:lvl5pPr marL="164592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2247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44C465-ADEB-4B5B-95A6-26AA9B1976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939" y="2046293"/>
            <a:ext cx="6451600" cy="4148137"/>
          </a:xfrm>
        </p:spPr>
        <p:txBody>
          <a:bodyPr/>
          <a:lstStyle>
            <a:lvl1pPr marL="308610" indent="-308610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>
                <a:latin typeface="+mn-lt"/>
              </a:defRPr>
            </a:lvl1pPr>
            <a:lvl2pPr marL="668656" indent="-257176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itle 29">
            <a:extLst>
              <a:ext uri="{FF2B5EF4-FFF2-40B4-BE49-F238E27FC236}">
                <a16:creationId xmlns:a16="http://schemas.microsoft.com/office/drawing/2014/main" id="{9A2E0F7B-C885-48EC-88C2-6644D481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7023"/>
            <a:ext cx="6244720" cy="734011"/>
          </a:xfrm>
          <a:gradFill flip="none" rotWithShape="1"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  <a:tileRect/>
          </a:gradFill>
        </p:spPr>
        <p:txBody>
          <a:bodyPr vert="horz" wrap="none" lIns="648000" tIns="144000" rIns="900000" bIns="144000" rtlCol="0" anchor="ctr">
            <a:spAutoFit/>
          </a:bodyPr>
          <a:lstStyle>
            <a:lvl1pPr algn="l">
              <a:defRPr lang="en-GB" sz="288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algn="l">
              <a:tabLst>
                <a:tab pos="488633" algn="l"/>
              </a:tabLs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763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ain (with sub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44C465-ADEB-4B5B-95A6-26AA9B1976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939" y="2738439"/>
            <a:ext cx="6451600" cy="3455987"/>
          </a:xfrm>
        </p:spPr>
        <p:txBody>
          <a:bodyPr/>
          <a:lstStyle>
            <a:lvl1pPr marL="308610" indent="-308610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>
                <a:latin typeface="+mn-lt"/>
              </a:defRPr>
            </a:lvl1pPr>
            <a:lvl2pPr marL="668656" indent="-257176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itle 29">
            <a:extLst>
              <a:ext uri="{FF2B5EF4-FFF2-40B4-BE49-F238E27FC236}">
                <a16:creationId xmlns:a16="http://schemas.microsoft.com/office/drawing/2014/main" id="{9A2E0F7B-C885-48EC-88C2-6644D481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7023"/>
            <a:ext cx="6244720" cy="734011"/>
          </a:xfrm>
          <a:gradFill flip="none" rotWithShape="1"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  <a:tileRect/>
          </a:gradFill>
        </p:spPr>
        <p:txBody>
          <a:bodyPr vert="horz" wrap="none" lIns="648000" tIns="144000" rIns="900000" bIns="144000" rtlCol="0" anchor="ctr">
            <a:spAutoFit/>
          </a:bodyPr>
          <a:lstStyle>
            <a:lvl1pPr algn="l">
              <a:defRPr lang="en-GB" sz="288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algn="l">
              <a:tabLst>
                <a:tab pos="488633" algn="l"/>
              </a:tabLst>
            </a:pPr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189D19D-AE34-4C0D-8346-DDF0D8BD33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2939" y="2046289"/>
            <a:ext cx="6451600" cy="69215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 sz="2520" b="1">
                <a:latin typeface="+mn-lt"/>
              </a:defRPr>
            </a:lvl1pPr>
            <a:lvl2pPr marL="668656" indent="-257176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5432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ain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44C465-ADEB-4B5B-95A6-26AA9B1976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941" y="2046293"/>
            <a:ext cx="5376863" cy="4148137"/>
          </a:xfrm>
        </p:spPr>
        <p:txBody>
          <a:bodyPr/>
          <a:lstStyle>
            <a:lvl1pPr marL="308610" indent="-308610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>
                <a:latin typeface="+mn-lt"/>
              </a:defRPr>
            </a:lvl1pPr>
            <a:lvl2pPr marL="668656" indent="-257176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itle 29">
            <a:extLst>
              <a:ext uri="{FF2B5EF4-FFF2-40B4-BE49-F238E27FC236}">
                <a16:creationId xmlns:a16="http://schemas.microsoft.com/office/drawing/2014/main" id="{9A2E0F7B-C885-48EC-88C2-6644D481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7023"/>
            <a:ext cx="6244720" cy="734011"/>
          </a:xfrm>
          <a:gradFill flip="none" rotWithShape="1"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  <a:tileRect/>
          </a:gradFill>
        </p:spPr>
        <p:txBody>
          <a:bodyPr vert="horz" wrap="none" lIns="648000" tIns="144000" rIns="900000" bIns="144000" rtlCol="0" anchor="ctr">
            <a:spAutoFit/>
          </a:bodyPr>
          <a:lstStyle>
            <a:lvl1pPr algn="l">
              <a:defRPr lang="en-GB" sz="288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algn="l">
              <a:tabLst>
                <a:tab pos="488633" algn="l"/>
              </a:tabLst>
            </a:pPr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51035D9-6BF2-46E6-B2D2-D52B7E3195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72205" y="2046293"/>
            <a:ext cx="5376863" cy="4148137"/>
          </a:xfrm>
        </p:spPr>
        <p:txBody>
          <a:bodyPr/>
          <a:lstStyle>
            <a:lvl1pPr marL="308610" indent="-308610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>
                <a:latin typeface="+mn-lt"/>
              </a:defRPr>
            </a:lvl1pPr>
            <a:lvl2pPr marL="668656" indent="-257176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582696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69B19B-613A-4DB0-A2CC-FD5568216D0A}"/>
              </a:ext>
            </a:extLst>
          </p:cNvPr>
          <p:cNvSpPr/>
          <p:nvPr/>
        </p:nvSpPr>
        <p:spPr>
          <a:xfrm rot="-180000">
            <a:off x="-279072" y="5537205"/>
            <a:ext cx="12597752" cy="2641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5321" y="663580"/>
            <a:ext cx="10901363" cy="692149"/>
          </a:xfrm>
        </p:spPr>
        <p:txBody>
          <a:bodyPr anchor="ctr">
            <a:noAutofit/>
          </a:bodyPr>
          <a:lstStyle>
            <a:lvl1pPr algn="ctr">
              <a:defRPr sz="288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45321" y="2046288"/>
            <a:ext cx="10901361" cy="4148136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673377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cons both 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2" hasCustomPrompt="1"/>
          </p:nvPr>
        </p:nvSpPr>
        <p:spPr>
          <a:xfrm>
            <a:off x="1570042" y="1873617"/>
            <a:ext cx="2619855" cy="998392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440">
                <a:solidFill>
                  <a:schemeClr val="tx1"/>
                </a:solidFill>
              </a:defRPr>
            </a:lvl1pPr>
            <a:lvl2pPr>
              <a:defRPr sz="2160">
                <a:solidFill>
                  <a:schemeClr val="tx1"/>
                </a:solidFill>
              </a:defRPr>
            </a:lvl2pPr>
            <a:lvl3pPr>
              <a:defRPr sz="2160">
                <a:solidFill>
                  <a:schemeClr val="tx1"/>
                </a:solidFill>
              </a:defRPr>
            </a:lvl3pPr>
            <a:lvl4pPr>
              <a:defRPr sz="2160">
                <a:solidFill>
                  <a:schemeClr val="tx1"/>
                </a:solidFill>
              </a:defRPr>
            </a:lvl4pPr>
            <a:lvl5pPr>
              <a:defRPr sz="216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558445" y="2872009"/>
            <a:ext cx="2624683" cy="1074882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440">
                <a:solidFill>
                  <a:schemeClr val="tx1"/>
                </a:solidFill>
              </a:defRPr>
            </a:lvl1pPr>
            <a:lvl2pPr>
              <a:defRPr sz="2160">
                <a:solidFill>
                  <a:schemeClr val="tx1"/>
                </a:solidFill>
              </a:defRPr>
            </a:lvl2pPr>
            <a:lvl3pPr>
              <a:defRPr sz="2160">
                <a:solidFill>
                  <a:schemeClr val="tx1"/>
                </a:solidFill>
              </a:defRPr>
            </a:lvl3pPr>
            <a:lvl4pPr>
              <a:defRPr sz="2160">
                <a:solidFill>
                  <a:schemeClr val="tx1"/>
                </a:solidFill>
              </a:defRPr>
            </a:lvl4pPr>
            <a:lvl5pPr>
              <a:defRPr sz="216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556862" y="3957280"/>
            <a:ext cx="2619855" cy="998392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440">
                <a:solidFill>
                  <a:schemeClr val="tx1"/>
                </a:solidFill>
              </a:defRPr>
            </a:lvl1pPr>
            <a:lvl2pPr>
              <a:defRPr sz="2160">
                <a:solidFill>
                  <a:schemeClr val="tx1"/>
                </a:solidFill>
              </a:defRPr>
            </a:lvl2pPr>
            <a:lvl3pPr>
              <a:defRPr sz="2160">
                <a:solidFill>
                  <a:schemeClr val="tx1"/>
                </a:solidFill>
              </a:defRPr>
            </a:lvl3pPr>
            <a:lvl4pPr>
              <a:defRPr sz="2160">
                <a:solidFill>
                  <a:schemeClr val="tx1"/>
                </a:solidFill>
              </a:defRPr>
            </a:lvl4pPr>
            <a:lvl5pPr>
              <a:defRPr sz="216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1556859" y="4955674"/>
            <a:ext cx="2624683" cy="1066079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440">
                <a:solidFill>
                  <a:schemeClr val="tx1"/>
                </a:solidFill>
              </a:defRPr>
            </a:lvl1pPr>
            <a:lvl2pPr>
              <a:defRPr sz="2160">
                <a:solidFill>
                  <a:schemeClr val="tx1"/>
                </a:solidFill>
              </a:defRPr>
            </a:lvl2pPr>
            <a:lvl3pPr>
              <a:defRPr sz="2160">
                <a:solidFill>
                  <a:schemeClr val="tx1"/>
                </a:solidFill>
              </a:defRPr>
            </a:lvl3pPr>
            <a:lvl4pPr>
              <a:defRPr sz="2160">
                <a:solidFill>
                  <a:schemeClr val="tx1"/>
                </a:solidFill>
              </a:defRPr>
            </a:lvl4pPr>
            <a:lvl5pPr>
              <a:defRPr sz="216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42938" y="663580"/>
            <a:ext cx="10906125" cy="692149"/>
          </a:xfrm>
        </p:spPr>
        <p:txBody>
          <a:bodyPr anchor="t"/>
          <a:lstStyle>
            <a:lvl1pPr algn="ctr"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6" hasCustomPrompt="1"/>
          </p:nvPr>
        </p:nvSpPr>
        <p:spPr>
          <a:xfrm>
            <a:off x="8026877" y="1873617"/>
            <a:ext cx="2615033" cy="998392"/>
          </a:xfrm>
        </p:spPr>
        <p:txBody>
          <a:bodyPr numCol="1" spcCol="576000" anchor="ctr">
            <a:normAutofit/>
          </a:bodyPr>
          <a:lstStyle>
            <a:lvl1pPr marL="0" indent="0" algn="r">
              <a:buNone/>
              <a:defRPr sz="1440">
                <a:solidFill>
                  <a:schemeClr val="tx1"/>
                </a:solidFill>
              </a:defRPr>
            </a:lvl1pPr>
            <a:lvl2pPr>
              <a:defRPr sz="2160">
                <a:solidFill>
                  <a:schemeClr val="tx1"/>
                </a:solidFill>
              </a:defRPr>
            </a:lvl2pPr>
            <a:lvl3pPr>
              <a:defRPr sz="2160">
                <a:solidFill>
                  <a:schemeClr val="tx1"/>
                </a:solidFill>
              </a:defRPr>
            </a:lvl3pPr>
            <a:lvl4pPr>
              <a:defRPr sz="2160">
                <a:solidFill>
                  <a:schemeClr val="tx1"/>
                </a:solidFill>
              </a:defRPr>
            </a:lvl4pPr>
            <a:lvl5pPr>
              <a:defRPr sz="216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7" hasCustomPrompt="1"/>
          </p:nvPr>
        </p:nvSpPr>
        <p:spPr>
          <a:xfrm>
            <a:off x="8015289" y="2872009"/>
            <a:ext cx="2619852" cy="1074882"/>
          </a:xfrm>
        </p:spPr>
        <p:txBody>
          <a:bodyPr numCol="1" spcCol="576000" anchor="ctr">
            <a:normAutofit/>
          </a:bodyPr>
          <a:lstStyle>
            <a:lvl1pPr marL="0" indent="0" algn="r">
              <a:buNone/>
              <a:defRPr sz="1440">
                <a:solidFill>
                  <a:schemeClr val="tx1"/>
                </a:solidFill>
              </a:defRPr>
            </a:lvl1pPr>
            <a:lvl2pPr>
              <a:defRPr sz="2160">
                <a:solidFill>
                  <a:schemeClr val="tx1"/>
                </a:solidFill>
              </a:defRPr>
            </a:lvl2pPr>
            <a:lvl3pPr>
              <a:defRPr sz="2160">
                <a:solidFill>
                  <a:schemeClr val="tx1"/>
                </a:solidFill>
              </a:defRPr>
            </a:lvl3pPr>
            <a:lvl4pPr>
              <a:defRPr sz="2160">
                <a:solidFill>
                  <a:schemeClr val="tx1"/>
                </a:solidFill>
              </a:defRPr>
            </a:lvl4pPr>
            <a:lvl5pPr>
              <a:defRPr sz="216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8" hasCustomPrompt="1"/>
          </p:nvPr>
        </p:nvSpPr>
        <p:spPr>
          <a:xfrm>
            <a:off x="8013693" y="3957280"/>
            <a:ext cx="2615033" cy="998392"/>
          </a:xfrm>
        </p:spPr>
        <p:txBody>
          <a:bodyPr numCol="1" spcCol="576000" anchor="ctr">
            <a:normAutofit/>
          </a:bodyPr>
          <a:lstStyle>
            <a:lvl1pPr marL="0" indent="0" algn="r">
              <a:buNone/>
              <a:defRPr sz="1440">
                <a:solidFill>
                  <a:schemeClr val="tx1"/>
                </a:solidFill>
              </a:defRPr>
            </a:lvl1pPr>
            <a:lvl2pPr>
              <a:defRPr sz="2160">
                <a:solidFill>
                  <a:schemeClr val="tx1"/>
                </a:solidFill>
              </a:defRPr>
            </a:lvl2pPr>
            <a:lvl3pPr>
              <a:defRPr sz="2160">
                <a:solidFill>
                  <a:schemeClr val="tx1"/>
                </a:solidFill>
              </a:defRPr>
            </a:lvl3pPr>
            <a:lvl4pPr>
              <a:defRPr sz="2160">
                <a:solidFill>
                  <a:schemeClr val="tx1"/>
                </a:solidFill>
              </a:defRPr>
            </a:lvl4pPr>
            <a:lvl5pPr>
              <a:defRPr sz="216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013702" y="4955674"/>
            <a:ext cx="2619852" cy="1066079"/>
          </a:xfrm>
        </p:spPr>
        <p:txBody>
          <a:bodyPr numCol="1" spcCol="576000" anchor="ctr">
            <a:normAutofit/>
          </a:bodyPr>
          <a:lstStyle>
            <a:lvl1pPr marL="0" indent="0" algn="r">
              <a:buNone/>
              <a:defRPr sz="1440">
                <a:solidFill>
                  <a:schemeClr val="tx1"/>
                </a:solidFill>
              </a:defRPr>
            </a:lvl1pPr>
            <a:lvl2pPr>
              <a:defRPr sz="2160">
                <a:solidFill>
                  <a:schemeClr val="tx1"/>
                </a:solidFill>
              </a:defRPr>
            </a:lvl2pPr>
            <a:lvl3pPr>
              <a:defRPr sz="2160">
                <a:solidFill>
                  <a:schemeClr val="tx1"/>
                </a:solidFill>
              </a:defRPr>
            </a:lvl3pPr>
            <a:lvl4pPr>
              <a:defRPr sz="2160">
                <a:solidFill>
                  <a:schemeClr val="tx1"/>
                </a:solidFill>
              </a:defRPr>
            </a:lvl4pPr>
            <a:lvl5pPr>
              <a:defRPr sz="216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67980" y="1994610"/>
            <a:ext cx="764661" cy="764662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667596" y="3027113"/>
            <a:ext cx="764661" cy="764662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667595" y="4057854"/>
            <a:ext cx="764661" cy="764662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667596" y="5089476"/>
            <a:ext cx="764661" cy="764662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28" hasCustomPrompt="1"/>
          </p:nvPr>
        </p:nvSpPr>
        <p:spPr>
          <a:xfrm>
            <a:off x="4789754" y="1883213"/>
            <a:ext cx="2605015" cy="413854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Graphic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29" hasCustomPrompt="1"/>
          </p:nvPr>
        </p:nvSpPr>
        <p:spPr>
          <a:xfrm>
            <a:off x="10784403" y="1994610"/>
            <a:ext cx="764661" cy="764662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30" hasCustomPrompt="1"/>
          </p:nvPr>
        </p:nvSpPr>
        <p:spPr>
          <a:xfrm>
            <a:off x="10784018" y="3027113"/>
            <a:ext cx="764661" cy="764662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1" hasCustomPrompt="1"/>
          </p:nvPr>
        </p:nvSpPr>
        <p:spPr>
          <a:xfrm>
            <a:off x="10784016" y="4057854"/>
            <a:ext cx="764661" cy="764662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46" name="Picture Placeholder 3"/>
          <p:cNvSpPr>
            <a:spLocks noGrp="1"/>
          </p:cNvSpPr>
          <p:nvPr>
            <p:ph type="pic" sz="quarter" idx="32" hasCustomPrompt="1"/>
          </p:nvPr>
        </p:nvSpPr>
        <p:spPr>
          <a:xfrm>
            <a:off x="10784018" y="5089476"/>
            <a:ext cx="764661" cy="764662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nl-NL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797819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| Mee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3427947"/>
          </a:xfrm>
          <a:prstGeom prst="rect">
            <a:avLst/>
          </a:prstGeom>
        </p:spPr>
      </p:pic>
      <p:sp>
        <p:nvSpPr>
          <p:cNvPr id="5" name="Flowchart: Manual Input 4"/>
          <p:cNvSpPr/>
          <p:nvPr userDrawn="1"/>
        </p:nvSpPr>
        <p:spPr>
          <a:xfrm flipH="1">
            <a:off x="992" y="356659"/>
            <a:ext cx="12192000" cy="5925277"/>
          </a:xfrm>
          <a:prstGeom prst="flowChartManualInput">
            <a:avLst/>
          </a:prstGeom>
          <a:solidFill>
            <a:schemeClr val="accent6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nl-NL" sz="2100"/>
          </a:p>
        </p:txBody>
      </p:sp>
      <p:sp>
        <p:nvSpPr>
          <p:cNvPr id="6" name="Flowchart: Manual Input 5"/>
          <p:cNvSpPr/>
          <p:nvPr userDrawn="1"/>
        </p:nvSpPr>
        <p:spPr>
          <a:xfrm flipH="1">
            <a:off x="0" y="918864"/>
            <a:ext cx="12192000" cy="5939136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nl-NL" sz="21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3392" y="2372887"/>
            <a:ext cx="10945216" cy="4127500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Aileron Light" pitchFamily="50" charset="0"/>
              </a:defRPr>
            </a:lvl1pPr>
            <a:lvl2pPr>
              <a:defRPr sz="3300">
                <a:latin typeface="Aileron Light" pitchFamily="50" charset="0"/>
              </a:defRPr>
            </a:lvl2pPr>
            <a:lvl3pPr>
              <a:defRPr sz="2900">
                <a:latin typeface="Aileron Light" pitchFamily="50" charset="0"/>
              </a:defRPr>
            </a:lvl3pPr>
            <a:lvl4pPr>
              <a:defRPr sz="2400">
                <a:latin typeface="Aileron Light" pitchFamily="50" charset="0"/>
              </a:defRPr>
            </a:lvl4pPr>
            <a:lvl5pPr>
              <a:defRPr sz="2400">
                <a:latin typeface="Aileron Light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4237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| De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062531"/>
          </a:xfrm>
          <a:prstGeom prst="rect">
            <a:avLst/>
          </a:prstGeom>
        </p:spPr>
      </p:pic>
      <p:sp>
        <p:nvSpPr>
          <p:cNvPr id="5" name="Flowchart: Manual Input 4"/>
          <p:cNvSpPr/>
          <p:nvPr userDrawn="1"/>
        </p:nvSpPr>
        <p:spPr>
          <a:xfrm flipH="1">
            <a:off x="992" y="356659"/>
            <a:ext cx="12192000" cy="5925277"/>
          </a:xfrm>
          <a:prstGeom prst="flowChartManualInput">
            <a:avLst/>
          </a:prstGeom>
          <a:solidFill>
            <a:schemeClr val="accent6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nl-NL" sz="2100"/>
          </a:p>
        </p:txBody>
      </p:sp>
      <p:sp>
        <p:nvSpPr>
          <p:cNvPr id="6" name="Flowchart: Manual Input 5"/>
          <p:cNvSpPr/>
          <p:nvPr userDrawn="1"/>
        </p:nvSpPr>
        <p:spPr>
          <a:xfrm flipH="1">
            <a:off x="0" y="918864"/>
            <a:ext cx="12192000" cy="5939136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nl-NL" sz="21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3392" y="2372887"/>
            <a:ext cx="10945216" cy="4127500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Aileron Light" pitchFamily="50" charset="0"/>
              </a:defRPr>
            </a:lvl1pPr>
            <a:lvl2pPr>
              <a:defRPr sz="3300">
                <a:latin typeface="Aileron Light" pitchFamily="50" charset="0"/>
              </a:defRPr>
            </a:lvl2pPr>
            <a:lvl3pPr>
              <a:defRPr sz="2900">
                <a:latin typeface="Aileron Light" pitchFamily="50" charset="0"/>
              </a:defRPr>
            </a:lvl3pPr>
            <a:lvl4pPr>
              <a:defRPr sz="2400">
                <a:latin typeface="Aileron Light" pitchFamily="50" charset="0"/>
              </a:defRPr>
            </a:lvl4pPr>
            <a:lvl5pPr>
              <a:defRPr sz="2400">
                <a:latin typeface="Aileron Light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7549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1" y="2046287"/>
            <a:ext cx="3681412" cy="1382713"/>
          </a:xfrm>
        </p:spPr>
        <p:txBody>
          <a:bodyPr anchor="ctr">
            <a:normAutofit/>
          </a:bodyPr>
          <a:lstStyle>
            <a:lvl1pPr algn="l"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54313" y="3429000"/>
            <a:ext cx="3674799" cy="2765425"/>
          </a:xfrm>
        </p:spPr>
        <p:txBody>
          <a:bodyPr numCol="1" spcCol="57600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5097464" y="674543"/>
            <a:ext cx="6451600" cy="553085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610438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B2197-CC01-4887-93EB-2AA189159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C78A3-456D-4C8E-A4BB-24B06E82C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93758-C412-45D5-AD74-412596677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315F-BE09-4D68-A20E-9EDF950C9605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9955F-8B5F-4FE7-85E2-52DAF8B81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BCF88-0E12-432D-8B4A-19B166F1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F820-35B2-46E6-8173-1249829D61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161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3467" y="2046288"/>
            <a:ext cx="10905067" cy="1382712"/>
          </a:xfrm>
        </p:spPr>
        <p:txBody>
          <a:bodyPr>
            <a:normAutofit/>
          </a:bodyPr>
          <a:lstStyle>
            <a:lvl1pPr algn="l">
              <a:defRPr sz="4000" baseline="0"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13422" y="5340"/>
            <a:ext cx="12178578" cy="2040948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nl-NL" dirty="0"/>
              <a:t>Diagonal Line Header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3467" y="3429001"/>
            <a:ext cx="5376333" cy="2765425"/>
          </a:xfrm>
        </p:spPr>
        <p:txBody>
          <a:bodyPr numCol="1" spcCol="576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172730" y="3429001"/>
            <a:ext cx="5376333" cy="2765425"/>
          </a:xfrm>
        </p:spPr>
        <p:txBody>
          <a:bodyPr numCol="1" spcCol="576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9859963" y="1046451"/>
            <a:ext cx="1688571" cy="168857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942664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937" y="663576"/>
            <a:ext cx="10906125" cy="692149"/>
          </a:xfrm>
        </p:spPr>
        <p:txBody>
          <a:bodyPr anchor="t"/>
          <a:lstStyle>
            <a:lvl1pPr algn="ctr">
              <a:defRPr sz="4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46113" y="1346514"/>
            <a:ext cx="10902950" cy="699774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secondary title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50947" y="2060141"/>
            <a:ext cx="10880690" cy="413428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Graphic, Photo or Chart</a:t>
            </a:r>
          </a:p>
        </p:txBody>
      </p:sp>
    </p:spTree>
    <p:extLst>
      <p:ext uri="{BB962C8B-B14F-4D97-AF65-F5344CB8AC3E}">
        <p14:creationId xmlns:p14="http://schemas.microsoft.com/office/powerpoint/2010/main" val="42517171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2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937" y="663576"/>
            <a:ext cx="10906125" cy="692149"/>
          </a:xfrm>
        </p:spPr>
        <p:txBody>
          <a:bodyPr anchor="t"/>
          <a:lstStyle>
            <a:lvl1pPr algn="ctr">
              <a:defRPr sz="4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46113" y="1346514"/>
            <a:ext cx="10902950" cy="699774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secondary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2484438" y="5025261"/>
            <a:ext cx="3535362" cy="1363590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099300" y="5025261"/>
            <a:ext cx="3529013" cy="1363590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50947" y="2060141"/>
            <a:ext cx="10880690" cy="2751572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Graphic, Photo or Chart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1572011" y="5222946"/>
            <a:ext cx="792103" cy="792103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6163498" y="5222945"/>
            <a:ext cx="792103" cy="792103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370443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, wid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9113" y="2046289"/>
            <a:ext cx="7219950" cy="1382711"/>
          </a:xfrm>
        </p:spPr>
        <p:txBody>
          <a:bodyPr anchor="ctr">
            <a:normAutofit/>
          </a:bodyPr>
          <a:lstStyle>
            <a:lvl1pPr algn="l"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335725" y="3430587"/>
            <a:ext cx="7213337" cy="2763838"/>
          </a:xfrm>
        </p:spPr>
        <p:txBody>
          <a:bodyPr numCol="1" spcCol="57600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50947" y="663575"/>
            <a:ext cx="3525766" cy="553085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4046355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9113" y="1355725"/>
            <a:ext cx="6298357" cy="1401761"/>
          </a:xfrm>
        </p:spPr>
        <p:txBody>
          <a:bodyPr anchor="ctr">
            <a:normAutofit/>
          </a:bodyPr>
          <a:lstStyle>
            <a:lvl1pPr algn="l"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335726" y="2759073"/>
            <a:ext cx="6292588" cy="2743202"/>
          </a:xfrm>
        </p:spPr>
        <p:txBody>
          <a:bodyPr numCol="1" spcCol="57600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 rot="-180000">
            <a:off x="-297846" y="-168729"/>
            <a:ext cx="3558358" cy="7352985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432286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1" y="2046287"/>
            <a:ext cx="5370406" cy="1382713"/>
          </a:xfrm>
        </p:spPr>
        <p:txBody>
          <a:bodyPr anchor="ctr">
            <a:normAutofit/>
          </a:bodyPr>
          <a:lstStyle>
            <a:lvl1pPr algn="l"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54313" y="3429000"/>
            <a:ext cx="5365487" cy="2765425"/>
          </a:xfrm>
        </p:spPr>
        <p:txBody>
          <a:bodyPr numCol="1" spcCol="57600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72200" y="669131"/>
            <a:ext cx="2605015" cy="553085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Photo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8944048" y="674543"/>
            <a:ext cx="2605015" cy="553085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8566450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29113" y="663576"/>
            <a:ext cx="7219949" cy="961663"/>
          </a:xfrm>
        </p:spPr>
        <p:txBody>
          <a:bodyPr anchor="ctr">
            <a:normAutofit/>
          </a:bodyPr>
          <a:lstStyle>
            <a:lvl1pPr algn="l"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 hasCustomPrompt="1"/>
          </p:nvPr>
        </p:nvSpPr>
        <p:spPr>
          <a:xfrm>
            <a:off x="5257803" y="1873611"/>
            <a:ext cx="6291260" cy="998392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246208" y="2872003"/>
            <a:ext cx="6302854" cy="1074882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244621" y="3957276"/>
            <a:ext cx="6291260" cy="998392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244621" y="4955668"/>
            <a:ext cx="6302854" cy="1066079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56576" y="1873611"/>
            <a:ext cx="3239149" cy="4148136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Photo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337052" y="2046288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329113" y="3046669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4348420" y="4128172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329113" y="5128553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3349021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2" hasCustomPrompt="1"/>
          </p:nvPr>
        </p:nvSpPr>
        <p:spPr>
          <a:xfrm>
            <a:off x="1570040" y="1873611"/>
            <a:ext cx="4453148" cy="998392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558445" y="2872003"/>
            <a:ext cx="4461355" cy="1074882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556858" y="3957276"/>
            <a:ext cx="4453148" cy="998392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1556858" y="4955668"/>
            <a:ext cx="4461355" cy="1066079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42937" y="663576"/>
            <a:ext cx="10906125" cy="692149"/>
          </a:xfrm>
        </p:spPr>
        <p:txBody>
          <a:bodyPr anchor="t"/>
          <a:lstStyle>
            <a:lvl1pPr algn="ctr">
              <a:defRPr sz="4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90148" y="1872697"/>
            <a:ext cx="5358914" cy="4148136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Graphic, Photo or Chart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649674" y="1972982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49289" y="3044544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642937" y="4119563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638562" y="5191125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0440264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s both 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2" hasCustomPrompt="1"/>
          </p:nvPr>
        </p:nvSpPr>
        <p:spPr>
          <a:xfrm>
            <a:off x="1570040" y="1873611"/>
            <a:ext cx="2619855" cy="998392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558445" y="2872003"/>
            <a:ext cx="2624683" cy="1074882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556858" y="3957276"/>
            <a:ext cx="2619855" cy="998392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1556858" y="4955668"/>
            <a:ext cx="2624683" cy="1066079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42937" y="663576"/>
            <a:ext cx="10906125" cy="692149"/>
          </a:xfrm>
        </p:spPr>
        <p:txBody>
          <a:bodyPr anchor="t"/>
          <a:lstStyle>
            <a:lvl1pPr algn="ctr">
              <a:defRPr sz="4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6" hasCustomPrompt="1"/>
          </p:nvPr>
        </p:nvSpPr>
        <p:spPr>
          <a:xfrm>
            <a:off x="8026874" y="1873611"/>
            <a:ext cx="2615033" cy="998392"/>
          </a:xfrm>
        </p:spPr>
        <p:txBody>
          <a:bodyPr numCol="1" spcCol="576000" anchor="ctr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7" hasCustomPrompt="1"/>
          </p:nvPr>
        </p:nvSpPr>
        <p:spPr>
          <a:xfrm>
            <a:off x="8015288" y="2872003"/>
            <a:ext cx="2619852" cy="1074882"/>
          </a:xfrm>
        </p:spPr>
        <p:txBody>
          <a:bodyPr numCol="1" spcCol="576000" anchor="ctr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8" hasCustomPrompt="1"/>
          </p:nvPr>
        </p:nvSpPr>
        <p:spPr>
          <a:xfrm>
            <a:off x="8013692" y="3957276"/>
            <a:ext cx="2615033" cy="998392"/>
          </a:xfrm>
        </p:spPr>
        <p:txBody>
          <a:bodyPr numCol="1" spcCol="576000" anchor="ctr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013701" y="4955668"/>
            <a:ext cx="2619852" cy="1066079"/>
          </a:xfrm>
        </p:spPr>
        <p:txBody>
          <a:bodyPr numCol="1" spcCol="576000" anchor="ctr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67980" y="1994610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667595" y="3027113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667594" y="4057854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667595" y="5089476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28" hasCustomPrompt="1"/>
          </p:nvPr>
        </p:nvSpPr>
        <p:spPr>
          <a:xfrm>
            <a:off x="4789753" y="1883208"/>
            <a:ext cx="2605015" cy="4138539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Graphic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29" hasCustomPrompt="1"/>
          </p:nvPr>
        </p:nvSpPr>
        <p:spPr>
          <a:xfrm>
            <a:off x="10784402" y="1994610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30" hasCustomPrompt="1"/>
          </p:nvPr>
        </p:nvSpPr>
        <p:spPr>
          <a:xfrm>
            <a:off x="10784017" y="3027113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1" hasCustomPrompt="1"/>
          </p:nvPr>
        </p:nvSpPr>
        <p:spPr>
          <a:xfrm>
            <a:off x="10784016" y="4057854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46" name="Picture Placeholder 3"/>
          <p:cNvSpPr>
            <a:spLocks noGrp="1"/>
          </p:cNvSpPr>
          <p:nvPr>
            <p:ph type="pic" sz="quarter" idx="32" hasCustomPrompt="1"/>
          </p:nvPr>
        </p:nvSpPr>
        <p:spPr>
          <a:xfrm>
            <a:off x="10784017" y="5089476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9552441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larg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42937" y="663576"/>
            <a:ext cx="10906125" cy="692149"/>
          </a:xfrm>
        </p:spPr>
        <p:txBody>
          <a:bodyPr anchor="t"/>
          <a:lstStyle>
            <a:lvl1pPr algn="ctr">
              <a:defRPr sz="4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46113" y="1346514"/>
            <a:ext cx="10902950" cy="699774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secondary title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52788" y="2755973"/>
            <a:ext cx="2760662" cy="1363590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270251" y="4820480"/>
            <a:ext cx="2760662" cy="1363590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867651" y="2755973"/>
            <a:ext cx="2760662" cy="1363590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7867651" y="4807286"/>
            <a:ext cx="2760662" cy="1363590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1722774" y="2738438"/>
            <a:ext cx="1381125" cy="1381125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1722773" y="4809727"/>
            <a:ext cx="1381125" cy="1381125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6305093" y="2738438"/>
            <a:ext cx="1381125" cy="1381125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6305092" y="4809727"/>
            <a:ext cx="1381125" cy="1381125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201093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71B07-FF72-46E1-BA32-8E64DBC3F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1FA6A-43F3-466F-8041-C93A51843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EFD8C-089C-462F-81C9-B77AEF1E1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CCCD6-082F-4D11-BD6B-785FFD175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315F-BE09-4D68-A20E-9EDF950C9605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74460-CF3D-47D2-9707-726CA8364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BC2E5-8845-44AE-B4BB-2BBC0E5BE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F820-35B2-46E6-8173-1249829D61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33086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arg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42937" y="663576"/>
            <a:ext cx="10906125" cy="692149"/>
          </a:xfrm>
        </p:spPr>
        <p:txBody>
          <a:bodyPr anchor="t"/>
          <a:lstStyle>
            <a:lvl1pPr algn="ctr">
              <a:defRPr sz="4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46113" y="1346514"/>
            <a:ext cx="10902950" cy="699774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secondary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38970" y="4458978"/>
            <a:ext cx="3533776" cy="1735447"/>
          </a:xfrm>
        </p:spPr>
        <p:txBody>
          <a:bodyPr numCol="1" spcCol="576000"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329113" y="4465925"/>
            <a:ext cx="3533774" cy="1728499"/>
          </a:xfrm>
        </p:spPr>
        <p:txBody>
          <a:bodyPr numCol="1" spcCol="576000"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015288" y="4465925"/>
            <a:ext cx="3533774" cy="1728499"/>
          </a:xfrm>
        </p:spPr>
        <p:txBody>
          <a:bodyPr numCol="1" spcCol="576000"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1722774" y="2738438"/>
            <a:ext cx="1381125" cy="1381125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5405436" y="2738438"/>
            <a:ext cx="1381125" cy="1381125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9088098" y="2751619"/>
            <a:ext cx="1381125" cy="1381125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4792580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, 3 icon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7239"/>
            <a:ext cx="12192000" cy="4804473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Graphic, Photo or Chart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42937" y="663576"/>
            <a:ext cx="10906125" cy="692149"/>
          </a:xfrm>
        </p:spPr>
        <p:txBody>
          <a:bodyPr anchor="t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46113" y="1346514"/>
            <a:ext cx="10902950" cy="699774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secondary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1563688" y="5502275"/>
            <a:ext cx="2609058" cy="692150"/>
          </a:xfrm>
        </p:spPr>
        <p:txBody>
          <a:bodyPr numCol="1" spcCol="576000" anchor="ctr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2" hasCustomPrompt="1"/>
          </p:nvPr>
        </p:nvSpPr>
        <p:spPr>
          <a:xfrm>
            <a:off x="5253829" y="5502275"/>
            <a:ext cx="2609057" cy="692149"/>
          </a:xfrm>
        </p:spPr>
        <p:txBody>
          <a:bodyPr numCol="1" spcCol="576000" anchor="ctr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940004" y="5502275"/>
            <a:ext cx="2609057" cy="692149"/>
          </a:xfrm>
        </p:spPr>
        <p:txBody>
          <a:bodyPr numCol="1" spcCol="576000" anchor="ctr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65811" y="5502275"/>
            <a:ext cx="689996" cy="689996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4339356" y="5512312"/>
            <a:ext cx="689996" cy="689996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016346" y="5512312"/>
            <a:ext cx="689996" cy="689996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2840404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478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+ Text | Constr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12192000" cy="6860325"/>
          </a:xfrm>
          <a:prstGeom prst="rect">
            <a:avLst/>
          </a:prstGeom>
          <a:solidFill>
            <a:schemeClr val="accent6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nl-NL" sz="2100"/>
          </a:p>
        </p:txBody>
      </p:sp>
      <p:sp>
        <p:nvSpPr>
          <p:cNvPr id="7" name="Flowchart: Manual Input 6"/>
          <p:cNvSpPr/>
          <p:nvPr userDrawn="1"/>
        </p:nvSpPr>
        <p:spPr>
          <a:xfrm flipH="1">
            <a:off x="0" y="5061181"/>
            <a:ext cx="12192000" cy="1796819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nl-NL" sz="210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95986" y="574832"/>
            <a:ext cx="7200800" cy="441649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592282" y="548680"/>
            <a:ext cx="3229605" cy="4416491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chemeClr val="bg1"/>
                </a:solidFill>
                <a:latin typeface="Aileron Light" pitchFamily="50" charset="0"/>
              </a:defRPr>
            </a:lvl1pPr>
            <a:lvl2pPr>
              <a:defRPr sz="2400">
                <a:solidFill>
                  <a:schemeClr val="bg1"/>
                </a:solidFill>
                <a:latin typeface="Aileron Light" pitchFamily="50" charset="0"/>
              </a:defRPr>
            </a:lvl2pPr>
            <a:lvl3pPr>
              <a:defRPr sz="2100">
                <a:solidFill>
                  <a:schemeClr val="bg1"/>
                </a:solidFill>
                <a:latin typeface="Aileron Light" pitchFamily="50" charset="0"/>
              </a:defRPr>
            </a:lvl3pPr>
            <a:lvl4pPr>
              <a:defRPr sz="1900">
                <a:solidFill>
                  <a:schemeClr val="bg1"/>
                </a:solidFill>
                <a:latin typeface="Aileron Light" pitchFamily="50" charset="0"/>
              </a:defRPr>
            </a:lvl4pPr>
            <a:lvl5pPr>
              <a:defRPr sz="1900">
                <a:solidFill>
                  <a:schemeClr val="bg1"/>
                </a:solidFill>
                <a:latin typeface="Aileron Light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0660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s left, large photo right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7114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44C465-ADEB-4B5B-95A6-26AA9B1976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938" y="2046288"/>
            <a:ext cx="6451600" cy="4148137"/>
          </a:xfrm>
        </p:spPr>
        <p:txBody>
          <a:bodyPr/>
          <a:lstStyle>
            <a:lvl1pPr marL="342900" indent="-342900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400">
                <a:latin typeface="+mn-lt"/>
              </a:defRPr>
            </a:lvl1pPr>
            <a:lvl2pPr marL="742950" indent="-285750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000"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itle 29">
            <a:extLst>
              <a:ext uri="{FF2B5EF4-FFF2-40B4-BE49-F238E27FC236}">
                <a16:creationId xmlns:a16="http://schemas.microsoft.com/office/drawing/2014/main" id="{9A2E0F7B-C885-48EC-88C2-6644D481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2400"/>
            <a:ext cx="6759411" cy="783255"/>
          </a:xfrm>
          <a:gradFill flip="none" rotWithShape="1"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  <a:tileRect/>
          </a:gradFill>
        </p:spPr>
        <p:txBody>
          <a:bodyPr vert="horz" wrap="none" lIns="648000" tIns="144000" rIns="900000" bIns="144000" rtlCol="0" anchor="ctr">
            <a:spAutoFit/>
          </a:bodyPr>
          <a:lstStyle>
            <a:lvl1pPr algn="l">
              <a:defRPr lang="en-GB" sz="320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algn="l">
              <a:tabLst>
                <a:tab pos="542925" algn="l"/>
              </a:tabLs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18584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_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EA40F17-AC4E-4B4A-8C3B-F4D3F46E66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335" y="6044202"/>
            <a:ext cx="1785817" cy="35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364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B083-1549-44C2-8421-211A38862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58F79-1F82-474E-B1EB-02F3CF6BD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53379-EEAC-4B9E-96DD-D9FD3A7EC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315F-BE09-4D68-A20E-9EDF950C9605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B850F-0853-449D-B260-229D8450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88C6E-84B5-47B4-89FB-6399F09FC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F820-35B2-46E6-8173-1249829D61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48550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44C465-ADEB-4B5B-95A6-26AA9B1976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937" y="2046288"/>
            <a:ext cx="9985375" cy="4148137"/>
          </a:xfrm>
        </p:spPr>
        <p:txBody>
          <a:bodyPr numCol="2" spcCol="360000"/>
          <a:lstStyle>
            <a:lvl1pPr marL="342900" indent="-342900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400">
                <a:latin typeface="+mn-lt"/>
              </a:defRPr>
            </a:lvl1pPr>
            <a:lvl2pPr marL="742950" indent="-285750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000">
                <a:latin typeface="+mn-lt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tabLst/>
              <a:defRPr sz="2000">
                <a:latin typeface="+mn-lt"/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Third level</a:t>
            </a:r>
          </a:p>
        </p:txBody>
      </p:sp>
      <p:sp>
        <p:nvSpPr>
          <p:cNvPr id="4" name="Title 29">
            <a:extLst>
              <a:ext uri="{FF2B5EF4-FFF2-40B4-BE49-F238E27FC236}">
                <a16:creationId xmlns:a16="http://schemas.microsoft.com/office/drawing/2014/main" id="{B072058B-89B3-42A7-A7AD-E21ABBFE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2400"/>
            <a:ext cx="6759411" cy="783255"/>
          </a:xfrm>
          <a:gradFill flip="none" rotWithShape="1"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  <a:tileRect/>
          </a:gradFill>
        </p:spPr>
        <p:txBody>
          <a:bodyPr vert="horz" wrap="none" lIns="648000" tIns="144000" rIns="900000" bIns="144000" rtlCol="0" anchor="ctr">
            <a:spAutoFit/>
          </a:bodyPr>
          <a:lstStyle>
            <a:lvl1pPr algn="l">
              <a:defRPr lang="en-GB" sz="320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algn="l">
              <a:tabLst>
                <a:tab pos="542925" algn="l"/>
              </a:tabLst>
            </a:pPr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DC71DD-0DF6-451A-9064-EBA4A1E1B7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11495" y="6556881"/>
            <a:ext cx="503238" cy="222250"/>
          </a:xfrm>
          <a:prstGeom prst="rect">
            <a:avLst/>
          </a:prstGeom>
        </p:spPr>
        <p:txBody>
          <a:bodyPr/>
          <a:lstStyle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nl-NL" sz="1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32D631FB-E615-4482-909B-7BE6DA22C966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84962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80000">
            <a:off x="-192342" y="2379775"/>
            <a:ext cx="12574280" cy="485188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3467" y="2738438"/>
            <a:ext cx="10905067" cy="1266633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MAIN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64218" y="4119562"/>
            <a:ext cx="9063567" cy="1382714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Fira Sans Medium" panose="020B0603050000020004" pitchFamily="34" charset="0"/>
                <a:ea typeface="Fira Sans Medium" panose="020B06030500000200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 title</a:t>
            </a:r>
          </a:p>
        </p:txBody>
      </p:sp>
    </p:spTree>
    <p:extLst>
      <p:ext uri="{BB962C8B-B14F-4D97-AF65-F5344CB8AC3E}">
        <p14:creationId xmlns:p14="http://schemas.microsoft.com/office/powerpoint/2010/main" val="3858792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5BE9E-3AF4-49D7-BE8C-2FE79FBA3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E1843-24F2-4F4E-A46D-07F55AC0D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E79F4-D67A-4BD7-8231-E44A77C4B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76D92B-821E-40C4-9AB8-224E25EB2E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261A5D-737B-46F8-A176-56149819A8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3C006E-1199-4477-8050-1B5950D3A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315F-BE09-4D68-A20E-9EDF950C9605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75DE55-7B64-4F0E-83BD-CDBA0AB76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478791-A71B-4C1A-8536-2D4BFFA8A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F820-35B2-46E6-8173-1249829D61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18069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left, large photo right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3"/>
          <p:cNvSpPr>
            <a:spLocks noGrp="1"/>
          </p:cNvSpPr>
          <p:nvPr>
            <p:ph idx="12"/>
          </p:nvPr>
        </p:nvSpPr>
        <p:spPr>
          <a:xfrm>
            <a:off x="1570040" y="1873611"/>
            <a:ext cx="4453148" cy="99839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000" dirty="0"/>
              <a:t>Who is Cost Engineering?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3"/>
          </p:nvPr>
        </p:nvSpPr>
        <p:spPr>
          <a:xfrm>
            <a:off x="1558445" y="2872003"/>
            <a:ext cx="4461355" cy="107488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000" dirty="0"/>
              <a:t>What is Cleopatra Enterprise?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4"/>
          </p:nvPr>
        </p:nvSpPr>
        <p:spPr>
          <a:xfrm>
            <a:off x="1556858" y="3957276"/>
            <a:ext cx="4453148" cy="998392"/>
          </a:xfrm>
        </p:spPr>
        <p:txBody>
          <a:bodyPr anchor="ctr"/>
          <a:lstStyle/>
          <a:p>
            <a:pPr marL="0" indent="0">
              <a:buNone/>
            </a:pPr>
            <a:r>
              <a:rPr lang="nl-NL" sz="2000" dirty="0"/>
              <a:t>Showcase:</a:t>
            </a:r>
          </a:p>
          <a:p>
            <a:pPr marL="0" indent="0">
              <a:buNone/>
            </a:pPr>
            <a:r>
              <a:rPr lang="nl-NL" sz="1600" dirty="0"/>
              <a:t>Analyzing your projects throughout </a:t>
            </a:r>
            <a:br>
              <a:rPr lang="nl-NL" sz="1600" dirty="0"/>
            </a:br>
            <a:r>
              <a:rPr lang="nl-NL" sz="1600" dirty="0"/>
              <a:t>your Project Life Cycle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5"/>
          </p:nvPr>
        </p:nvSpPr>
        <p:spPr>
          <a:xfrm>
            <a:off x="1556858" y="4955668"/>
            <a:ext cx="4461355" cy="106607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000" dirty="0"/>
              <a:t>Questions &amp; Answers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42937" y="663576"/>
            <a:ext cx="5367069" cy="1210035"/>
          </a:xfrm>
        </p:spPr>
        <p:txBody>
          <a:bodyPr anchor="ctr">
            <a:normAutofit/>
          </a:bodyPr>
          <a:lstStyle/>
          <a:p>
            <a:pPr algn="l"/>
            <a:r>
              <a:rPr lang="nl-NL" dirty="0"/>
              <a:t>Topics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90148" y="0"/>
            <a:ext cx="6001852" cy="6858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nl-NL" dirty="0"/>
              <a:t>Photo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60884" y="2051678"/>
            <a:ext cx="748816" cy="748816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649289" y="3085620"/>
            <a:ext cx="748816" cy="748816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649289" y="4126324"/>
            <a:ext cx="748816" cy="748816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60884" y="5127867"/>
            <a:ext cx="748816" cy="748816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7426432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1" y="2046287"/>
            <a:ext cx="3681412" cy="1382713"/>
          </a:xfrm>
        </p:spPr>
        <p:txBody>
          <a:bodyPr anchor="ctr">
            <a:normAutofit/>
          </a:bodyPr>
          <a:lstStyle>
            <a:lvl1pPr algn="l"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54313" y="3429000"/>
            <a:ext cx="3674799" cy="2765425"/>
          </a:xfrm>
        </p:spPr>
        <p:txBody>
          <a:bodyPr numCol="1" spcCol="57600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5097464" y="674543"/>
            <a:ext cx="6451600" cy="553085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42510627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3467" y="2046288"/>
            <a:ext cx="10905067" cy="1382712"/>
          </a:xfrm>
        </p:spPr>
        <p:txBody>
          <a:bodyPr>
            <a:normAutofit/>
          </a:bodyPr>
          <a:lstStyle>
            <a:lvl1pPr algn="l">
              <a:defRPr sz="4000" baseline="0"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13422" y="5340"/>
            <a:ext cx="12178578" cy="2040948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nl-NL" dirty="0"/>
              <a:t>Diagonal Line Header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3467" y="3429001"/>
            <a:ext cx="5376333" cy="2765425"/>
          </a:xfrm>
        </p:spPr>
        <p:txBody>
          <a:bodyPr numCol="1" spcCol="576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172730" y="3429001"/>
            <a:ext cx="5376333" cy="2765425"/>
          </a:xfrm>
        </p:spPr>
        <p:txBody>
          <a:bodyPr numCol="1" spcCol="576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9859963" y="1046451"/>
            <a:ext cx="1688571" cy="168857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7358611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134139" y="0"/>
            <a:ext cx="12447005" cy="7191843"/>
            <a:chOff x="-134139" y="0"/>
            <a:chExt cx="12447005" cy="7191843"/>
          </a:xfrm>
        </p:grpSpPr>
        <p:sp>
          <p:nvSpPr>
            <p:cNvPr id="4" name="Rectangle 3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/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/>
            </a:p>
          </p:txBody>
        </p:sp>
        <p:sp>
          <p:nvSpPr>
            <p:cNvPr id="6" name="Rectangle 5"/>
            <p:cNvSpPr/>
            <p:nvPr userDrawn="1"/>
          </p:nvSpPr>
          <p:spPr>
            <a:xfrm rot="180000">
              <a:off x="-134139" y="4812998"/>
              <a:ext cx="12447005" cy="23788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938" y="4973187"/>
            <a:ext cx="10905067" cy="1380807"/>
          </a:xfrm>
        </p:spPr>
        <p:txBody>
          <a:bodyPr>
            <a:normAutofit/>
          </a:bodyPr>
          <a:lstStyle>
            <a:lvl1pPr algn="l">
              <a:defRPr sz="3600" baseline="0"/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72200" y="1355725"/>
            <a:ext cx="5369696" cy="2763838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63648" y="1355726"/>
            <a:ext cx="5333966" cy="2763838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Graphic or Chart</a:t>
            </a:r>
          </a:p>
        </p:txBody>
      </p:sp>
    </p:spTree>
    <p:extLst>
      <p:ext uri="{BB962C8B-B14F-4D97-AF65-F5344CB8AC3E}">
        <p14:creationId xmlns:p14="http://schemas.microsoft.com/office/powerpoint/2010/main" val="21528628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ackground, large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937" y="4465638"/>
            <a:ext cx="10906125" cy="692149"/>
          </a:xfrm>
        </p:spPr>
        <p:txBody>
          <a:bodyPr anchor="t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46113" y="5148576"/>
            <a:ext cx="10902950" cy="699774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secondary title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68372" y="671415"/>
            <a:ext cx="10880690" cy="344814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Graphic, Photo or Chart</a:t>
            </a:r>
          </a:p>
        </p:txBody>
      </p:sp>
    </p:spTree>
    <p:extLst>
      <p:ext uri="{BB962C8B-B14F-4D97-AF65-F5344CB8AC3E}">
        <p14:creationId xmlns:p14="http://schemas.microsoft.com/office/powerpoint/2010/main" val="11880359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937" y="663576"/>
            <a:ext cx="10906125" cy="692149"/>
          </a:xfrm>
        </p:spPr>
        <p:txBody>
          <a:bodyPr anchor="t"/>
          <a:lstStyle>
            <a:lvl1pPr algn="ctr">
              <a:defRPr sz="4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46113" y="1346514"/>
            <a:ext cx="10902950" cy="699774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secondary title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50947" y="2060141"/>
            <a:ext cx="10880690" cy="413428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Graphic, Photo or Chart</a:t>
            </a:r>
          </a:p>
        </p:txBody>
      </p:sp>
    </p:spTree>
    <p:extLst>
      <p:ext uri="{BB962C8B-B14F-4D97-AF65-F5344CB8AC3E}">
        <p14:creationId xmlns:p14="http://schemas.microsoft.com/office/powerpoint/2010/main" val="3683326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, 2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937" y="663576"/>
            <a:ext cx="10906125" cy="692149"/>
          </a:xfrm>
        </p:spPr>
        <p:txBody>
          <a:bodyPr anchor="t"/>
          <a:lstStyle>
            <a:lvl1pPr algn="ctr">
              <a:defRPr sz="4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46113" y="1346514"/>
            <a:ext cx="10902950" cy="699774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secondary title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2484438" y="5025261"/>
            <a:ext cx="3535362" cy="1363590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099300" y="5025261"/>
            <a:ext cx="3529013" cy="1363590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50947" y="2060141"/>
            <a:ext cx="10880690" cy="2751572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Graphic, Photo or Chart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1572011" y="5222946"/>
            <a:ext cx="792103" cy="792103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6163498" y="5222945"/>
            <a:ext cx="792103" cy="792103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2817797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, wid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9113" y="2046289"/>
            <a:ext cx="7219950" cy="1382711"/>
          </a:xfrm>
        </p:spPr>
        <p:txBody>
          <a:bodyPr anchor="ctr">
            <a:normAutofit/>
          </a:bodyPr>
          <a:lstStyle>
            <a:lvl1pPr algn="l"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335725" y="3430587"/>
            <a:ext cx="7213337" cy="2763838"/>
          </a:xfrm>
        </p:spPr>
        <p:txBody>
          <a:bodyPr numCol="1" spcCol="576000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50947" y="663575"/>
            <a:ext cx="3525766" cy="553085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2404218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9113" y="2046289"/>
            <a:ext cx="7219950" cy="1382711"/>
          </a:xfrm>
        </p:spPr>
        <p:txBody>
          <a:bodyPr anchor="ctr">
            <a:normAutofit/>
          </a:bodyPr>
          <a:lstStyle>
            <a:lvl1pPr algn="l"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335725" y="3430587"/>
            <a:ext cx="7213337" cy="2763838"/>
          </a:xfrm>
        </p:spPr>
        <p:txBody>
          <a:bodyPr numCol="1" spcCol="57600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50947" y="663575"/>
            <a:ext cx="3525766" cy="553085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12470258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9113" y="1355725"/>
            <a:ext cx="6298357" cy="1401761"/>
          </a:xfrm>
        </p:spPr>
        <p:txBody>
          <a:bodyPr anchor="ctr">
            <a:normAutofit/>
          </a:bodyPr>
          <a:lstStyle>
            <a:lvl1pPr algn="l"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335726" y="2759073"/>
            <a:ext cx="6292588" cy="2743202"/>
          </a:xfrm>
        </p:spPr>
        <p:txBody>
          <a:bodyPr numCol="1" spcCol="57600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 rot="-180000">
            <a:off x="-297846" y="-168729"/>
            <a:ext cx="3558358" cy="7352985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418714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88108-14CC-41D4-BFDD-D27D41412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675FDD-AB22-4B6C-A5AB-BF84C316A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315F-BE09-4D68-A20E-9EDF950C9605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CEF77-287E-4BC0-A86B-82005D650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80A835-28AB-42D2-841C-802193D1D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F820-35B2-46E6-8173-1249829D61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06174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1" y="2046287"/>
            <a:ext cx="5370406" cy="1382713"/>
          </a:xfrm>
        </p:spPr>
        <p:txBody>
          <a:bodyPr anchor="ctr">
            <a:normAutofit/>
          </a:bodyPr>
          <a:lstStyle>
            <a:lvl1pPr algn="l"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54313" y="3429000"/>
            <a:ext cx="5365487" cy="2765425"/>
          </a:xfrm>
        </p:spPr>
        <p:txBody>
          <a:bodyPr numCol="1" spcCol="576000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72200" y="669131"/>
            <a:ext cx="2605015" cy="553085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Photo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8944048" y="674543"/>
            <a:ext cx="2605015" cy="553085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5728646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29113" y="663576"/>
            <a:ext cx="7219949" cy="961663"/>
          </a:xfrm>
        </p:spPr>
        <p:txBody>
          <a:bodyPr anchor="ctr">
            <a:normAutofit/>
          </a:bodyPr>
          <a:lstStyle>
            <a:lvl1pPr algn="l"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 hasCustomPrompt="1"/>
          </p:nvPr>
        </p:nvSpPr>
        <p:spPr>
          <a:xfrm>
            <a:off x="5257803" y="1873611"/>
            <a:ext cx="6291260" cy="998392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246208" y="2872003"/>
            <a:ext cx="6302854" cy="1074882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5244621" y="3957276"/>
            <a:ext cx="6291260" cy="998392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244621" y="4955668"/>
            <a:ext cx="6302854" cy="1066079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56576" y="1873611"/>
            <a:ext cx="3239149" cy="4148136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Photo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337052" y="2046288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329113" y="3046669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4348420" y="4128172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329113" y="5128553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7167394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2" hasCustomPrompt="1"/>
          </p:nvPr>
        </p:nvSpPr>
        <p:spPr>
          <a:xfrm>
            <a:off x="1570040" y="1873611"/>
            <a:ext cx="4453148" cy="998392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558445" y="2872003"/>
            <a:ext cx="4461355" cy="1074882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556858" y="3957276"/>
            <a:ext cx="4453148" cy="998392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1556858" y="4955668"/>
            <a:ext cx="4461355" cy="1066079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42937" y="663576"/>
            <a:ext cx="10906125" cy="692149"/>
          </a:xfrm>
        </p:spPr>
        <p:txBody>
          <a:bodyPr anchor="t"/>
          <a:lstStyle>
            <a:lvl1pPr algn="ctr">
              <a:defRPr sz="4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90148" y="1872697"/>
            <a:ext cx="5358914" cy="4148136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Graphic, Photo or Chart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649674" y="1972982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49289" y="3044544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642937" y="4119563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638562" y="5191125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8052131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both s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2" hasCustomPrompt="1"/>
          </p:nvPr>
        </p:nvSpPr>
        <p:spPr>
          <a:xfrm>
            <a:off x="1570040" y="1873611"/>
            <a:ext cx="2619855" cy="998392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558445" y="2872003"/>
            <a:ext cx="2624683" cy="1074882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556858" y="3957276"/>
            <a:ext cx="2619855" cy="998392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5" hasCustomPrompt="1"/>
          </p:nvPr>
        </p:nvSpPr>
        <p:spPr>
          <a:xfrm>
            <a:off x="1556858" y="4955668"/>
            <a:ext cx="2624683" cy="1066079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42937" y="663576"/>
            <a:ext cx="10906125" cy="692149"/>
          </a:xfrm>
        </p:spPr>
        <p:txBody>
          <a:bodyPr anchor="t"/>
          <a:lstStyle>
            <a:lvl1pPr algn="ctr">
              <a:defRPr sz="4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6" hasCustomPrompt="1"/>
          </p:nvPr>
        </p:nvSpPr>
        <p:spPr>
          <a:xfrm>
            <a:off x="8026874" y="1873611"/>
            <a:ext cx="2615033" cy="998392"/>
          </a:xfrm>
        </p:spPr>
        <p:txBody>
          <a:bodyPr numCol="1" spcCol="576000" anchor="ctr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7" hasCustomPrompt="1"/>
          </p:nvPr>
        </p:nvSpPr>
        <p:spPr>
          <a:xfrm>
            <a:off x="8015288" y="2872003"/>
            <a:ext cx="2619852" cy="1074882"/>
          </a:xfrm>
        </p:spPr>
        <p:txBody>
          <a:bodyPr numCol="1" spcCol="576000" anchor="ctr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8" hasCustomPrompt="1"/>
          </p:nvPr>
        </p:nvSpPr>
        <p:spPr>
          <a:xfrm>
            <a:off x="8013692" y="3957276"/>
            <a:ext cx="2615033" cy="998392"/>
          </a:xfrm>
        </p:spPr>
        <p:txBody>
          <a:bodyPr numCol="1" spcCol="576000" anchor="ctr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013701" y="4955668"/>
            <a:ext cx="2619852" cy="1066079"/>
          </a:xfrm>
        </p:spPr>
        <p:txBody>
          <a:bodyPr numCol="1" spcCol="576000" anchor="ctr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67980" y="1994610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667595" y="3027113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667594" y="4057854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667595" y="5089476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28" hasCustomPrompt="1"/>
          </p:nvPr>
        </p:nvSpPr>
        <p:spPr>
          <a:xfrm>
            <a:off x="4789753" y="1883208"/>
            <a:ext cx="2605015" cy="4138539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l-NL" dirty="0"/>
              <a:t>Graphic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29" hasCustomPrompt="1"/>
          </p:nvPr>
        </p:nvSpPr>
        <p:spPr>
          <a:xfrm>
            <a:off x="10784402" y="1994610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30" hasCustomPrompt="1"/>
          </p:nvPr>
        </p:nvSpPr>
        <p:spPr>
          <a:xfrm>
            <a:off x="10784017" y="3027113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1" hasCustomPrompt="1"/>
          </p:nvPr>
        </p:nvSpPr>
        <p:spPr>
          <a:xfrm>
            <a:off x="10784016" y="4057854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46" name="Picture Placeholder 3"/>
          <p:cNvSpPr>
            <a:spLocks noGrp="1"/>
          </p:cNvSpPr>
          <p:nvPr>
            <p:ph type="pic" sz="quarter" idx="32" hasCustomPrompt="1"/>
          </p:nvPr>
        </p:nvSpPr>
        <p:spPr>
          <a:xfrm>
            <a:off x="10784017" y="5089476"/>
            <a:ext cx="764661" cy="764661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1896564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larg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42937" y="663576"/>
            <a:ext cx="10906125" cy="692149"/>
          </a:xfrm>
        </p:spPr>
        <p:txBody>
          <a:bodyPr anchor="t"/>
          <a:lstStyle>
            <a:lvl1pPr algn="ctr">
              <a:defRPr sz="4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46113" y="1346514"/>
            <a:ext cx="10902950" cy="699774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secondary title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52788" y="2755973"/>
            <a:ext cx="2760662" cy="1363590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1" hasCustomPrompt="1"/>
          </p:nvPr>
        </p:nvSpPr>
        <p:spPr>
          <a:xfrm>
            <a:off x="3270251" y="4820480"/>
            <a:ext cx="2760662" cy="1363590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867651" y="2755973"/>
            <a:ext cx="2760662" cy="1363590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7867651" y="4807286"/>
            <a:ext cx="2760662" cy="1363590"/>
          </a:xfrm>
        </p:spPr>
        <p:txBody>
          <a:bodyPr numCol="1" spcCol="576000"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1722774" y="2738438"/>
            <a:ext cx="1381125" cy="1381125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1722773" y="4809727"/>
            <a:ext cx="1381125" cy="1381125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6305093" y="2738438"/>
            <a:ext cx="1381125" cy="1381125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6305092" y="4809727"/>
            <a:ext cx="1381125" cy="1381125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8982143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arg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42937" y="663576"/>
            <a:ext cx="10906125" cy="692149"/>
          </a:xfrm>
        </p:spPr>
        <p:txBody>
          <a:bodyPr anchor="t"/>
          <a:lstStyle>
            <a:lvl1pPr algn="ctr">
              <a:defRPr sz="4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46113" y="1346514"/>
            <a:ext cx="10902950" cy="699774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secondary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38970" y="4458978"/>
            <a:ext cx="3533776" cy="1735447"/>
          </a:xfrm>
        </p:spPr>
        <p:txBody>
          <a:bodyPr numCol="1" spcCol="576000"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329113" y="4465925"/>
            <a:ext cx="3533774" cy="1728499"/>
          </a:xfrm>
        </p:spPr>
        <p:txBody>
          <a:bodyPr numCol="1" spcCol="576000"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015288" y="4465925"/>
            <a:ext cx="3533774" cy="1728499"/>
          </a:xfrm>
        </p:spPr>
        <p:txBody>
          <a:bodyPr numCol="1" spcCol="576000"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1722774" y="2738438"/>
            <a:ext cx="1381125" cy="1381125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5405436" y="2738438"/>
            <a:ext cx="1381125" cy="1381125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9088098" y="2751619"/>
            <a:ext cx="1381125" cy="1381125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6029420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, 3 icons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7239"/>
            <a:ext cx="12192000" cy="4804473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Graphic, Photo or Chart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42937" y="663576"/>
            <a:ext cx="10906125" cy="692149"/>
          </a:xfrm>
        </p:spPr>
        <p:txBody>
          <a:bodyPr anchor="t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46113" y="1346514"/>
            <a:ext cx="10902950" cy="699774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secondary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1563688" y="5502275"/>
            <a:ext cx="2609058" cy="692150"/>
          </a:xfrm>
        </p:spPr>
        <p:txBody>
          <a:bodyPr numCol="1" spcCol="576000" anchor="ctr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2" hasCustomPrompt="1"/>
          </p:nvPr>
        </p:nvSpPr>
        <p:spPr>
          <a:xfrm>
            <a:off x="5253829" y="5502275"/>
            <a:ext cx="2609057" cy="692149"/>
          </a:xfrm>
        </p:spPr>
        <p:txBody>
          <a:bodyPr numCol="1" spcCol="576000" anchor="ctr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940004" y="5502275"/>
            <a:ext cx="2609057" cy="692149"/>
          </a:xfrm>
        </p:spPr>
        <p:txBody>
          <a:bodyPr numCol="1" spcCol="576000" anchor="ctr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slide content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65811" y="5502275"/>
            <a:ext cx="689996" cy="689996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4339356" y="5512312"/>
            <a:ext cx="689996" cy="689996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016346" y="5512312"/>
            <a:ext cx="689996" cy="689996"/>
          </a:xfrm>
          <a:prstGeom prst="ellipse">
            <a:avLst/>
          </a:prstGeom>
          <a:solidFill>
            <a:schemeClr val="bg2"/>
          </a:solidFill>
          <a:ln w="76200">
            <a:noFill/>
          </a:ln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nl-NL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2649943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5043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| De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062531"/>
          </a:xfrm>
          <a:prstGeom prst="rect">
            <a:avLst/>
          </a:prstGeom>
        </p:spPr>
      </p:pic>
      <p:sp>
        <p:nvSpPr>
          <p:cNvPr id="5" name="Flowchart: Manual Input 4"/>
          <p:cNvSpPr/>
          <p:nvPr userDrawn="1"/>
        </p:nvSpPr>
        <p:spPr>
          <a:xfrm flipH="1">
            <a:off x="992" y="356659"/>
            <a:ext cx="12192000" cy="5925277"/>
          </a:xfrm>
          <a:prstGeom prst="flowChartManualInput">
            <a:avLst/>
          </a:prstGeom>
          <a:solidFill>
            <a:schemeClr val="accent6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nl-NL" sz="2100"/>
          </a:p>
        </p:txBody>
      </p:sp>
      <p:sp>
        <p:nvSpPr>
          <p:cNvPr id="6" name="Flowchart: Manual Input 5"/>
          <p:cNvSpPr/>
          <p:nvPr userDrawn="1"/>
        </p:nvSpPr>
        <p:spPr>
          <a:xfrm flipH="1">
            <a:off x="0" y="918864"/>
            <a:ext cx="12192000" cy="5939136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nl-NL" sz="21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3392" y="2372887"/>
            <a:ext cx="10945216" cy="4127500"/>
          </a:xfrm>
          <a:prstGeom prst="rect">
            <a:avLst/>
          </a:prstGeom>
        </p:spPr>
        <p:txBody>
          <a:bodyPr/>
          <a:lstStyle>
            <a:lvl1pPr>
              <a:defRPr sz="3800">
                <a:latin typeface="Aileron Light" pitchFamily="50" charset="0"/>
              </a:defRPr>
            </a:lvl1pPr>
            <a:lvl2pPr>
              <a:defRPr sz="3300">
                <a:latin typeface="Aileron Light" pitchFamily="50" charset="0"/>
              </a:defRPr>
            </a:lvl2pPr>
            <a:lvl3pPr>
              <a:defRPr sz="2900">
                <a:latin typeface="Aileron Light" pitchFamily="50" charset="0"/>
              </a:defRPr>
            </a:lvl3pPr>
            <a:lvl4pPr>
              <a:defRPr sz="2400">
                <a:latin typeface="Aileron Light" pitchFamily="50" charset="0"/>
              </a:defRPr>
            </a:lvl4pPr>
            <a:lvl5pPr>
              <a:defRPr sz="2400">
                <a:latin typeface="Aileron Light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47338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+ Text | Constr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12192000" cy="6860325"/>
          </a:xfrm>
          <a:prstGeom prst="rect">
            <a:avLst/>
          </a:prstGeom>
          <a:solidFill>
            <a:schemeClr val="accent6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nl-NL" sz="2100"/>
          </a:p>
        </p:txBody>
      </p:sp>
      <p:sp>
        <p:nvSpPr>
          <p:cNvPr id="7" name="Flowchart: Manual Input 6"/>
          <p:cNvSpPr/>
          <p:nvPr userDrawn="1"/>
        </p:nvSpPr>
        <p:spPr>
          <a:xfrm flipH="1">
            <a:off x="0" y="5061181"/>
            <a:ext cx="12192000" cy="1796819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nl-NL" sz="210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95986" y="574832"/>
            <a:ext cx="7200800" cy="4416491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592282" y="548680"/>
            <a:ext cx="3229605" cy="4416491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chemeClr val="bg1"/>
                </a:solidFill>
                <a:latin typeface="Aileron Light" pitchFamily="50" charset="0"/>
              </a:defRPr>
            </a:lvl1pPr>
            <a:lvl2pPr>
              <a:defRPr sz="2400">
                <a:solidFill>
                  <a:schemeClr val="bg1"/>
                </a:solidFill>
                <a:latin typeface="Aileron Light" pitchFamily="50" charset="0"/>
              </a:defRPr>
            </a:lvl2pPr>
            <a:lvl3pPr>
              <a:defRPr sz="2100">
                <a:solidFill>
                  <a:schemeClr val="bg1"/>
                </a:solidFill>
                <a:latin typeface="Aileron Light" pitchFamily="50" charset="0"/>
              </a:defRPr>
            </a:lvl3pPr>
            <a:lvl4pPr>
              <a:defRPr sz="1900">
                <a:solidFill>
                  <a:schemeClr val="bg1"/>
                </a:solidFill>
                <a:latin typeface="Aileron Light" pitchFamily="50" charset="0"/>
              </a:defRPr>
            </a:lvl4pPr>
            <a:lvl5pPr>
              <a:defRPr sz="1900">
                <a:solidFill>
                  <a:schemeClr val="bg1"/>
                </a:solidFill>
                <a:latin typeface="Aileron Light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6358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C01CEE-158E-4915-928B-A3C2E9865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315F-BE09-4D68-A20E-9EDF950C9605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C0B5F2-4A74-49CC-8B12-3EF609FBB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54AEA-EA42-4F80-A813-1F09B0D0F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F820-35B2-46E6-8173-1249829D61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26606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44C465-ADEB-4B5B-95A6-26AA9B1976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2938" y="2046288"/>
            <a:ext cx="6451600" cy="4148137"/>
          </a:xfrm>
        </p:spPr>
        <p:txBody>
          <a:bodyPr/>
          <a:lstStyle>
            <a:lvl1pPr marL="342900" indent="-342900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400">
                <a:latin typeface="+mn-lt"/>
              </a:defRPr>
            </a:lvl1pPr>
            <a:lvl2pPr marL="742950" indent="-285750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000"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itle 29">
            <a:extLst>
              <a:ext uri="{FF2B5EF4-FFF2-40B4-BE49-F238E27FC236}">
                <a16:creationId xmlns:a16="http://schemas.microsoft.com/office/drawing/2014/main" id="{9A2E0F7B-C885-48EC-88C2-6644D481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2400"/>
            <a:ext cx="6759411" cy="783255"/>
          </a:xfrm>
          <a:gradFill flip="none" rotWithShape="1"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  <a:tileRect/>
          </a:gradFill>
        </p:spPr>
        <p:txBody>
          <a:bodyPr vert="horz" wrap="none" lIns="648000" tIns="144000" rIns="900000" bIns="144000" rtlCol="0" anchor="ctr">
            <a:spAutoFit/>
          </a:bodyPr>
          <a:lstStyle>
            <a:lvl1pPr algn="l">
              <a:defRPr lang="en-GB" sz="320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algn="l">
              <a:tabLst>
                <a:tab pos="542925" algn="l"/>
              </a:tabLs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57037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lain_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955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9F8D4-4931-4B4E-831F-FBEB0F00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5737E-1209-4CCF-8A58-1B849C609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9037C-7EE8-4939-8E53-CFB9E42DA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56D4B-F87F-4CBC-8DB7-6C414E261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315F-BE09-4D68-A20E-9EDF950C9605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E8B2AD-D2E8-4842-BDD9-C5294BF02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2A3B6-B966-4F65-B1CF-D7AFD2CE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F820-35B2-46E6-8173-1249829D61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161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1B74F-5033-4310-8423-C82BCFA26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11750-E063-482A-87C1-9BE4134FCA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D84DE-1C22-49E0-AF93-B443E89D8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972485-00A2-48A8-BB3C-FD138A8C8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E315F-BE09-4D68-A20E-9EDF950C9605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52DA9-F0D5-4ADD-9DA0-207D74CA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BCB11F-B208-48B2-AFEF-1EB3A1EE5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6F820-35B2-46E6-8173-1249829D61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8686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B6C14D-70E0-4E05-9321-011EBBCB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D7063-D97C-4FC6-8868-7329376F1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2E074-8D4B-4DC0-8BE0-EF543223B9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E315F-BE09-4D68-A20E-9EDF950C9605}" type="datetimeFigureOut">
              <a:rPr lang="nl-NL" smtClean="0"/>
              <a:t>26-8-2022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C27C3-6EC8-46A6-844C-2A54BB2848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7BF99-8A83-4BC0-8F2A-5BA8EAB9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6F820-35B2-46E6-8173-1249829D61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68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21" r:id="rId13"/>
    <p:sldLayoutId id="214748372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3468" y="663870"/>
            <a:ext cx="10905067" cy="691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468" y="2046293"/>
            <a:ext cx="10905067" cy="4148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05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720" r:id="rId33"/>
    <p:sldLayoutId id="2147483722" r:id="rId34"/>
  </p:sldLayoutIdLst>
  <p:hf hdr="0" ftr="0" dt="0"/>
  <p:txStyles>
    <p:titleStyle>
      <a:lvl1pPr algn="ctr" defTabSz="822960" rtl="0" eaLnBrk="1" latinLnBrk="0" hangingPunct="1">
        <a:spcBef>
          <a:spcPct val="0"/>
        </a:spcBef>
        <a:buNone/>
        <a:defRPr sz="3960" b="1" kern="1200" spc="46" baseline="0">
          <a:solidFill>
            <a:schemeClr val="tx1"/>
          </a:solidFill>
          <a:latin typeface="+mj-lt"/>
          <a:ea typeface="Fira Sans" panose="020B0503050000020004" pitchFamily="34" charset="0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2880" kern="1200" spc="46" baseline="0">
          <a:solidFill>
            <a:schemeClr val="tx1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1pPr>
      <a:lvl2pPr marL="668656" indent="-257176" algn="l" defTabSz="822960" rtl="0" eaLnBrk="1" latinLnBrk="0" hangingPunct="1">
        <a:spcBef>
          <a:spcPct val="200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2520" kern="1200" spc="46" baseline="0">
          <a:solidFill>
            <a:schemeClr val="tx1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2pPr>
      <a:lvl3pPr marL="1028700" indent="-205740" algn="l" defTabSz="822960" rtl="0" eaLnBrk="1" latinLnBrk="0" hangingPunct="1">
        <a:spcBef>
          <a:spcPct val="200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2160" kern="1200" spc="46" baseline="0">
          <a:solidFill>
            <a:schemeClr val="tx1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3pPr>
      <a:lvl4pPr marL="1440180" indent="-205740" algn="l" defTabSz="822960" rtl="0" eaLnBrk="1" latinLnBrk="0" hangingPunct="1">
        <a:spcBef>
          <a:spcPct val="200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1800" kern="1200" spc="46" baseline="0">
          <a:solidFill>
            <a:schemeClr val="tx1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4pPr>
      <a:lvl5pPr marL="1851660" indent="-205740" algn="l" defTabSz="822960" rtl="0" eaLnBrk="1" latinLnBrk="0" hangingPunct="1">
        <a:spcBef>
          <a:spcPct val="200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1800" kern="1200" spc="46" baseline="0">
          <a:solidFill>
            <a:schemeClr val="tx1"/>
          </a:solidFill>
          <a:latin typeface="+mj-lt"/>
          <a:ea typeface="Open Sans" panose="020B0606030504020204" pitchFamily="34" charset="0"/>
          <a:cs typeface="Open Sans" panose="020B0606030504020204" pitchFamily="34" charset="0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pos="892">
          <p15:clr>
            <a:srgbClr val="F26B43"/>
          </p15:clr>
        </p15:guide>
        <p15:guide id="42" orient="horz" pos="2160">
          <p15:clr>
            <a:srgbClr val="F26B43"/>
          </p15:clr>
        </p15:guide>
        <p15:guide id="43" pos="356">
          <p15:clr>
            <a:srgbClr val="F26B43"/>
          </p15:clr>
        </p15:guide>
        <p15:guide id="44" pos="7324">
          <p15:clr>
            <a:srgbClr val="F26B43"/>
          </p15:clr>
        </p15:guide>
        <p15:guide id="45" pos="888">
          <p15:clr>
            <a:srgbClr val="F26B43"/>
          </p15:clr>
        </p15:guide>
        <p15:guide id="46" pos="985">
          <p15:clr>
            <a:srgbClr val="F26B43"/>
          </p15:clr>
        </p15:guide>
        <p15:guide id="47" pos="1469">
          <p15:clr>
            <a:srgbClr val="F26B43"/>
          </p15:clr>
        </p15:guide>
        <p15:guide id="48" pos="1565">
          <p15:clr>
            <a:srgbClr val="F26B43"/>
          </p15:clr>
        </p15:guide>
        <p15:guide id="49" pos="2049">
          <p15:clr>
            <a:srgbClr val="F26B43"/>
          </p15:clr>
        </p15:guide>
        <p15:guide id="50" pos="2147">
          <p15:clr>
            <a:srgbClr val="F26B43"/>
          </p15:clr>
        </p15:guide>
        <p15:guide id="51" pos="2631">
          <p15:clr>
            <a:srgbClr val="F26B43"/>
          </p15:clr>
        </p15:guide>
        <p15:guide id="52" pos="2727">
          <p15:clr>
            <a:srgbClr val="F26B43"/>
          </p15:clr>
        </p15:guide>
        <p15:guide id="53" pos="3211">
          <p15:clr>
            <a:srgbClr val="F26B43"/>
          </p15:clr>
        </p15:guide>
        <p15:guide id="54" pos="3308">
          <p15:clr>
            <a:srgbClr val="F26B43"/>
          </p15:clr>
        </p15:guide>
        <p15:guide id="55" pos="3888">
          <p15:clr>
            <a:srgbClr val="F26B43"/>
          </p15:clr>
        </p15:guide>
        <p15:guide id="56" pos="4372">
          <p15:clr>
            <a:srgbClr val="F26B43"/>
          </p15:clr>
        </p15:guide>
        <p15:guide id="57" pos="4469">
          <p15:clr>
            <a:srgbClr val="F26B43"/>
          </p15:clr>
        </p15:guide>
        <p15:guide id="58" pos="4953">
          <p15:clr>
            <a:srgbClr val="F26B43"/>
          </p15:clr>
        </p15:guide>
        <p15:guide id="59" pos="5049">
          <p15:clr>
            <a:srgbClr val="F26B43"/>
          </p15:clr>
        </p15:guide>
        <p15:guide id="60" pos="5533">
          <p15:clr>
            <a:srgbClr val="F26B43"/>
          </p15:clr>
        </p15:guide>
        <p15:guide id="61" pos="5631">
          <p15:clr>
            <a:srgbClr val="F26B43"/>
          </p15:clr>
        </p15:guide>
        <p15:guide id="62" pos="6115">
          <p15:clr>
            <a:srgbClr val="F26B43"/>
          </p15:clr>
        </p15:guide>
        <p15:guide id="63" pos="6211">
          <p15:clr>
            <a:srgbClr val="F26B43"/>
          </p15:clr>
        </p15:guide>
        <p15:guide id="64" pos="6695">
          <p15:clr>
            <a:srgbClr val="F26B43"/>
          </p15:clr>
        </p15:guide>
        <p15:guide id="65" pos="6792">
          <p15:clr>
            <a:srgbClr val="F26B43"/>
          </p15:clr>
        </p15:guide>
        <p15:guide id="66" orient="horz" pos="3902">
          <p15:clr>
            <a:srgbClr val="F26B43"/>
          </p15:clr>
        </p15:guide>
        <p15:guide id="67" pos="405">
          <p15:clr>
            <a:srgbClr val="F26B43"/>
          </p15:clr>
        </p15:guide>
        <p15:guide id="68" pos="3792">
          <p15:clr>
            <a:srgbClr val="F26B43"/>
          </p15:clr>
        </p15:guide>
        <p15:guide id="69" pos="7275">
          <p15:clr>
            <a:srgbClr val="F26B43"/>
          </p15:clr>
        </p15:guide>
        <p15:guide id="70" orient="horz" pos="418">
          <p15:clr>
            <a:srgbClr val="F26B43"/>
          </p15:clr>
        </p15:guide>
        <p15:guide id="71" orient="horz" pos="854">
          <p15:clr>
            <a:srgbClr val="F26B43"/>
          </p15:clr>
        </p15:guide>
        <p15:guide id="72" orient="horz" pos="1289">
          <p15:clr>
            <a:srgbClr val="F26B43"/>
          </p15:clr>
        </p15:guide>
        <p15:guide id="73" orient="horz" pos="1725">
          <p15:clr>
            <a:srgbClr val="F26B43"/>
          </p15:clr>
        </p15:guide>
        <p15:guide id="74" orient="horz" pos="2595">
          <p15:clr>
            <a:srgbClr val="F26B43"/>
          </p15:clr>
        </p15:guide>
        <p15:guide id="75" orient="horz" pos="3031">
          <p15:clr>
            <a:srgbClr val="F26B43"/>
          </p15:clr>
        </p15:guide>
        <p15:guide id="76" orient="horz" pos="3466">
          <p15:clr>
            <a:srgbClr val="F26B43"/>
          </p15:clr>
        </p15:guide>
        <p15:guide id="77">
          <p15:clr>
            <a:srgbClr val="F26B43"/>
          </p15:clr>
        </p15:guide>
        <p15:guide id="78" pos="7680">
          <p15:clr>
            <a:srgbClr val="F26B43"/>
          </p15:clr>
        </p15:guide>
        <p15:guide id="79" orient="horz" pos="4320">
          <p15:clr>
            <a:srgbClr val="F26B43"/>
          </p15:clr>
        </p15:guide>
        <p15:guide id="80" orient="horz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3467" y="663864"/>
            <a:ext cx="10905067" cy="691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467" y="2046289"/>
            <a:ext cx="10905067" cy="414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393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 spc="50" baseline="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spc="50" baseline="0">
          <a:solidFill>
            <a:schemeClr val="tx1"/>
          </a:solidFill>
          <a:latin typeface="Fira Sans Condensed Medium" panose="020B06030500000200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spc="50" baseline="0">
          <a:solidFill>
            <a:schemeClr val="tx1"/>
          </a:solidFill>
          <a:latin typeface="Fira Sans Condensed Medium" panose="020B06030500000200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spc="50" baseline="0">
          <a:solidFill>
            <a:schemeClr val="tx1"/>
          </a:solidFill>
          <a:latin typeface="Fira Sans Condensed Medium" panose="020B06030500000200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spc="50" baseline="0">
          <a:solidFill>
            <a:schemeClr val="tx1"/>
          </a:solidFill>
          <a:latin typeface="Fira Sans Condensed Medium" panose="020B06030500000200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spc="50" baseline="0">
          <a:solidFill>
            <a:schemeClr val="tx1"/>
          </a:solidFill>
          <a:latin typeface="Fira Sans Condensed Medium" panose="020B06030500000200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3" pos="356">
          <p15:clr>
            <a:srgbClr val="F26B43"/>
          </p15:clr>
        </p15:guide>
        <p15:guide id="4" pos="7324">
          <p15:clr>
            <a:srgbClr val="F26B43"/>
          </p15:clr>
        </p15:guide>
        <p15:guide id="5" pos="888">
          <p15:clr>
            <a:srgbClr val="F26B43"/>
          </p15:clr>
        </p15:guide>
        <p15:guide id="6" pos="985">
          <p15:clr>
            <a:srgbClr val="F26B43"/>
          </p15:clr>
        </p15:guide>
        <p15:guide id="7" pos="1469">
          <p15:clr>
            <a:srgbClr val="F26B43"/>
          </p15:clr>
        </p15:guide>
        <p15:guide id="8" pos="1565">
          <p15:clr>
            <a:srgbClr val="F26B43"/>
          </p15:clr>
        </p15:guide>
        <p15:guide id="9" pos="2049">
          <p15:clr>
            <a:srgbClr val="F26B43"/>
          </p15:clr>
        </p15:guide>
        <p15:guide id="10" pos="2147">
          <p15:clr>
            <a:srgbClr val="F26B43"/>
          </p15:clr>
        </p15:guide>
        <p15:guide id="11" pos="2631">
          <p15:clr>
            <a:srgbClr val="F26B43"/>
          </p15:clr>
        </p15:guide>
        <p15:guide id="12" pos="2727">
          <p15:clr>
            <a:srgbClr val="F26B43"/>
          </p15:clr>
        </p15:guide>
        <p15:guide id="13" pos="3211">
          <p15:clr>
            <a:srgbClr val="F26B43"/>
          </p15:clr>
        </p15:guide>
        <p15:guide id="14" pos="3308">
          <p15:clr>
            <a:srgbClr val="F26B43"/>
          </p15:clr>
        </p15:guide>
        <p15:guide id="16" pos="3888">
          <p15:clr>
            <a:srgbClr val="F26B43"/>
          </p15:clr>
        </p15:guide>
        <p15:guide id="17" pos="4372">
          <p15:clr>
            <a:srgbClr val="F26B43"/>
          </p15:clr>
        </p15:guide>
        <p15:guide id="18" pos="4469">
          <p15:clr>
            <a:srgbClr val="F26B43"/>
          </p15:clr>
        </p15:guide>
        <p15:guide id="19" pos="4953">
          <p15:clr>
            <a:srgbClr val="F26B43"/>
          </p15:clr>
        </p15:guide>
        <p15:guide id="20" pos="5049">
          <p15:clr>
            <a:srgbClr val="F26B43"/>
          </p15:clr>
        </p15:guide>
        <p15:guide id="21" pos="5533">
          <p15:clr>
            <a:srgbClr val="F26B43"/>
          </p15:clr>
        </p15:guide>
        <p15:guide id="22" pos="5631">
          <p15:clr>
            <a:srgbClr val="F26B43"/>
          </p15:clr>
        </p15:guide>
        <p15:guide id="23" pos="6115">
          <p15:clr>
            <a:srgbClr val="F26B43"/>
          </p15:clr>
        </p15:guide>
        <p15:guide id="24" pos="6211">
          <p15:clr>
            <a:srgbClr val="F26B43"/>
          </p15:clr>
        </p15:guide>
        <p15:guide id="25" pos="6695">
          <p15:clr>
            <a:srgbClr val="F26B43"/>
          </p15:clr>
        </p15:guide>
        <p15:guide id="26" pos="6792">
          <p15:clr>
            <a:srgbClr val="F26B43"/>
          </p15:clr>
        </p15:guide>
        <p15:guide id="27" orient="horz" pos="3902">
          <p15:clr>
            <a:srgbClr val="F26B43"/>
          </p15:clr>
        </p15:guide>
        <p15:guide id="28" pos="405">
          <p15:clr>
            <a:srgbClr val="F26B43"/>
          </p15:clr>
        </p15:guide>
        <p15:guide id="29" pos="3792">
          <p15:clr>
            <a:srgbClr val="F26B43"/>
          </p15:clr>
        </p15:guide>
        <p15:guide id="30" pos="7275">
          <p15:clr>
            <a:srgbClr val="F26B43"/>
          </p15:clr>
        </p15:guide>
        <p15:guide id="31" orient="horz" pos="418">
          <p15:clr>
            <a:srgbClr val="F26B43"/>
          </p15:clr>
        </p15:guide>
        <p15:guide id="32" orient="horz" pos="854">
          <p15:clr>
            <a:srgbClr val="F26B43"/>
          </p15:clr>
        </p15:guide>
        <p15:guide id="33" orient="horz" pos="1289">
          <p15:clr>
            <a:srgbClr val="F26B43"/>
          </p15:clr>
        </p15:guide>
        <p15:guide id="34" orient="horz" pos="1725">
          <p15:clr>
            <a:srgbClr val="F26B43"/>
          </p15:clr>
        </p15:guide>
        <p15:guide id="35" orient="horz" pos="2595">
          <p15:clr>
            <a:srgbClr val="F26B43"/>
          </p15:clr>
        </p15:guide>
        <p15:guide id="36" orient="horz" pos="3031">
          <p15:clr>
            <a:srgbClr val="F26B43"/>
          </p15:clr>
        </p15:guide>
        <p15:guide id="37" orient="horz" pos="3466">
          <p15:clr>
            <a:srgbClr val="F26B43"/>
          </p15:clr>
        </p15:guide>
        <p15:guide id="38">
          <p15:clr>
            <a:srgbClr val="F26B43"/>
          </p15:clr>
        </p15:guide>
        <p15:guide id="39" pos="7680">
          <p15:clr>
            <a:srgbClr val="F26B43"/>
          </p15:clr>
        </p15:guide>
        <p15:guide id="40" orient="horz" pos="4320">
          <p15:clr>
            <a:srgbClr val="F26B43"/>
          </p15:clr>
        </p15:guide>
        <p15:guide id="41" orient="horz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1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Relationship Id="rId14" Type="http://schemas.openxmlformats.org/officeDocument/2006/relationships/image" Target="../media/image6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.svg"/><Relationship Id="rId9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6.jpeg"/><Relationship Id="rId4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7.jp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90.jpg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91.png"/><Relationship Id="rId5" Type="http://schemas.openxmlformats.org/officeDocument/2006/relationships/hyperlink" Target="http://www.costmanagement.eu/" TargetMode="Externa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wmf"/><Relationship Id="rId18" Type="http://schemas.openxmlformats.org/officeDocument/2006/relationships/image" Target="../media/image34.png"/><Relationship Id="rId26" Type="http://schemas.openxmlformats.org/officeDocument/2006/relationships/image" Target="../media/image42.jpeg"/><Relationship Id="rId3" Type="http://schemas.openxmlformats.org/officeDocument/2006/relationships/image" Target="../media/image19.png"/><Relationship Id="rId21" Type="http://schemas.openxmlformats.org/officeDocument/2006/relationships/image" Target="../media/image37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wmf"/><Relationship Id="rId20" Type="http://schemas.openxmlformats.org/officeDocument/2006/relationships/image" Target="../media/image36.jpe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24" Type="http://schemas.openxmlformats.org/officeDocument/2006/relationships/image" Target="../media/image40.png"/><Relationship Id="rId32" Type="http://schemas.openxmlformats.org/officeDocument/2006/relationships/comments" Target="../comments/comment1.xml"/><Relationship Id="rId5" Type="http://schemas.openxmlformats.org/officeDocument/2006/relationships/image" Target="../media/image21.jpeg"/><Relationship Id="rId15" Type="http://schemas.openxmlformats.org/officeDocument/2006/relationships/image" Target="../media/image31.wmf"/><Relationship Id="rId23" Type="http://schemas.openxmlformats.org/officeDocument/2006/relationships/image" Target="../media/image39.png"/><Relationship Id="rId28" Type="http://schemas.openxmlformats.org/officeDocument/2006/relationships/image" Target="../media/image2.sv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31" Type="http://schemas.openxmlformats.org/officeDocument/2006/relationships/image" Target="../media/image45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jpeg"/><Relationship Id="rId27" Type="http://schemas.openxmlformats.org/officeDocument/2006/relationships/image" Target="../media/image1.png"/><Relationship Id="rId30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FD48B3A-F0E8-432B-B2C4-6B000692D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23" y="2745939"/>
            <a:ext cx="12940454" cy="727900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7" name="Picture 6" descr="A picture containing beverage, alcohol, blur&#10;&#10;Description automatically generated">
            <a:extLst>
              <a:ext uri="{FF2B5EF4-FFF2-40B4-BE49-F238E27FC236}">
                <a16:creationId xmlns:a16="http://schemas.microsoft.com/office/drawing/2014/main" id="{F7334F07-52AA-4A76-B2C9-CDC03F564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23" y="0"/>
            <a:ext cx="13248643" cy="27601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EA6C28-618B-410E-98DB-F674E8B34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938" y="2535822"/>
            <a:ext cx="10906124" cy="3412066"/>
          </a:xfrm>
        </p:spPr>
        <p:txBody>
          <a:bodyPr/>
          <a:lstStyle/>
          <a:p>
            <a:r>
              <a:rPr lang="en-GB" sz="4000" dirty="0">
                <a:solidFill>
                  <a:srgbClr val="FFFFFF"/>
                </a:solidFill>
                <a:latin typeface="Fira Sans" panose="020B0503050000020004" pitchFamily="34" charset="0"/>
              </a:rPr>
              <a:t>Digital work pack management</a:t>
            </a:r>
            <a:br>
              <a:rPr lang="en-GB" sz="4000" dirty="0">
                <a:solidFill>
                  <a:srgbClr val="FFFFFF"/>
                </a:solidFill>
                <a:latin typeface="Fira Sans" panose="020B0503050000020004" pitchFamily="34" charset="0"/>
              </a:rPr>
            </a:br>
            <a:r>
              <a:rPr lang="en-GB" sz="2800" b="0" dirty="0">
                <a:solidFill>
                  <a:srgbClr val="FFFFFF"/>
                </a:solidFill>
                <a:latin typeface="Fira Sans" panose="020B0503050000020004" pitchFamily="34" charset="0"/>
              </a:rPr>
              <a:t>what we can learn from shutdowns and maintenance applying digital work pack management</a:t>
            </a:r>
            <a:br>
              <a:rPr lang="en-GB" sz="2800" b="0" dirty="0">
                <a:solidFill>
                  <a:srgbClr val="FFFFFF"/>
                </a:solidFill>
                <a:latin typeface="Fira Sans" panose="020B0503050000020004" pitchFamily="34" charset="0"/>
              </a:rPr>
            </a:br>
            <a:br>
              <a:rPr lang="en-GB" sz="2800" b="0" dirty="0">
                <a:solidFill>
                  <a:srgbClr val="FFFFFF"/>
                </a:solidFill>
                <a:latin typeface="Fira Sans" panose="020B0503050000020004" pitchFamily="34" charset="0"/>
              </a:rPr>
            </a:br>
            <a:r>
              <a:rPr lang="en-GB" sz="2800" b="0" dirty="0">
                <a:solidFill>
                  <a:srgbClr val="FFFFFF"/>
                </a:solidFill>
                <a:latin typeface="Fira Sans" panose="020B0503050000020004" pitchFamily="34" charset="0"/>
              </a:rPr>
              <a:t>Bas Druijf</a:t>
            </a:r>
            <a:endParaRPr lang="en-AU" sz="2800" b="0" dirty="0">
              <a:latin typeface="Fira Sans" panose="020B05030500000200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2BC025D-C692-44F8-90F3-1E20AE1CB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4944" y="5618066"/>
            <a:ext cx="1302111" cy="82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11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building, tepee, dome&#10;&#10;Description automatically generated">
            <a:extLst>
              <a:ext uri="{FF2B5EF4-FFF2-40B4-BE49-F238E27FC236}">
                <a16:creationId xmlns:a16="http://schemas.microsoft.com/office/drawing/2014/main" id="{E22F969C-A75F-4AE1-A486-C345F8CD5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22" y="-1745665"/>
            <a:ext cx="12778785" cy="12778785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42AC9951-6EFD-4BE5-A1CD-37D6D0708C81}"/>
              </a:ext>
            </a:extLst>
          </p:cNvPr>
          <p:cNvSpPr/>
          <p:nvPr/>
        </p:nvSpPr>
        <p:spPr>
          <a:xfrm>
            <a:off x="4511512" y="306553"/>
            <a:ext cx="3173664" cy="3173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5D3AF2-4CD8-4AE6-937C-04971FD4242A}"/>
              </a:ext>
            </a:extLst>
          </p:cNvPr>
          <p:cNvSpPr/>
          <p:nvPr/>
        </p:nvSpPr>
        <p:spPr>
          <a:xfrm>
            <a:off x="-580291" y="5031072"/>
            <a:ext cx="13585092" cy="2495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20A6DF5-E8D3-4526-A3CB-98A8B0584C68}"/>
              </a:ext>
            </a:extLst>
          </p:cNvPr>
          <p:cNvGrpSpPr/>
          <p:nvPr/>
        </p:nvGrpSpPr>
        <p:grpSpPr>
          <a:xfrm>
            <a:off x="-813329" y="5578925"/>
            <a:ext cx="13817601" cy="1380807"/>
            <a:chOff x="-813329" y="5646657"/>
            <a:chExt cx="13817601" cy="1380807"/>
          </a:xfrm>
        </p:grpSpPr>
        <p:sp>
          <p:nvSpPr>
            <p:cNvPr id="21" name="Title 14">
              <a:extLst>
                <a:ext uri="{FF2B5EF4-FFF2-40B4-BE49-F238E27FC236}">
                  <a16:creationId xmlns:a16="http://schemas.microsoft.com/office/drawing/2014/main" id="{DF710869-95DF-4D87-A0A7-FBDF9A8DC8BD}"/>
                </a:ext>
              </a:extLst>
            </p:cNvPr>
            <p:cNvSpPr txBox="1">
              <a:spLocks/>
            </p:cNvSpPr>
            <p:nvPr/>
          </p:nvSpPr>
          <p:spPr>
            <a:xfrm>
              <a:off x="642938" y="5646657"/>
              <a:ext cx="10905067" cy="138080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822960" rtl="0" eaLnBrk="1" latinLnBrk="0" hangingPunct="1">
                <a:spcBef>
                  <a:spcPct val="0"/>
                </a:spcBef>
                <a:buNone/>
                <a:defRPr sz="3960" b="1" kern="1200" spc="46" baseline="0">
                  <a:solidFill>
                    <a:schemeClr val="tx1"/>
                  </a:solidFill>
                  <a:latin typeface="+mj-lt"/>
                  <a:ea typeface="Fira Sans" panose="020B0503050000020004" pitchFamily="34" charset="0"/>
                  <a:cs typeface="+mj-cs"/>
                </a:defRPr>
              </a:lvl1pPr>
            </a:lstStyle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46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604020202020204" charset="0"/>
                  <a:ea typeface="Fira Sans" panose="020B0604020202020204" charset="0"/>
                  <a:cs typeface="+mj-cs"/>
                </a:rPr>
                <a:t>Today’s</a:t>
              </a:r>
              <a:r>
                <a:rPr kumimoji="0" lang="nl-NL" sz="4000" b="1" i="0" u="none" strike="noStrike" kern="1200" cap="none" spc="46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604020202020204" charset="0"/>
                  <a:ea typeface="Fira Sans" panose="020B0604020202020204" charset="0"/>
                  <a:cs typeface="+mj-cs"/>
                </a:rPr>
                <a:t> </a:t>
              </a:r>
              <a:r>
                <a:rPr lang="nl-NL" sz="4000" dirty="0">
                  <a:solidFill>
                    <a:prstClr val="white"/>
                  </a:solidFill>
                  <a:latin typeface="Fira Sans" panose="020B0604020202020204" charset="0"/>
                  <a:ea typeface="Fira Sans" panose="020B0604020202020204" charset="0"/>
                </a:rPr>
                <a:t>c</a:t>
              </a:r>
              <a:r>
                <a:rPr kumimoji="0" lang="nl-NL" sz="4000" b="1" i="0" u="none" strike="noStrike" kern="1200" cap="none" spc="46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604020202020204" charset="0"/>
                  <a:ea typeface="Fira Sans" panose="020B0604020202020204" charset="0"/>
                  <a:cs typeface="+mj-cs"/>
                </a:rPr>
                <a:t>hallenges</a:t>
              </a:r>
              <a:endParaRPr kumimoji="0" lang="nl-NL" sz="4000" b="1" i="0" u="none" strike="noStrike" kern="1200" cap="none" spc="4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604020202020204" charset="0"/>
                <a:ea typeface="Fira Sans" panose="020B0604020202020204" charset="0"/>
                <a:cs typeface="+mj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14222F-FED3-49A5-B538-BCC51D230FC6}"/>
                </a:ext>
              </a:extLst>
            </p:cNvPr>
            <p:cNvCxnSpPr/>
            <p:nvPr/>
          </p:nvCxnSpPr>
          <p:spPr>
            <a:xfrm>
              <a:off x="-813329" y="6035547"/>
              <a:ext cx="291253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1BBF32-079A-4EDD-AE39-DAD859290EB0}"/>
                </a:ext>
              </a:extLst>
            </p:cNvPr>
            <p:cNvCxnSpPr/>
            <p:nvPr/>
          </p:nvCxnSpPr>
          <p:spPr>
            <a:xfrm>
              <a:off x="10091738" y="6035547"/>
              <a:ext cx="291253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894F504-9FD7-49BD-A029-03E7BC899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8334" y="291136"/>
            <a:ext cx="3204498" cy="320449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876C205-BC76-4D66-9E40-1280FA30D71E}"/>
              </a:ext>
            </a:extLst>
          </p:cNvPr>
          <p:cNvSpPr/>
          <p:nvPr/>
        </p:nvSpPr>
        <p:spPr>
          <a:xfrm>
            <a:off x="5218392" y="1017037"/>
            <a:ext cx="1754155" cy="17354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B62DB53-E059-493B-A6E9-87B7D0F2D6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9819" y="1143389"/>
            <a:ext cx="1482790" cy="148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59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1">
            <a:extLst>
              <a:ext uri="{FF2B5EF4-FFF2-40B4-BE49-F238E27FC236}">
                <a16:creationId xmlns:a16="http://schemas.microsoft.com/office/drawing/2014/main" id="{AA348D2B-F8A9-42C7-8381-81F3B6ABDE94}"/>
              </a:ext>
            </a:extLst>
          </p:cNvPr>
          <p:cNvSpPr txBox="1">
            <a:spLocks/>
          </p:cNvSpPr>
          <p:nvPr/>
        </p:nvSpPr>
        <p:spPr>
          <a:xfrm>
            <a:off x="-30477" y="491043"/>
            <a:ext cx="10665652" cy="864682"/>
          </a:xfrm>
          <a:custGeom>
            <a:avLst/>
            <a:gdLst>
              <a:gd name="connsiteX0" fmla="*/ 0 w 3252788"/>
              <a:gd name="connsiteY0" fmla="*/ 0 h 864682"/>
              <a:gd name="connsiteX1" fmla="*/ 3252788 w 3252788"/>
              <a:gd name="connsiteY1" fmla="*/ 0 h 864682"/>
              <a:gd name="connsiteX2" fmla="*/ 3252788 w 3252788"/>
              <a:gd name="connsiteY2" fmla="*/ 864682 h 864682"/>
              <a:gd name="connsiteX3" fmla="*/ 0 w 3252788"/>
              <a:gd name="connsiteY3" fmla="*/ 864682 h 864682"/>
              <a:gd name="connsiteX4" fmla="*/ 0 w 3252788"/>
              <a:gd name="connsiteY4" fmla="*/ 0 h 864682"/>
              <a:gd name="connsiteX0" fmla="*/ 0 w 3423476"/>
              <a:gd name="connsiteY0" fmla="*/ 0 h 864682"/>
              <a:gd name="connsiteX1" fmla="*/ 3423476 w 3423476"/>
              <a:gd name="connsiteY1" fmla="*/ 0 h 864682"/>
              <a:gd name="connsiteX2" fmla="*/ 3252788 w 3423476"/>
              <a:gd name="connsiteY2" fmla="*/ 864682 h 864682"/>
              <a:gd name="connsiteX3" fmla="*/ 0 w 3423476"/>
              <a:gd name="connsiteY3" fmla="*/ 864682 h 864682"/>
              <a:gd name="connsiteX4" fmla="*/ 0 w 3423476"/>
              <a:gd name="connsiteY4" fmla="*/ 0 h 86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476" h="864682">
                <a:moveTo>
                  <a:pt x="0" y="0"/>
                </a:moveTo>
                <a:lnTo>
                  <a:pt x="3423476" y="0"/>
                </a:lnTo>
                <a:lnTo>
                  <a:pt x="3252788" y="864682"/>
                </a:lnTo>
                <a:lnTo>
                  <a:pt x="0" y="864682"/>
                </a:lnTo>
                <a:lnTo>
                  <a:pt x="0" y="0"/>
                </a:lnTo>
                <a:close/>
              </a:path>
            </a:pathLst>
          </a:custGeom>
          <a:solidFill>
            <a:srgbClr val="F47B2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spc="50" baseline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j-cs"/>
              </a:defRPr>
            </a:lvl1pPr>
          </a:lstStyle>
          <a:p>
            <a:pPr algn="l">
              <a:tabLst>
                <a:tab pos="542925" algn="l"/>
              </a:tabLst>
            </a:pPr>
            <a:r>
              <a:rPr lang="en-US" sz="3200" b="0" dirty="0">
                <a:solidFill>
                  <a:schemeClr val="bg1"/>
                </a:solidFill>
                <a:latin typeface="Fira Sans SemiBold" panose="020B0603050000020004" pitchFamily="34" charset="0"/>
                <a:ea typeface="Fira Sans SemiBold" panose="020B0603050000020004" pitchFamily="34" charset="0"/>
              </a:rPr>
              <a:t>     Why is it so challenging to manage shutdowns?</a:t>
            </a:r>
            <a:endParaRPr lang="nl-NL" sz="3200" b="0" dirty="0">
              <a:solidFill>
                <a:schemeClr val="bg1"/>
              </a:solidFill>
              <a:latin typeface="Fira Sans SemiBold" panose="020B0603050000020004" pitchFamily="34" charset="0"/>
              <a:ea typeface="Fira Sans SemiBold" panose="020B06030500000200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14EB41-A057-4F2D-B804-8A9C008F4020}"/>
              </a:ext>
            </a:extLst>
          </p:cNvPr>
          <p:cNvGrpSpPr/>
          <p:nvPr/>
        </p:nvGrpSpPr>
        <p:grpSpPr>
          <a:xfrm>
            <a:off x="2721835" y="3413611"/>
            <a:ext cx="6714292" cy="2187493"/>
            <a:chOff x="292345" y="2980421"/>
            <a:chExt cx="6714292" cy="218749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1255FD-ABEA-48E4-92E4-4BACFFA0C396}"/>
                </a:ext>
              </a:extLst>
            </p:cNvPr>
            <p:cNvSpPr txBox="1"/>
            <p:nvPr/>
          </p:nvSpPr>
          <p:spPr>
            <a:xfrm>
              <a:off x="326381" y="2980421"/>
              <a:ext cx="2244426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algn="ctr">
                <a:tabLst>
                  <a:tab pos="542925" algn="l"/>
                </a:tabLst>
              </a:pPr>
              <a:r>
                <a:rPr lang="en-US" sz="1400" dirty="0">
                  <a:latin typeface="+mj-lt"/>
                </a:rPr>
                <a:t>Time management &amp; WPP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B1759E-0E05-4464-9A57-58FD6B8E23CF}"/>
                </a:ext>
              </a:extLst>
            </p:cNvPr>
            <p:cNvSpPr txBox="1"/>
            <p:nvPr/>
          </p:nvSpPr>
          <p:spPr>
            <a:xfrm>
              <a:off x="2809576" y="2980421"/>
              <a:ext cx="1766888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algn="ctr">
                <a:tabLst>
                  <a:tab pos="542925" algn="l"/>
                </a:tabLst>
              </a:pPr>
              <a:r>
                <a:rPr lang="en-US" sz="1400" dirty="0">
                  <a:latin typeface="+mj-lt"/>
                </a:rPr>
                <a:t>Staffing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E3AA99-E462-4E7F-8ABF-0AD4CC2CC58F}"/>
                </a:ext>
              </a:extLst>
            </p:cNvPr>
            <p:cNvSpPr txBox="1"/>
            <p:nvPr/>
          </p:nvSpPr>
          <p:spPr>
            <a:xfrm>
              <a:off x="5000982" y="2980421"/>
              <a:ext cx="1766888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algn="ctr">
                <a:tabLst>
                  <a:tab pos="542925" algn="l"/>
                </a:tabLst>
              </a:pPr>
              <a:r>
                <a:rPr lang="en-US" sz="1400" dirty="0">
                  <a:latin typeface="+mj-lt"/>
                </a:rPr>
                <a:t>Scope changes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523DEF-9879-444B-A7CE-8FD86B9FBE3A}"/>
                </a:ext>
              </a:extLst>
            </p:cNvPr>
            <p:cNvSpPr txBox="1"/>
            <p:nvPr/>
          </p:nvSpPr>
          <p:spPr>
            <a:xfrm>
              <a:off x="292345" y="4952470"/>
              <a:ext cx="2244426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algn="ctr">
                <a:tabLst>
                  <a:tab pos="542925" algn="l"/>
                </a:tabLst>
              </a:pPr>
              <a:r>
                <a:rPr lang="en-US" sz="1400" dirty="0">
                  <a:latin typeface="+mj-lt"/>
                </a:rPr>
                <a:t>Digitalization &amp; Integration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23884B-1EED-4B28-8A0F-2C18E5CC39C0}"/>
                </a:ext>
              </a:extLst>
            </p:cNvPr>
            <p:cNvSpPr txBox="1"/>
            <p:nvPr/>
          </p:nvSpPr>
          <p:spPr>
            <a:xfrm>
              <a:off x="2688483" y="4952470"/>
              <a:ext cx="2009074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algn="ctr">
                <a:tabLst>
                  <a:tab pos="542925" algn="l"/>
                </a:tabLst>
              </a:pPr>
              <a:r>
                <a:rPr lang="en-US" sz="1400" dirty="0">
                  <a:latin typeface="+mj-lt"/>
                </a:rPr>
                <a:t>Budgeting &amp; Tendering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00AFE99-E251-470B-9AAE-2D7A56602E87}"/>
                </a:ext>
              </a:extLst>
            </p:cNvPr>
            <p:cNvSpPr txBox="1"/>
            <p:nvPr/>
          </p:nvSpPr>
          <p:spPr>
            <a:xfrm>
              <a:off x="4762212" y="4952470"/>
              <a:ext cx="2244425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>
              <a:spAutoFit/>
            </a:bodyPr>
            <a:lstStyle/>
            <a:p>
              <a:pPr algn="ctr">
                <a:tabLst>
                  <a:tab pos="542925" algn="l"/>
                </a:tabLst>
              </a:pPr>
              <a:r>
                <a:rPr lang="en-US" sz="1400" dirty="0">
                  <a:latin typeface="+mj-lt"/>
                </a:rPr>
                <a:t>Turnaround Management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57F50EE-D89D-4BD0-8740-712F50381E7B}"/>
              </a:ext>
            </a:extLst>
          </p:cNvPr>
          <p:cNvGrpSpPr/>
          <p:nvPr/>
        </p:nvGrpSpPr>
        <p:grpSpPr>
          <a:xfrm>
            <a:off x="5672510" y="4294023"/>
            <a:ext cx="900000" cy="900000"/>
            <a:chOff x="998594" y="1881300"/>
            <a:chExt cx="900000" cy="900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CC087FC-4178-4FD6-8B25-0A3BF86C86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8594" y="1881300"/>
              <a:ext cx="900000" cy="90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2810CDCC-E398-409E-99A5-D5842116B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8594" y="1971300"/>
              <a:ext cx="720000" cy="7200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4AEE57-7C62-468C-80AD-3C2840085B37}"/>
              </a:ext>
            </a:extLst>
          </p:cNvPr>
          <p:cNvGrpSpPr/>
          <p:nvPr/>
        </p:nvGrpSpPr>
        <p:grpSpPr>
          <a:xfrm>
            <a:off x="5672510" y="2323642"/>
            <a:ext cx="900000" cy="900000"/>
            <a:chOff x="3243020" y="1890452"/>
            <a:chExt cx="900000" cy="900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420112D-D8DF-415A-8F95-4573CA9605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43020" y="1890452"/>
              <a:ext cx="900000" cy="90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E1CC55BE-1859-49BB-A6D1-7DA45B21D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33020" y="1980452"/>
              <a:ext cx="720000" cy="7200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F881EA-30E1-41AA-BCD6-3418714C3E1F}"/>
              </a:ext>
            </a:extLst>
          </p:cNvPr>
          <p:cNvGrpSpPr/>
          <p:nvPr/>
        </p:nvGrpSpPr>
        <p:grpSpPr>
          <a:xfrm>
            <a:off x="3428084" y="4294023"/>
            <a:ext cx="900000" cy="900000"/>
            <a:chOff x="998594" y="3860833"/>
            <a:chExt cx="900000" cy="9000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757FF0E-071D-4CA0-8798-2FF0BFB01A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8594" y="3860833"/>
              <a:ext cx="900000" cy="90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F7FD85C9-FC6E-46C3-868B-CDF3E3198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88594" y="3950833"/>
              <a:ext cx="720000" cy="7200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6DCBF48-5CDC-4BAB-9D50-06A5A8C85D37}"/>
              </a:ext>
            </a:extLst>
          </p:cNvPr>
          <p:cNvGrpSpPr/>
          <p:nvPr/>
        </p:nvGrpSpPr>
        <p:grpSpPr>
          <a:xfrm>
            <a:off x="3474884" y="2298643"/>
            <a:ext cx="900000" cy="900000"/>
            <a:chOff x="3243020" y="3862500"/>
            <a:chExt cx="900000" cy="900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AAA978A-E176-429F-AC08-8A3F8DFA22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43020" y="3862500"/>
              <a:ext cx="900000" cy="90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62C8B149-E187-434A-AA85-116D4C8EF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333020" y="3950833"/>
              <a:ext cx="720000" cy="7200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912EC6A-B5A2-4A9B-9B71-FE194328751E}"/>
              </a:ext>
            </a:extLst>
          </p:cNvPr>
          <p:cNvGrpSpPr/>
          <p:nvPr/>
        </p:nvGrpSpPr>
        <p:grpSpPr>
          <a:xfrm>
            <a:off x="7863916" y="4295690"/>
            <a:ext cx="900000" cy="900000"/>
            <a:chOff x="5434426" y="3862500"/>
            <a:chExt cx="900000" cy="90000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9EDD77-C321-4237-B565-E3EE3035F5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4426" y="3862500"/>
              <a:ext cx="900000" cy="90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D41BABCE-04B7-4D26-96FA-979049182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524426" y="3950833"/>
              <a:ext cx="720000" cy="72000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D18B0B1-83E3-4F6A-9571-38B387DE950F}"/>
              </a:ext>
            </a:extLst>
          </p:cNvPr>
          <p:cNvGrpSpPr/>
          <p:nvPr/>
        </p:nvGrpSpPr>
        <p:grpSpPr>
          <a:xfrm>
            <a:off x="7863916" y="2314490"/>
            <a:ext cx="900000" cy="900000"/>
            <a:chOff x="5434426" y="1881300"/>
            <a:chExt cx="900000" cy="90000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6E907F4-386A-4622-87D1-6538B5126D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34426" y="1881300"/>
              <a:ext cx="900000" cy="90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A7EB1641-0381-4D42-8D43-CC0255579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741412" y="2115300"/>
              <a:ext cx="286027" cy="432000"/>
            </a:xfrm>
            <a:prstGeom prst="rect">
              <a:avLst/>
            </a:prstGeom>
          </p:spPr>
        </p:pic>
      </p:grpSp>
      <p:pic>
        <p:nvPicPr>
          <p:cNvPr id="38" name="Graphic 37">
            <a:extLst>
              <a:ext uri="{FF2B5EF4-FFF2-40B4-BE49-F238E27FC236}">
                <a16:creationId xmlns:a16="http://schemas.microsoft.com/office/drawing/2014/main" id="{D40A891F-50E5-412D-AEED-D54921DF14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3335" y="6044202"/>
            <a:ext cx="1785817" cy="354744"/>
          </a:xfrm>
          <a:prstGeom prst="rect">
            <a:avLst/>
          </a:prstGeom>
        </p:spPr>
      </p:pic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E7BDC75F-1D49-446B-9918-C511A8B43226}"/>
              </a:ext>
            </a:extLst>
          </p:cNvPr>
          <p:cNvSpPr txBox="1">
            <a:spLocks/>
          </p:cNvSpPr>
          <p:nvPr/>
        </p:nvSpPr>
        <p:spPr>
          <a:xfrm>
            <a:off x="914175" y="6366957"/>
            <a:ext cx="2265631" cy="432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8610" indent="-308610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656" indent="-257176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2870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44018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5166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6314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100" dirty="0">
                <a:solidFill>
                  <a:schemeClr val="bg1">
                    <a:lumMod val="50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www.STOcontrol.com</a:t>
            </a:r>
          </a:p>
        </p:txBody>
      </p:sp>
    </p:spTree>
    <p:extLst>
      <p:ext uri="{BB962C8B-B14F-4D97-AF65-F5344CB8AC3E}">
        <p14:creationId xmlns:p14="http://schemas.microsoft.com/office/powerpoint/2010/main" val="1531716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building, tepee, dome&#10;&#10;Description automatically generated">
            <a:extLst>
              <a:ext uri="{FF2B5EF4-FFF2-40B4-BE49-F238E27FC236}">
                <a16:creationId xmlns:a16="http://schemas.microsoft.com/office/drawing/2014/main" id="{E22F969C-A75F-4AE1-A486-C345F8CD5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22" y="-1745665"/>
            <a:ext cx="12778785" cy="12778785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42AC9951-6EFD-4BE5-A1CD-37D6D0708C81}"/>
              </a:ext>
            </a:extLst>
          </p:cNvPr>
          <p:cNvSpPr/>
          <p:nvPr/>
        </p:nvSpPr>
        <p:spPr>
          <a:xfrm>
            <a:off x="4511512" y="306553"/>
            <a:ext cx="3173664" cy="3173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5D3AF2-4CD8-4AE6-937C-04971FD4242A}"/>
              </a:ext>
            </a:extLst>
          </p:cNvPr>
          <p:cNvSpPr/>
          <p:nvPr/>
        </p:nvSpPr>
        <p:spPr>
          <a:xfrm>
            <a:off x="-580291" y="5031072"/>
            <a:ext cx="13585092" cy="2495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20A6DF5-E8D3-4526-A3CB-98A8B0584C68}"/>
              </a:ext>
            </a:extLst>
          </p:cNvPr>
          <p:cNvGrpSpPr/>
          <p:nvPr/>
        </p:nvGrpSpPr>
        <p:grpSpPr>
          <a:xfrm>
            <a:off x="-813329" y="5578925"/>
            <a:ext cx="13817601" cy="1380807"/>
            <a:chOff x="-813329" y="5646657"/>
            <a:chExt cx="13817601" cy="1380807"/>
          </a:xfrm>
        </p:grpSpPr>
        <p:sp>
          <p:nvSpPr>
            <p:cNvPr id="21" name="Title 14">
              <a:extLst>
                <a:ext uri="{FF2B5EF4-FFF2-40B4-BE49-F238E27FC236}">
                  <a16:creationId xmlns:a16="http://schemas.microsoft.com/office/drawing/2014/main" id="{DF710869-95DF-4D87-A0A7-FBDF9A8DC8BD}"/>
                </a:ext>
              </a:extLst>
            </p:cNvPr>
            <p:cNvSpPr txBox="1">
              <a:spLocks/>
            </p:cNvSpPr>
            <p:nvPr/>
          </p:nvSpPr>
          <p:spPr>
            <a:xfrm>
              <a:off x="642938" y="5646657"/>
              <a:ext cx="10905067" cy="138080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822960" rtl="0" eaLnBrk="1" latinLnBrk="0" hangingPunct="1">
                <a:spcBef>
                  <a:spcPct val="0"/>
                </a:spcBef>
                <a:buNone/>
                <a:defRPr sz="3960" b="1" kern="1200" spc="46" baseline="0">
                  <a:solidFill>
                    <a:schemeClr val="tx1"/>
                  </a:solidFill>
                  <a:latin typeface="+mj-lt"/>
                  <a:ea typeface="Fira Sans" panose="020B0503050000020004" pitchFamily="34" charset="0"/>
                  <a:cs typeface="+mj-cs"/>
                </a:defRPr>
              </a:lvl1pPr>
            </a:lstStyle>
            <a:p>
              <a:pPr marL="0" marR="0" lvl="0" indent="0" algn="ctr" defTabSz="82296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46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604020202020204" charset="0"/>
                  <a:ea typeface="Fira Sans" panose="020B0604020202020204" charset="0"/>
                  <a:cs typeface="+mj-cs"/>
                </a:rPr>
                <a:t>Digital </a:t>
              </a:r>
              <a:r>
                <a:rPr kumimoji="0" lang="nl-NL" sz="4000" b="1" i="0" u="none" strike="noStrike" kern="1200" cap="none" spc="46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604020202020204" charset="0"/>
                  <a:ea typeface="Fira Sans" panose="020B0604020202020204" charset="0"/>
                  <a:cs typeface="+mj-cs"/>
                </a:rPr>
                <a:t>Work</a:t>
              </a:r>
              <a:r>
                <a:rPr kumimoji="0" lang="nl-NL" sz="4000" b="1" i="0" u="none" strike="noStrike" kern="1200" cap="none" spc="46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604020202020204" charset="0"/>
                  <a:ea typeface="Fira Sans" panose="020B0604020202020204" charset="0"/>
                  <a:cs typeface="+mj-cs"/>
                </a:rPr>
                <a:t> Pack Management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14222F-FED3-49A5-B538-BCC51D230FC6}"/>
                </a:ext>
              </a:extLst>
            </p:cNvPr>
            <p:cNvCxnSpPr/>
            <p:nvPr/>
          </p:nvCxnSpPr>
          <p:spPr>
            <a:xfrm>
              <a:off x="-813329" y="6035547"/>
              <a:ext cx="291253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1BBF32-079A-4EDD-AE39-DAD859290EB0}"/>
                </a:ext>
              </a:extLst>
            </p:cNvPr>
            <p:cNvCxnSpPr/>
            <p:nvPr/>
          </p:nvCxnSpPr>
          <p:spPr>
            <a:xfrm>
              <a:off x="10091738" y="6035547"/>
              <a:ext cx="291253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894F504-9FD7-49BD-A029-03E7BC899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8334" y="291136"/>
            <a:ext cx="3204498" cy="320449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22E9E61-8B53-4E3C-A7F0-BC3F55AAB980}"/>
              </a:ext>
            </a:extLst>
          </p:cNvPr>
          <p:cNvSpPr/>
          <p:nvPr/>
        </p:nvSpPr>
        <p:spPr>
          <a:xfrm>
            <a:off x="5218392" y="1017037"/>
            <a:ext cx="1754155" cy="17354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918A72C-5EFB-4305-8675-4902187C7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5303041" y="1017037"/>
            <a:ext cx="1587309" cy="158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21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7E91F3-ED4F-4586-99F1-0390074A35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14" y="2411929"/>
            <a:ext cx="6264386" cy="4119249"/>
          </a:xfrm>
        </p:spPr>
        <p:txBody>
          <a:bodyPr>
            <a:normAutofit/>
          </a:bodyPr>
          <a:lstStyle/>
          <a:p>
            <a:pPr marL="0" indent="0">
              <a:buClr>
                <a:srgbClr val="F47B20"/>
              </a:buClr>
              <a:buNone/>
            </a:pPr>
            <a:r>
              <a:rPr lang="en-GB" sz="1600" spc="38" dirty="0">
                <a:solidFill>
                  <a:srgbClr val="2E2F33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Technical, work and </a:t>
            </a:r>
            <a:r>
              <a:rPr lang="en-GB" sz="1600" spc="38" dirty="0">
                <a:latin typeface="Fira Sans" panose="020B0503050000020004" pitchFamily="34" charset="0"/>
                <a:ea typeface="Fira Sans" panose="020B0503050000020004" pitchFamily="34" charset="0"/>
              </a:rPr>
              <a:t>administrative preparation and execution of the scope in such a way that the work described can be efficiently managed.</a:t>
            </a:r>
          </a:p>
          <a:p>
            <a:pPr marL="0" indent="0">
              <a:buClr>
                <a:srgbClr val="F47B20"/>
              </a:buClr>
              <a:buNone/>
            </a:pPr>
            <a:endParaRPr lang="en-GB" sz="1600" spc="38" dirty="0">
              <a:solidFill>
                <a:srgbClr val="2E2F33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>
              <a:buClr>
                <a:srgbClr val="F47B20"/>
              </a:buClr>
              <a:buFont typeface="Arial" panose="020B0604020202020204" pitchFamily="34" charset="0"/>
              <a:buChar char="•"/>
            </a:pPr>
            <a:r>
              <a:rPr lang="en-GB" sz="1600" spc="38" dirty="0">
                <a:solidFill>
                  <a:srgbClr val="2E2F33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Taking into account:</a:t>
            </a:r>
          </a:p>
          <a:p>
            <a:pPr marL="817244" lvl="2" indent="-342900">
              <a:buFont typeface="Arial" panose="020B0604020202020204" pitchFamily="34" charset="0"/>
              <a:buChar char="•"/>
            </a:pPr>
            <a:r>
              <a:rPr lang="en-GB" sz="1600" spc="38" dirty="0">
                <a:solidFill>
                  <a:srgbClr val="2E2F33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Activities</a:t>
            </a:r>
          </a:p>
          <a:p>
            <a:pPr marL="817244" lvl="2" indent="-342900">
              <a:buFont typeface="Arial" panose="020B0604020202020204" pitchFamily="34" charset="0"/>
              <a:buChar char="•"/>
            </a:pPr>
            <a:r>
              <a:rPr lang="en-GB" sz="1600" spc="38" dirty="0">
                <a:solidFill>
                  <a:srgbClr val="2E2F33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Materials</a:t>
            </a:r>
          </a:p>
          <a:p>
            <a:pPr marL="817244" lvl="2" indent="-342900">
              <a:buFont typeface="Arial" panose="020B0604020202020204" pitchFamily="34" charset="0"/>
              <a:buChar char="•"/>
            </a:pPr>
            <a:r>
              <a:rPr lang="en-GB" sz="1600" spc="38" dirty="0">
                <a:solidFill>
                  <a:srgbClr val="2E2F33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HSE</a:t>
            </a:r>
          </a:p>
          <a:p>
            <a:pPr marL="817244" lvl="2" indent="-342900">
              <a:buFont typeface="Arial" panose="020B0604020202020204" pitchFamily="34" charset="0"/>
              <a:buChar char="•"/>
            </a:pPr>
            <a:r>
              <a:rPr lang="en-GB" sz="1600" spc="38" dirty="0">
                <a:solidFill>
                  <a:srgbClr val="2E2F33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Local circumstances (height, oxygen, etc.)</a:t>
            </a:r>
          </a:p>
          <a:p>
            <a:pPr marL="817244" lvl="2" indent="-342900">
              <a:buFont typeface="Arial" panose="020B0604020202020204" pitchFamily="34" charset="0"/>
              <a:buChar char="•"/>
            </a:pPr>
            <a:r>
              <a:rPr lang="en-GB" sz="1600" spc="38" dirty="0">
                <a:solidFill>
                  <a:srgbClr val="2E2F33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Staffing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3CC824-41C6-40E0-AC64-3CECE2D66A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11495" y="6556881"/>
            <a:ext cx="503238" cy="222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nl-NL" sz="1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2D631FB-E615-4482-909B-7BE6DA22C966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D50ECE8-C636-4127-99D5-697B778DCEBA}"/>
              </a:ext>
            </a:extLst>
          </p:cNvPr>
          <p:cNvGrpSpPr/>
          <p:nvPr/>
        </p:nvGrpSpPr>
        <p:grpSpPr>
          <a:xfrm>
            <a:off x="6590658" y="3061657"/>
            <a:ext cx="5019614" cy="3446601"/>
            <a:chOff x="4644008" y="3573016"/>
            <a:chExt cx="4392488" cy="3096344"/>
          </a:xfrm>
        </p:grpSpPr>
        <p:pic>
          <p:nvPicPr>
            <p:cNvPr id="7" name="Picture 2" descr="http://www.aspireaitam.com/2/2k14/Events/img/civ.jpg">
              <a:extLst>
                <a:ext uri="{FF2B5EF4-FFF2-40B4-BE49-F238E27FC236}">
                  <a16:creationId xmlns:a16="http://schemas.microsoft.com/office/drawing/2014/main" id="{D5E98B67-DCA8-4255-A0BA-3B15E5345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3789040"/>
              <a:ext cx="4320480" cy="2608183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FA9B90-229F-4D31-B812-17A752A33B92}"/>
                </a:ext>
              </a:extLst>
            </p:cNvPr>
            <p:cNvSpPr/>
            <p:nvPr/>
          </p:nvSpPr>
          <p:spPr>
            <a:xfrm>
              <a:off x="4644008" y="3573016"/>
              <a:ext cx="432048" cy="30963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itle 11">
            <a:extLst>
              <a:ext uri="{FF2B5EF4-FFF2-40B4-BE49-F238E27FC236}">
                <a16:creationId xmlns:a16="http://schemas.microsoft.com/office/drawing/2014/main" id="{07CE1C07-957E-4DF6-BBA5-C6320D8777D6}"/>
              </a:ext>
            </a:extLst>
          </p:cNvPr>
          <p:cNvSpPr txBox="1">
            <a:spLocks/>
          </p:cNvSpPr>
          <p:nvPr/>
        </p:nvSpPr>
        <p:spPr>
          <a:xfrm>
            <a:off x="-30477" y="491043"/>
            <a:ext cx="7116091" cy="864682"/>
          </a:xfrm>
          <a:custGeom>
            <a:avLst/>
            <a:gdLst>
              <a:gd name="connsiteX0" fmla="*/ 0 w 3252788"/>
              <a:gd name="connsiteY0" fmla="*/ 0 h 864682"/>
              <a:gd name="connsiteX1" fmla="*/ 3252788 w 3252788"/>
              <a:gd name="connsiteY1" fmla="*/ 0 h 864682"/>
              <a:gd name="connsiteX2" fmla="*/ 3252788 w 3252788"/>
              <a:gd name="connsiteY2" fmla="*/ 864682 h 864682"/>
              <a:gd name="connsiteX3" fmla="*/ 0 w 3252788"/>
              <a:gd name="connsiteY3" fmla="*/ 864682 h 864682"/>
              <a:gd name="connsiteX4" fmla="*/ 0 w 3252788"/>
              <a:gd name="connsiteY4" fmla="*/ 0 h 864682"/>
              <a:gd name="connsiteX0" fmla="*/ 0 w 3423476"/>
              <a:gd name="connsiteY0" fmla="*/ 0 h 864682"/>
              <a:gd name="connsiteX1" fmla="*/ 3423476 w 3423476"/>
              <a:gd name="connsiteY1" fmla="*/ 0 h 864682"/>
              <a:gd name="connsiteX2" fmla="*/ 3252788 w 3423476"/>
              <a:gd name="connsiteY2" fmla="*/ 864682 h 864682"/>
              <a:gd name="connsiteX3" fmla="*/ 0 w 3423476"/>
              <a:gd name="connsiteY3" fmla="*/ 864682 h 864682"/>
              <a:gd name="connsiteX4" fmla="*/ 0 w 3423476"/>
              <a:gd name="connsiteY4" fmla="*/ 0 h 86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476" h="864682">
                <a:moveTo>
                  <a:pt x="0" y="0"/>
                </a:moveTo>
                <a:lnTo>
                  <a:pt x="3423476" y="0"/>
                </a:lnTo>
                <a:lnTo>
                  <a:pt x="3252788" y="864682"/>
                </a:lnTo>
                <a:lnTo>
                  <a:pt x="0" y="864682"/>
                </a:lnTo>
                <a:lnTo>
                  <a:pt x="0" y="0"/>
                </a:lnTo>
                <a:close/>
              </a:path>
            </a:pathLst>
          </a:custGeom>
          <a:solidFill>
            <a:srgbClr val="F47B2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spc="50" baseline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2925" algn="l"/>
              </a:tabLst>
              <a:defRPr/>
            </a:pPr>
            <a:r>
              <a:rPr kumimoji="0" lang="en-GB" sz="32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	</a:t>
            </a:r>
            <a:r>
              <a:rPr kumimoji="0" lang="nl-NL" sz="3200" b="1" i="0" u="none" strike="noStrike" kern="1200" cap="none" spc="3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  <a:cs typeface="+mj-cs"/>
              </a:rPr>
              <a:t> W</a:t>
            </a:r>
            <a:r>
              <a:rPr kumimoji="0" lang="en-US" sz="3200" b="1" i="0" u="none" strike="noStrike" kern="1200" cap="none" spc="38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  <a:cs typeface="+mj-cs"/>
              </a:rPr>
              <a:t>ork</a:t>
            </a:r>
            <a:r>
              <a:rPr kumimoji="0" lang="en-US" sz="3200" b="1" i="0" u="none" strike="noStrike" kern="1200" cap="none" spc="3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  <a:cs typeface="+mj-cs"/>
              </a:rPr>
              <a:t> package </a:t>
            </a:r>
            <a:r>
              <a:rPr kumimoji="0" lang="en-US" sz="3200" b="1" i="0" u="none" kern="1200" cap="none" spc="3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  <a:cs typeface="+mj-cs"/>
              </a:rPr>
              <a:t>management</a:t>
            </a:r>
            <a:endParaRPr kumimoji="0" lang="nl-NL" sz="3200" b="0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ra Sans SemiBold" panose="020B0603050000020004" pitchFamily="34" charset="0"/>
              <a:ea typeface="Fira Sans SemiBold" panose="020B0603050000020004" pitchFamily="34" charset="0"/>
              <a:cs typeface="+mj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15654B7-C0B0-4EB5-ABB9-D98A8A255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335" y="6026137"/>
            <a:ext cx="1785817" cy="354744"/>
          </a:xfrm>
          <a:prstGeom prst="rect">
            <a:avLst/>
          </a:prstGeom>
        </p:spPr>
      </p:pic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A23C2624-E2A4-471C-95A5-B15E98169AA6}"/>
              </a:ext>
            </a:extLst>
          </p:cNvPr>
          <p:cNvSpPr txBox="1">
            <a:spLocks/>
          </p:cNvSpPr>
          <p:nvPr/>
        </p:nvSpPr>
        <p:spPr>
          <a:xfrm>
            <a:off x="595409" y="1605526"/>
            <a:ext cx="9611958" cy="62721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8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4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0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40000"/>
              </a:lnSpc>
              <a:buNone/>
              <a:defRPr/>
            </a:pPr>
            <a:r>
              <a:rPr kumimoji="0" lang="en-GB" sz="2000" b="1" i="0" u="none" strike="noStrike" kern="1200" cap="none" spc="38" normalizeH="0" baseline="0" noProof="0" dirty="0">
                <a:ln>
                  <a:noFill/>
                </a:ln>
                <a:solidFill>
                  <a:srgbClr val="2E2F33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  <a:cs typeface="Open Sans" panose="020B0606030504020204" pitchFamily="34" charset="0"/>
              </a:rPr>
              <a:t>Translating scope into clear work packs and tracking progress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BAFC12C8-9772-4F04-99D1-566DF5E9093B}"/>
              </a:ext>
            </a:extLst>
          </p:cNvPr>
          <p:cNvSpPr txBox="1">
            <a:spLocks/>
          </p:cNvSpPr>
          <p:nvPr/>
        </p:nvSpPr>
        <p:spPr>
          <a:xfrm>
            <a:off x="914175" y="6366957"/>
            <a:ext cx="2265631" cy="432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8610" indent="-308610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656" indent="-257176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2870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44018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5166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6314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100" dirty="0">
                <a:solidFill>
                  <a:schemeClr val="bg1">
                    <a:lumMod val="50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www.STOcontrol.com</a:t>
            </a:r>
          </a:p>
        </p:txBody>
      </p:sp>
    </p:spTree>
    <p:extLst>
      <p:ext uri="{BB962C8B-B14F-4D97-AF65-F5344CB8AC3E}">
        <p14:creationId xmlns:p14="http://schemas.microsoft.com/office/powerpoint/2010/main" val="319091371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C586A8-3CFA-47C4-9459-39D63C83F007}"/>
              </a:ext>
            </a:extLst>
          </p:cNvPr>
          <p:cNvSpPr/>
          <p:nvPr/>
        </p:nvSpPr>
        <p:spPr>
          <a:xfrm>
            <a:off x="6211214" y="2529495"/>
            <a:ext cx="4838988" cy="32510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D9D1EE-2124-4DD1-921E-524135A9B934}"/>
              </a:ext>
            </a:extLst>
          </p:cNvPr>
          <p:cNvSpPr/>
          <p:nvPr/>
        </p:nvSpPr>
        <p:spPr>
          <a:xfrm>
            <a:off x="763428" y="2529494"/>
            <a:ext cx="4838988" cy="32510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le 11">
            <a:extLst>
              <a:ext uri="{FF2B5EF4-FFF2-40B4-BE49-F238E27FC236}">
                <a16:creationId xmlns:a16="http://schemas.microsoft.com/office/drawing/2014/main" id="{10964094-138C-4B24-9C07-EB0AF0B68DBF}"/>
              </a:ext>
            </a:extLst>
          </p:cNvPr>
          <p:cNvSpPr txBox="1">
            <a:spLocks/>
          </p:cNvSpPr>
          <p:nvPr/>
        </p:nvSpPr>
        <p:spPr>
          <a:xfrm>
            <a:off x="-30477" y="491043"/>
            <a:ext cx="8718791" cy="864682"/>
          </a:xfrm>
          <a:custGeom>
            <a:avLst/>
            <a:gdLst>
              <a:gd name="connsiteX0" fmla="*/ 0 w 3252788"/>
              <a:gd name="connsiteY0" fmla="*/ 0 h 864682"/>
              <a:gd name="connsiteX1" fmla="*/ 3252788 w 3252788"/>
              <a:gd name="connsiteY1" fmla="*/ 0 h 864682"/>
              <a:gd name="connsiteX2" fmla="*/ 3252788 w 3252788"/>
              <a:gd name="connsiteY2" fmla="*/ 864682 h 864682"/>
              <a:gd name="connsiteX3" fmla="*/ 0 w 3252788"/>
              <a:gd name="connsiteY3" fmla="*/ 864682 h 864682"/>
              <a:gd name="connsiteX4" fmla="*/ 0 w 3252788"/>
              <a:gd name="connsiteY4" fmla="*/ 0 h 864682"/>
              <a:gd name="connsiteX0" fmla="*/ 0 w 3423476"/>
              <a:gd name="connsiteY0" fmla="*/ 0 h 864682"/>
              <a:gd name="connsiteX1" fmla="*/ 3423476 w 3423476"/>
              <a:gd name="connsiteY1" fmla="*/ 0 h 864682"/>
              <a:gd name="connsiteX2" fmla="*/ 3252788 w 3423476"/>
              <a:gd name="connsiteY2" fmla="*/ 864682 h 864682"/>
              <a:gd name="connsiteX3" fmla="*/ 0 w 3423476"/>
              <a:gd name="connsiteY3" fmla="*/ 864682 h 864682"/>
              <a:gd name="connsiteX4" fmla="*/ 0 w 3423476"/>
              <a:gd name="connsiteY4" fmla="*/ 0 h 86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476" h="864682">
                <a:moveTo>
                  <a:pt x="0" y="0"/>
                </a:moveTo>
                <a:lnTo>
                  <a:pt x="3423476" y="0"/>
                </a:lnTo>
                <a:lnTo>
                  <a:pt x="3252788" y="864682"/>
                </a:lnTo>
                <a:lnTo>
                  <a:pt x="0" y="864682"/>
                </a:lnTo>
                <a:lnTo>
                  <a:pt x="0" y="0"/>
                </a:lnTo>
                <a:close/>
              </a:path>
            </a:pathLst>
          </a:custGeom>
          <a:solidFill>
            <a:srgbClr val="F47B2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spc="50" baseline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j-cs"/>
              </a:defRPr>
            </a:lvl1pPr>
          </a:lstStyle>
          <a:p>
            <a:pPr algn="l">
              <a:tabLst>
                <a:tab pos="542925" algn="l"/>
              </a:tabLst>
            </a:pPr>
            <a:r>
              <a:rPr lang="en-GB" sz="3200" b="0" dirty="0">
                <a:solidFill>
                  <a:schemeClr val="bg1"/>
                </a:solidFill>
                <a:latin typeface="Fira Sans SemiBold" panose="020B0603050000020004" pitchFamily="34" charset="0"/>
                <a:ea typeface="Fira Sans SemiBold" panose="020B0603050000020004" pitchFamily="34" charset="0"/>
              </a:rPr>
              <a:t>	Why need an integrated digital approach?</a:t>
            </a:r>
            <a:endParaRPr lang="nl-NL" sz="3200" b="0" dirty="0">
              <a:solidFill>
                <a:schemeClr val="bg1"/>
              </a:solidFill>
              <a:latin typeface="Fira Sans SemiBold" panose="020B0603050000020004" pitchFamily="34" charset="0"/>
              <a:ea typeface="Fira Sans SemiBold" panose="020B06030500000200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DACA2-B5CB-44F9-B8A3-721438928C1C}"/>
              </a:ext>
            </a:extLst>
          </p:cNvPr>
          <p:cNvSpPr txBox="1">
            <a:spLocks/>
          </p:cNvSpPr>
          <p:nvPr/>
        </p:nvSpPr>
        <p:spPr>
          <a:xfrm>
            <a:off x="1026583" y="1754962"/>
            <a:ext cx="4378133" cy="5184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4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0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6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6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Using a dedicated digital solution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2FF091C-CF6D-44D8-AA6F-AD8416847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1294" y="6295825"/>
            <a:ext cx="1785817" cy="35474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7F0C05B-BE0E-445D-8DDF-B3EEADA3AC95}"/>
              </a:ext>
            </a:extLst>
          </p:cNvPr>
          <p:cNvSpPr txBox="1">
            <a:spLocks/>
          </p:cNvSpPr>
          <p:nvPr/>
        </p:nvSpPr>
        <p:spPr>
          <a:xfrm>
            <a:off x="6656490" y="1754962"/>
            <a:ext cx="5084995" cy="44451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4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0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6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6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Traditional Work Package Management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98794-01E9-45D7-8CBA-DD60431BE77C}"/>
              </a:ext>
            </a:extLst>
          </p:cNvPr>
          <p:cNvSpPr txBox="1"/>
          <p:nvPr/>
        </p:nvSpPr>
        <p:spPr>
          <a:xfrm>
            <a:off x="763428" y="2623436"/>
            <a:ext cx="48389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47B2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One single-source of truth</a:t>
            </a:r>
          </a:p>
          <a:p>
            <a:pPr marL="285750" indent="-285750">
              <a:buClr>
                <a:srgbClr val="F47B20"/>
              </a:buClr>
              <a:buFont typeface="Wingdings" panose="05000000000000000000" pitchFamily="2" charset="2"/>
              <a:buChar char="§"/>
            </a:pPr>
            <a:endParaRPr lang="en-US" dirty="0">
              <a:latin typeface="+mj-lt"/>
            </a:endParaRPr>
          </a:p>
          <a:p>
            <a:pPr marL="285750" indent="-285750">
              <a:buClr>
                <a:srgbClr val="F47B2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Re-use information and historic work packs</a:t>
            </a:r>
          </a:p>
          <a:p>
            <a:pPr>
              <a:buClr>
                <a:srgbClr val="F47B20"/>
              </a:buClr>
            </a:pPr>
            <a:endParaRPr lang="en-US" dirty="0">
              <a:latin typeface="+mj-lt"/>
            </a:endParaRPr>
          </a:p>
          <a:p>
            <a:pPr marL="285750" indent="-285750">
              <a:buClr>
                <a:srgbClr val="F47B2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All labor norms and historic data stored in a specific place ready to use </a:t>
            </a:r>
          </a:p>
          <a:p>
            <a:pPr marL="285750" indent="-285750">
              <a:buClr>
                <a:srgbClr val="F47B20"/>
              </a:buClr>
              <a:buFont typeface="Wingdings" panose="05000000000000000000" pitchFamily="2" charset="2"/>
              <a:buChar char="§"/>
            </a:pPr>
            <a:endParaRPr lang="en-US" dirty="0">
              <a:latin typeface="+mj-lt"/>
            </a:endParaRPr>
          </a:p>
          <a:p>
            <a:pPr marL="285750" indent="-285750">
              <a:buClr>
                <a:srgbClr val="F47B2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Transfer work packs to the other disciplines</a:t>
            </a:r>
          </a:p>
          <a:p>
            <a:pPr marL="285750" indent="-285750">
              <a:buClr>
                <a:srgbClr val="F47B20"/>
              </a:buClr>
              <a:buFont typeface="Wingdings" panose="05000000000000000000" pitchFamily="2" charset="2"/>
              <a:buChar char="§"/>
            </a:pPr>
            <a:endParaRPr lang="en-US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CAEE5-AC8E-4E36-A965-3C92B86DB21C}"/>
              </a:ext>
            </a:extLst>
          </p:cNvPr>
          <p:cNvSpPr txBox="1"/>
          <p:nvPr/>
        </p:nvSpPr>
        <p:spPr>
          <a:xfrm>
            <a:off x="6326428" y="2641175"/>
            <a:ext cx="47237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47B2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Work packs in different formats and versions are stored at various locations</a:t>
            </a:r>
          </a:p>
          <a:p>
            <a:pPr>
              <a:buClr>
                <a:srgbClr val="F47B20"/>
              </a:buClr>
            </a:pPr>
            <a:endParaRPr lang="en-US" dirty="0">
              <a:latin typeface="+mj-lt"/>
            </a:endParaRPr>
          </a:p>
          <a:p>
            <a:pPr marL="285750" indent="-285750">
              <a:buClr>
                <a:srgbClr val="F47B2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Data regarding labor norms and historic work packs is stored at various locations or comes from personal knowledge</a:t>
            </a:r>
          </a:p>
          <a:p>
            <a:pPr>
              <a:buClr>
                <a:srgbClr val="F47B20"/>
              </a:buClr>
            </a:pPr>
            <a:r>
              <a:rPr lang="en-US" dirty="0">
                <a:latin typeface="+mj-lt"/>
              </a:rPr>
              <a:t> </a:t>
            </a:r>
          </a:p>
          <a:p>
            <a:pPr marL="285750" indent="-285750">
              <a:buClr>
                <a:srgbClr val="F47B2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Transferring work packs costs a lot of time/rework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2C2959B-CB43-410B-BC23-0ADB80CC1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5728" y="1695249"/>
            <a:ext cx="376251" cy="518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AE83B49-4862-4EA9-8982-7BB953A103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11214" y="1776192"/>
            <a:ext cx="423295" cy="444516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B61E5383-3E70-4CD0-BB0C-9A02ECBDA1A4}"/>
              </a:ext>
            </a:extLst>
          </p:cNvPr>
          <p:cNvSpPr txBox="1">
            <a:spLocks/>
          </p:cNvSpPr>
          <p:nvPr/>
        </p:nvSpPr>
        <p:spPr>
          <a:xfrm>
            <a:off x="917291" y="6600779"/>
            <a:ext cx="2265631" cy="432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8610" indent="-308610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656" indent="-257176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2870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44018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5166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6314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100" dirty="0">
                <a:solidFill>
                  <a:schemeClr val="bg1">
                    <a:lumMod val="50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www.STOcontrol.com</a:t>
            </a:r>
          </a:p>
        </p:txBody>
      </p:sp>
    </p:spTree>
    <p:extLst>
      <p:ext uri="{BB962C8B-B14F-4D97-AF65-F5344CB8AC3E}">
        <p14:creationId xmlns:p14="http://schemas.microsoft.com/office/powerpoint/2010/main" val="288227683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7E91F3-ED4F-4586-99F1-0390074A351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335" y="1856256"/>
            <a:ext cx="6264386" cy="4119249"/>
          </a:xfrm>
        </p:spPr>
        <p:txBody>
          <a:bodyPr>
            <a:norm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GB" sz="1800" dirty="0">
                <a:latin typeface="Fira Sans" panose="020B0503050000020004" pitchFamily="34" charset="0"/>
                <a:ea typeface="Fira Sans" panose="020B0503050000020004" pitchFamily="34" charset="0"/>
              </a:rPr>
              <a:t>Create work packs based on identified scope </a:t>
            </a:r>
          </a:p>
          <a:p>
            <a:pPr lvl="0">
              <a:spcAft>
                <a:spcPts val="1200"/>
              </a:spcAft>
              <a:defRPr/>
            </a:pPr>
            <a:r>
              <a:rPr lang="en-GB" sz="1800" dirty="0">
                <a:latin typeface="Fira Sans" panose="020B0503050000020004" pitchFamily="34" charset="0"/>
                <a:ea typeface="Fira Sans" panose="020B0503050000020004" pitchFamily="34" charset="0"/>
              </a:rPr>
              <a:t>Scope is translated into: </a:t>
            </a:r>
          </a:p>
          <a:p>
            <a:pPr lvl="1">
              <a:defRPr/>
            </a:pPr>
            <a:r>
              <a:rPr lang="en-GB" dirty="0">
                <a:latin typeface="Fira Sans" panose="020B0503050000020004" pitchFamily="34" charset="0"/>
                <a:ea typeface="Fira Sans" panose="020B0503050000020004" pitchFamily="34" charset="0"/>
              </a:rPr>
              <a:t>Activities</a:t>
            </a:r>
          </a:p>
          <a:p>
            <a:pPr lvl="1">
              <a:defRPr/>
            </a:pPr>
            <a:r>
              <a:rPr lang="en-GB" dirty="0">
                <a:latin typeface="Fira Sans" panose="020B0503050000020004" pitchFamily="34" charset="0"/>
                <a:ea typeface="Fira Sans" panose="020B0503050000020004" pitchFamily="34" charset="0"/>
              </a:rPr>
              <a:t>Materials</a:t>
            </a:r>
          </a:p>
          <a:p>
            <a:pPr lvl="1">
              <a:defRPr/>
            </a:pPr>
            <a:r>
              <a:rPr lang="en-GB" dirty="0">
                <a:latin typeface="Fira Sans" panose="020B0503050000020004" pitchFamily="34" charset="0"/>
                <a:ea typeface="Fira Sans" panose="020B0503050000020004" pitchFamily="34" charset="0"/>
              </a:rPr>
              <a:t>Resources (Photos, 3D models, equipment drawings etc.)</a:t>
            </a:r>
          </a:p>
          <a:p>
            <a:pPr lvl="1">
              <a:defRPr/>
            </a:pPr>
            <a:r>
              <a:rPr lang="en-GB" dirty="0">
                <a:latin typeface="Fira Sans" panose="020B0503050000020004" pitchFamily="34" charset="0"/>
                <a:ea typeface="Fira Sans" panose="020B0503050000020004" pitchFamily="34" charset="0"/>
              </a:rPr>
              <a:t>Schedule</a:t>
            </a:r>
          </a:p>
          <a:p>
            <a:pPr lvl="1">
              <a:defRPr/>
            </a:pPr>
            <a:r>
              <a:rPr lang="en-GB" dirty="0">
                <a:latin typeface="Fira Sans" panose="020B0503050000020004" pitchFamily="34" charset="0"/>
                <a:ea typeface="Fira Sans" panose="020B0503050000020004" pitchFamily="34" charset="0"/>
              </a:rPr>
              <a:t>Permits</a:t>
            </a:r>
          </a:p>
          <a:p>
            <a:pPr marL="411480" lvl="1" indent="0">
              <a:buNone/>
              <a:defRPr/>
            </a:pPr>
            <a:endParaRPr lang="en-GB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1800" dirty="0">
                <a:latin typeface="Fira Sans" panose="020B0503050000020004" pitchFamily="34" charset="0"/>
                <a:ea typeface="Fira Sans" panose="020B0503050000020004" pitchFamily="34" charset="0"/>
              </a:rPr>
              <a:t>Assign resources to tasks and monitor the progress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3CC824-41C6-40E0-AC64-3CECE2D66A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11495" y="6556881"/>
            <a:ext cx="503238" cy="222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nl-NL" sz="10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2D631FB-E615-4482-909B-7BE6DA22C966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9" name="Title 11">
            <a:extLst>
              <a:ext uri="{FF2B5EF4-FFF2-40B4-BE49-F238E27FC236}">
                <a16:creationId xmlns:a16="http://schemas.microsoft.com/office/drawing/2014/main" id="{07CE1C07-957E-4DF6-BBA5-C6320D8777D6}"/>
              </a:ext>
            </a:extLst>
          </p:cNvPr>
          <p:cNvSpPr txBox="1">
            <a:spLocks/>
          </p:cNvSpPr>
          <p:nvPr/>
        </p:nvSpPr>
        <p:spPr>
          <a:xfrm>
            <a:off x="-30477" y="491043"/>
            <a:ext cx="7116091" cy="864682"/>
          </a:xfrm>
          <a:custGeom>
            <a:avLst/>
            <a:gdLst>
              <a:gd name="connsiteX0" fmla="*/ 0 w 3252788"/>
              <a:gd name="connsiteY0" fmla="*/ 0 h 864682"/>
              <a:gd name="connsiteX1" fmla="*/ 3252788 w 3252788"/>
              <a:gd name="connsiteY1" fmla="*/ 0 h 864682"/>
              <a:gd name="connsiteX2" fmla="*/ 3252788 w 3252788"/>
              <a:gd name="connsiteY2" fmla="*/ 864682 h 864682"/>
              <a:gd name="connsiteX3" fmla="*/ 0 w 3252788"/>
              <a:gd name="connsiteY3" fmla="*/ 864682 h 864682"/>
              <a:gd name="connsiteX4" fmla="*/ 0 w 3252788"/>
              <a:gd name="connsiteY4" fmla="*/ 0 h 864682"/>
              <a:gd name="connsiteX0" fmla="*/ 0 w 3423476"/>
              <a:gd name="connsiteY0" fmla="*/ 0 h 864682"/>
              <a:gd name="connsiteX1" fmla="*/ 3423476 w 3423476"/>
              <a:gd name="connsiteY1" fmla="*/ 0 h 864682"/>
              <a:gd name="connsiteX2" fmla="*/ 3252788 w 3423476"/>
              <a:gd name="connsiteY2" fmla="*/ 864682 h 864682"/>
              <a:gd name="connsiteX3" fmla="*/ 0 w 3423476"/>
              <a:gd name="connsiteY3" fmla="*/ 864682 h 864682"/>
              <a:gd name="connsiteX4" fmla="*/ 0 w 3423476"/>
              <a:gd name="connsiteY4" fmla="*/ 0 h 86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476" h="864682">
                <a:moveTo>
                  <a:pt x="0" y="0"/>
                </a:moveTo>
                <a:lnTo>
                  <a:pt x="3423476" y="0"/>
                </a:lnTo>
                <a:lnTo>
                  <a:pt x="3252788" y="864682"/>
                </a:lnTo>
                <a:lnTo>
                  <a:pt x="0" y="864682"/>
                </a:lnTo>
                <a:lnTo>
                  <a:pt x="0" y="0"/>
                </a:lnTo>
                <a:close/>
              </a:path>
            </a:pathLst>
          </a:custGeom>
          <a:solidFill>
            <a:srgbClr val="F47B2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spc="50" baseline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2925" algn="l"/>
              </a:tabLst>
              <a:defRPr/>
            </a:pPr>
            <a:r>
              <a:rPr kumimoji="0" lang="en-GB" sz="32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	</a:t>
            </a:r>
            <a:r>
              <a:rPr kumimoji="0" lang="nl-NL" sz="3200" b="1" i="0" u="none" strike="noStrike" kern="1200" cap="none" spc="3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  <a:cs typeface="+mj-cs"/>
              </a:rPr>
              <a:t> W</a:t>
            </a:r>
            <a:r>
              <a:rPr kumimoji="0" lang="en-US" sz="3200" b="1" i="0" u="none" strike="noStrike" kern="1200" cap="none" spc="38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  <a:cs typeface="+mj-cs"/>
              </a:rPr>
              <a:t>ork</a:t>
            </a:r>
            <a:r>
              <a:rPr kumimoji="0" lang="en-US" sz="3200" b="1" i="0" u="none" strike="noStrike" kern="1200" cap="none" spc="3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  <a:cs typeface="+mj-cs"/>
              </a:rPr>
              <a:t> package </a:t>
            </a:r>
            <a:r>
              <a:rPr kumimoji="0" lang="en-US" sz="3200" b="1" i="0" u="none" kern="1200" cap="none" spc="3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  <a:cs typeface="+mj-cs"/>
              </a:rPr>
              <a:t>preparation</a:t>
            </a:r>
            <a:endParaRPr kumimoji="0" lang="nl-NL" sz="3200" b="0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ra Sans SemiBold" panose="020B0603050000020004" pitchFamily="34" charset="0"/>
              <a:ea typeface="Fira Sans SemiBold" panose="020B0603050000020004" pitchFamily="34" charset="0"/>
              <a:cs typeface="+mj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15654B7-C0B0-4EB5-ABB9-D98A8A255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335" y="6026137"/>
            <a:ext cx="1785817" cy="3547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9162A7-CB9A-498B-B10A-C26D7BAD9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3354" y="2703306"/>
            <a:ext cx="4471918" cy="18039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AB028C-0D64-438E-9D30-A08552DF8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6175" y="472608"/>
            <a:ext cx="4151237" cy="18687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DD7099-AE3C-4F0C-804E-E12F641ACB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4066" y="4696354"/>
            <a:ext cx="4471919" cy="1807556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AC7C279B-F7A4-485E-A31C-B08D9564BD47}"/>
              </a:ext>
            </a:extLst>
          </p:cNvPr>
          <p:cNvSpPr txBox="1">
            <a:spLocks/>
          </p:cNvSpPr>
          <p:nvPr/>
        </p:nvSpPr>
        <p:spPr>
          <a:xfrm>
            <a:off x="914175" y="6366957"/>
            <a:ext cx="2265631" cy="432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8610" indent="-308610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656" indent="-257176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2870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44018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5166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6314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100" dirty="0">
                <a:solidFill>
                  <a:schemeClr val="bg1">
                    <a:lumMod val="50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www.STOcontrol.com</a:t>
            </a:r>
          </a:p>
        </p:txBody>
      </p:sp>
    </p:spTree>
    <p:extLst>
      <p:ext uri="{BB962C8B-B14F-4D97-AF65-F5344CB8AC3E}">
        <p14:creationId xmlns:p14="http://schemas.microsoft.com/office/powerpoint/2010/main" val="372244983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56682F3-9436-4CF5-B0ED-D15CE53967C7}"/>
              </a:ext>
            </a:extLst>
          </p:cNvPr>
          <p:cNvSpPr txBox="1">
            <a:spLocks/>
          </p:cNvSpPr>
          <p:nvPr/>
        </p:nvSpPr>
        <p:spPr>
          <a:xfrm>
            <a:off x="409017" y="1790963"/>
            <a:ext cx="11471141" cy="39786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8610" indent="-308610" defTabSz="822960"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GB" sz="2200" spc="46" dirty="0">
                <a:latin typeface="Fira Sans" panose="020B0503050000020004" pitchFamily="34" charset="0"/>
                <a:ea typeface="Fira Sans" panose="020B0503050000020004" pitchFamily="34" charset="0"/>
              </a:rPr>
              <a:t>Once work packs are reviewed and approved, the scheduler will start working on a more detailed schedule</a:t>
            </a:r>
          </a:p>
          <a:p>
            <a:pPr marL="308610" indent="-308610" defTabSz="822960"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GB" sz="2200" spc="46" dirty="0">
                <a:latin typeface="Fira Sans" panose="020B0503050000020004" pitchFamily="34" charset="0"/>
                <a:ea typeface="Fira Sans" panose="020B0503050000020004" pitchFamily="34" charset="0"/>
              </a:rPr>
              <a:t>The estimated work is exported to Primavera P6, to prepare the Execution Schedule</a:t>
            </a:r>
          </a:p>
          <a:p>
            <a:pPr marL="308610" indent="-308610" defTabSz="822960"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GB" sz="2200" spc="46" dirty="0">
                <a:latin typeface="Fira Sans" panose="020B0503050000020004" pitchFamily="34" charset="0"/>
                <a:ea typeface="Fira Sans" panose="020B0503050000020004" pitchFamily="34" charset="0"/>
              </a:rPr>
              <a:t>Exchange planned, actual and baseline start / finish dates to prepare resource plans</a:t>
            </a:r>
          </a:p>
          <a:p>
            <a:pPr lvl="0"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en-GB" sz="2200" spc="50" dirty="0">
              <a:solidFill>
                <a:srgbClr val="2E2F33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marL="457200" lvl="1" indent="0">
              <a:buNone/>
              <a:tabLst>
                <a:tab pos="4667250" algn="r"/>
              </a:tabLst>
            </a:pPr>
            <a:endParaRPr lang="nl-NL" sz="2200" spc="3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>
              <a:tabLst>
                <a:tab pos="4667250" algn="r"/>
              </a:tabLst>
            </a:pPr>
            <a:endParaRPr lang="en-NL" sz="2200" spc="30" dirty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EA61DC69-BBB5-4FB3-AB6F-0B8708F9F3D6}"/>
              </a:ext>
            </a:extLst>
          </p:cNvPr>
          <p:cNvSpPr txBox="1">
            <a:spLocks/>
          </p:cNvSpPr>
          <p:nvPr/>
        </p:nvSpPr>
        <p:spPr>
          <a:xfrm>
            <a:off x="-30477" y="491043"/>
            <a:ext cx="7113559" cy="864682"/>
          </a:xfrm>
          <a:custGeom>
            <a:avLst/>
            <a:gdLst>
              <a:gd name="connsiteX0" fmla="*/ 0 w 3252788"/>
              <a:gd name="connsiteY0" fmla="*/ 0 h 864682"/>
              <a:gd name="connsiteX1" fmla="*/ 3252788 w 3252788"/>
              <a:gd name="connsiteY1" fmla="*/ 0 h 864682"/>
              <a:gd name="connsiteX2" fmla="*/ 3252788 w 3252788"/>
              <a:gd name="connsiteY2" fmla="*/ 864682 h 864682"/>
              <a:gd name="connsiteX3" fmla="*/ 0 w 3252788"/>
              <a:gd name="connsiteY3" fmla="*/ 864682 h 864682"/>
              <a:gd name="connsiteX4" fmla="*/ 0 w 3252788"/>
              <a:gd name="connsiteY4" fmla="*/ 0 h 864682"/>
              <a:gd name="connsiteX0" fmla="*/ 0 w 3423476"/>
              <a:gd name="connsiteY0" fmla="*/ 0 h 864682"/>
              <a:gd name="connsiteX1" fmla="*/ 3423476 w 3423476"/>
              <a:gd name="connsiteY1" fmla="*/ 0 h 864682"/>
              <a:gd name="connsiteX2" fmla="*/ 3252788 w 3423476"/>
              <a:gd name="connsiteY2" fmla="*/ 864682 h 864682"/>
              <a:gd name="connsiteX3" fmla="*/ 0 w 3423476"/>
              <a:gd name="connsiteY3" fmla="*/ 864682 h 864682"/>
              <a:gd name="connsiteX4" fmla="*/ 0 w 3423476"/>
              <a:gd name="connsiteY4" fmla="*/ 0 h 86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476" h="864682">
                <a:moveTo>
                  <a:pt x="0" y="0"/>
                </a:moveTo>
                <a:lnTo>
                  <a:pt x="3423476" y="0"/>
                </a:lnTo>
                <a:lnTo>
                  <a:pt x="3252788" y="864682"/>
                </a:lnTo>
                <a:lnTo>
                  <a:pt x="0" y="864682"/>
                </a:lnTo>
                <a:lnTo>
                  <a:pt x="0" y="0"/>
                </a:lnTo>
                <a:close/>
              </a:path>
            </a:pathLst>
          </a:custGeom>
          <a:solidFill>
            <a:srgbClr val="F47B2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spc="50" baseline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2925" algn="l"/>
              </a:tabLst>
              <a:defRPr/>
            </a:pPr>
            <a:r>
              <a:rPr lang="nl-NL" sz="3200" b="0" dirty="0">
                <a:solidFill>
                  <a:prstClr val="white"/>
                </a:solidFill>
                <a:latin typeface="Fira Sans SemiBold" panose="020B0603050000020004" pitchFamily="34" charset="0"/>
                <a:ea typeface="Fira Sans SemiBold" panose="020B0603050000020004" pitchFamily="34" charset="0"/>
              </a:rPr>
              <a:t>	Detail planning </a:t>
            </a:r>
            <a:r>
              <a:rPr lang="nl-NL" sz="3200" b="0" dirty="0" err="1">
                <a:solidFill>
                  <a:prstClr val="white"/>
                </a:solidFill>
                <a:latin typeface="Fira Sans SemiBold" panose="020B0603050000020004" pitchFamily="34" charset="0"/>
                <a:ea typeface="Fira Sans SemiBold" panose="020B0603050000020004" pitchFamily="34" charset="0"/>
              </a:rPr>
              <a:t>and</a:t>
            </a:r>
            <a:r>
              <a:rPr lang="nl-NL" sz="3200" b="0" dirty="0">
                <a:solidFill>
                  <a:prstClr val="white"/>
                </a:solidFill>
                <a:latin typeface="Fira Sans SemiBold" panose="020B0603050000020004" pitchFamily="34" charset="0"/>
                <a:ea typeface="Fira Sans SemiBold" panose="020B0603050000020004" pitchFamily="34" charset="0"/>
              </a:rPr>
              <a:t> </a:t>
            </a:r>
            <a:r>
              <a:rPr lang="nl-NL" sz="3200" b="0" dirty="0" err="1">
                <a:solidFill>
                  <a:prstClr val="white"/>
                </a:solidFill>
                <a:latin typeface="Fira Sans SemiBold" panose="020B0603050000020004" pitchFamily="34" charset="0"/>
                <a:ea typeface="Fira Sans SemiBold" panose="020B0603050000020004" pitchFamily="34" charset="0"/>
              </a:rPr>
              <a:t>scheduling</a:t>
            </a:r>
            <a:endParaRPr kumimoji="0" lang="nl-NL" sz="3200" b="0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ra Sans SemiBold" panose="020B0603050000020004" pitchFamily="34" charset="0"/>
              <a:ea typeface="Fira Sans SemiBold" panose="020B0603050000020004" pitchFamily="34" charset="0"/>
              <a:cs typeface="+mj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91B6BBF-B5B6-493D-A95B-A75E0DE4C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335" y="6044202"/>
            <a:ext cx="1785817" cy="354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E69AAD-FE82-4BC2-A652-FF8611E76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651" y="4141872"/>
            <a:ext cx="4386047" cy="21844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656FEB-FCB8-4045-B785-D4824057E46F}"/>
              </a:ext>
            </a:extLst>
          </p:cNvPr>
          <p:cNvSpPr/>
          <p:nvPr/>
        </p:nvSpPr>
        <p:spPr>
          <a:xfrm>
            <a:off x="1853832" y="4466026"/>
            <a:ext cx="2282678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47B2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Work packs ready for scheduling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5B39E3-21F6-4EC9-8097-8F96BA2082E1}"/>
              </a:ext>
            </a:extLst>
          </p:cNvPr>
          <p:cNvSpPr/>
          <p:nvPr/>
        </p:nvSpPr>
        <p:spPr>
          <a:xfrm>
            <a:off x="4388537" y="4470444"/>
            <a:ext cx="2282678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47B2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Work packs still being planned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ED65B4-0E28-4C13-B157-DEB8932ECD60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2992732" y="5258114"/>
            <a:ext cx="15204" cy="786088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AD162CF-A0F6-4C7B-A05F-FF2D80935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9028" y="6044202"/>
            <a:ext cx="567408" cy="56740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D232BA0-4AE3-4AD5-B0C0-5BF34065A3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20135" y="4288434"/>
            <a:ext cx="374740" cy="37474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6C5131C-47D7-4C7C-B819-5AA7D723D7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47772" y="4288434"/>
            <a:ext cx="374740" cy="374740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C26EAF44-1B6C-439C-B8FF-01A088494EDD}"/>
              </a:ext>
            </a:extLst>
          </p:cNvPr>
          <p:cNvSpPr txBox="1">
            <a:spLocks/>
          </p:cNvSpPr>
          <p:nvPr/>
        </p:nvSpPr>
        <p:spPr>
          <a:xfrm>
            <a:off x="914175" y="6366957"/>
            <a:ext cx="2265631" cy="432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8610" indent="-308610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656" indent="-257176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2870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44018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5166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6314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100" dirty="0">
                <a:solidFill>
                  <a:schemeClr val="bg1">
                    <a:lumMod val="50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www.STOcontrol.com</a:t>
            </a:r>
          </a:p>
        </p:txBody>
      </p:sp>
    </p:spTree>
    <p:extLst>
      <p:ext uri="{BB962C8B-B14F-4D97-AF65-F5344CB8AC3E}">
        <p14:creationId xmlns:p14="http://schemas.microsoft.com/office/powerpoint/2010/main" val="2575114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56682F3-9436-4CF5-B0ED-D15CE53967C7}"/>
              </a:ext>
            </a:extLst>
          </p:cNvPr>
          <p:cNvSpPr txBox="1">
            <a:spLocks/>
          </p:cNvSpPr>
          <p:nvPr/>
        </p:nvSpPr>
        <p:spPr>
          <a:xfrm>
            <a:off x="409017" y="1790963"/>
            <a:ext cx="7077633" cy="39786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2"/>
              </a:buClr>
              <a:buNone/>
              <a:tabLst>
                <a:tab pos="4667250" algn="r"/>
              </a:tabLst>
            </a:pPr>
            <a:r>
              <a:rPr lang="nl-NL" sz="2200" b="1" spc="30" dirty="0" err="1">
                <a:latin typeface="Fira Sans" panose="020B0503050000020004" pitchFamily="34" charset="0"/>
                <a:ea typeface="Fira Sans" panose="020B0503050000020004" pitchFamily="34" charset="0"/>
              </a:rPr>
              <a:t>Use</a:t>
            </a:r>
            <a:r>
              <a:rPr lang="nl-NL" sz="2200" b="1" spc="30" dirty="0">
                <a:latin typeface="Fira Sans" panose="020B0503050000020004" pitchFamily="34" charset="0"/>
                <a:ea typeface="Fira Sans" panose="020B0503050000020004" pitchFamily="34" charset="0"/>
              </a:rPr>
              <a:t> </a:t>
            </a:r>
            <a:r>
              <a:rPr lang="nl-NL" sz="2200" b="1" spc="30" dirty="0" err="1">
                <a:latin typeface="Fira Sans" panose="020B0503050000020004" pitchFamily="34" charset="0"/>
                <a:ea typeface="Fira Sans" panose="020B0503050000020004" pitchFamily="34" charset="0"/>
              </a:rPr>
              <a:t>the</a:t>
            </a:r>
            <a:r>
              <a:rPr lang="nl-NL" sz="2200" b="1" spc="30" dirty="0">
                <a:latin typeface="Fira Sans" panose="020B0503050000020004" pitchFamily="34" charset="0"/>
                <a:ea typeface="Fira Sans" panose="020B0503050000020004" pitchFamily="34" charset="0"/>
              </a:rPr>
              <a:t> power of a digital system </a:t>
            </a:r>
            <a:r>
              <a:rPr lang="nl-NL" sz="2200" b="1" spc="30" dirty="0" err="1">
                <a:latin typeface="Fira Sans" panose="020B0503050000020004" pitchFamily="34" charset="0"/>
                <a:ea typeface="Fira Sans" panose="020B0503050000020004" pitchFamily="34" charset="0"/>
              </a:rPr>
              <a:t>during</a:t>
            </a:r>
            <a:r>
              <a:rPr lang="nl-NL" sz="2200" b="1" spc="30" dirty="0">
                <a:latin typeface="Fira Sans" panose="020B0503050000020004" pitchFamily="34" charset="0"/>
                <a:ea typeface="Fira Sans" panose="020B0503050000020004" pitchFamily="34" charset="0"/>
              </a:rPr>
              <a:t> </a:t>
            </a:r>
            <a:r>
              <a:rPr lang="nl-NL" sz="2200" b="1" spc="30" dirty="0" err="1">
                <a:latin typeface="Fira Sans" panose="020B0503050000020004" pitchFamily="34" charset="0"/>
                <a:ea typeface="Fira Sans" panose="020B0503050000020004" pitchFamily="34" charset="0"/>
              </a:rPr>
              <a:t>execution</a:t>
            </a:r>
            <a:endParaRPr lang="nl-NL" sz="2200" b="1" spc="3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>
              <a:buClr>
                <a:schemeClr val="accent2"/>
              </a:buClr>
              <a:tabLst>
                <a:tab pos="4667250" algn="r"/>
              </a:tabLst>
            </a:pPr>
            <a:endParaRPr lang="nl-NL" sz="2200" spc="3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>
              <a:buClr>
                <a:schemeClr val="accent2"/>
              </a:buClr>
              <a:tabLst>
                <a:tab pos="4667250" algn="r"/>
              </a:tabLst>
            </a:pPr>
            <a:r>
              <a:rPr lang="nl-NL" sz="2200" spc="30" dirty="0" err="1">
                <a:latin typeface="Fira Sans" panose="020B0503050000020004" pitchFamily="34" charset="0"/>
                <a:ea typeface="Fira Sans" panose="020B0503050000020004" pitchFamily="34" charset="0"/>
              </a:rPr>
              <a:t>Calendar</a:t>
            </a:r>
            <a:r>
              <a:rPr lang="nl-NL" sz="2200" spc="30" dirty="0">
                <a:latin typeface="Fira Sans" panose="020B0503050000020004" pitchFamily="34" charset="0"/>
                <a:ea typeface="Fira Sans" panose="020B0503050000020004" pitchFamily="34" charset="0"/>
              </a:rPr>
              <a:t> view: </a:t>
            </a:r>
            <a:r>
              <a:rPr lang="nl-NL" sz="2200" spc="30" dirty="0" err="1">
                <a:latin typeface="Fira Sans" panose="020B0503050000020004" pitchFamily="34" charset="0"/>
                <a:ea typeface="Fira Sans" panose="020B0503050000020004" pitchFamily="34" charset="0"/>
              </a:rPr>
              <a:t>what</a:t>
            </a:r>
            <a:r>
              <a:rPr lang="nl-NL" sz="2200" spc="30" dirty="0">
                <a:latin typeface="Fira Sans" panose="020B0503050000020004" pitchFamily="34" charset="0"/>
                <a:ea typeface="Fira Sans" panose="020B0503050000020004" pitchFamily="34" charset="0"/>
              </a:rPr>
              <a:t> </a:t>
            </a:r>
            <a:r>
              <a:rPr lang="nl-NL" sz="2200" spc="30" dirty="0" err="1">
                <a:latin typeface="Fira Sans" panose="020B0503050000020004" pitchFamily="34" charset="0"/>
                <a:ea typeface="Fira Sans" panose="020B0503050000020004" pitchFamily="34" charset="0"/>
              </a:rPr>
              <a:t>activities</a:t>
            </a:r>
            <a:r>
              <a:rPr lang="nl-NL" sz="2200" spc="30" dirty="0">
                <a:latin typeface="Fira Sans" panose="020B0503050000020004" pitchFamily="34" charset="0"/>
                <a:ea typeface="Fira Sans" panose="020B0503050000020004" pitchFamily="34" charset="0"/>
              </a:rPr>
              <a:t> are next?</a:t>
            </a:r>
          </a:p>
          <a:p>
            <a:pPr>
              <a:buClr>
                <a:schemeClr val="accent2"/>
              </a:buClr>
              <a:tabLst>
                <a:tab pos="4667250" algn="r"/>
              </a:tabLst>
            </a:pPr>
            <a:r>
              <a:rPr lang="nl-NL" sz="2200" spc="30" dirty="0">
                <a:latin typeface="Fira Sans" panose="020B0503050000020004" pitchFamily="34" charset="0"/>
                <a:ea typeface="Fira Sans" panose="020B0503050000020004" pitchFamily="34" charset="0"/>
              </a:rPr>
              <a:t>QA/QC dashboards</a:t>
            </a:r>
          </a:p>
          <a:p>
            <a:pPr>
              <a:buClr>
                <a:schemeClr val="accent2"/>
              </a:buClr>
              <a:tabLst>
                <a:tab pos="4667250" algn="r"/>
              </a:tabLst>
            </a:pPr>
            <a:r>
              <a:rPr lang="nl-NL" sz="2200" spc="30" dirty="0">
                <a:latin typeface="Fira Sans" panose="020B0503050000020004" pitchFamily="34" charset="0"/>
                <a:ea typeface="Fira Sans" panose="020B0503050000020004" pitchFamily="34" charset="0"/>
              </a:rPr>
              <a:t>Mobile </a:t>
            </a:r>
            <a:r>
              <a:rPr lang="nl-NL" sz="2200" spc="30" dirty="0" err="1">
                <a:latin typeface="Fira Sans" panose="020B0503050000020004" pitchFamily="34" charset="0"/>
                <a:ea typeface="Fira Sans" panose="020B0503050000020004" pitchFamily="34" charset="0"/>
              </a:rPr>
              <a:t>applications</a:t>
            </a:r>
            <a:endParaRPr lang="nl-NL" sz="2200" spc="3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marL="457200" lvl="1" indent="0">
              <a:buNone/>
              <a:tabLst>
                <a:tab pos="4667250" algn="r"/>
              </a:tabLst>
            </a:pPr>
            <a:endParaRPr lang="nl-NL" sz="1800" spc="3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>
              <a:tabLst>
                <a:tab pos="4667250" algn="r"/>
              </a:tabLst>
            </a:pPr>
            <a:endParaRPr lang="en-NL" sz="1800" spc="30" dirty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EA61DC69-BBB5-4FB3-AB6F-0B8708F9F3D6}"/>
              </a:ext>
            </a:extLst>
          </p:cNvPr>
          <p:cNvSpPr txBox="1">
            <a:spLocks/>
          </p:cNvSpPr>
          <p:nvPr/>
        </p:nvSpPr>
        <p:spPr>
          <a:xfrm>
            <a:off x="-30476" y="491043"/>
            <a:ext cx="6780900" cy="864682"/>
          </a:xfrm>
          <a:custGeom>
            <a:avLst/>
            <a:gdLst>
              <a:gd name="connsiteX0" fmla="*/ 0 w 3252788"/>
              <a:gd name="connsiteY0" fmla="*/ 0 h 864682"/>
              <a:gd name="connsiteX1" fmla="*/ 3252788 w 3252788"/>
              <a:gd name="connsiteY1" fmla="*/ 0 h 864682"/>
              <a:gd name="connsiteX2" fmla="*/ 3252788 w 3252788"/>
              <a:gd name="connsiteY2" fmla="*/ 864682 h 864682"/>
              <a:gd name="connsiteX3" fmla="*/ 0 w 3252788"/>
              <a:gd name="connsiteY3" fmla="*/ 864682 h 864682"/>
              <a:gd name="connsiteX4" fmla="*/ 0 w 3252788"/>
              <a:gd name="connsiteY4" fmla="*/ 0 h 864682"/>
              <a:gd name="connsiteX0" fmla="*/ 0 w 3423476"/>
              <a:gd name="connsiteY0" fmla="*/ 0 h 864682"/>
              <a:gd name="connsiteX1" fmla="*/ 3423476 w 3423476"/>
              <a:gd name="connsiteY1" fmla="*/ 0 h 864682"/>
              <a:gd name="connsiteX2" fmla="*/ 3252788 w 3423476"/>
              <a:gd name="connsiteY2" fmla="*/ 864682 h 864682"/>
              <a:gd name="connsiteX3" fmla="*/ 0 w 3423476"/>
              <a:gd name="connsiteY3" fmla="*/ 864682 h 864682"/>
              <a:gd name="connsiteX4" fmla="*/ 0 w 3423476"/>
              <a:gd name="connsiteY4" fmla="*/ 0 h 86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476" h="864682">
                <a:moveTo>
                  <a:pt x="0" y="0"/>
                </a:moveTo>
                <a:lnTo>
                  <a:pt x="3423476" y="0"/>
                </a:lnTo>
                <a:lnTo>
                  <a:pt x="3252788" y="864682"/>
                </a:lnTo>
                <a:lnTo>
                  <a:pt x="0" y="864682"/>
                </a:lnTo>
                <a:lnTo>
                  <a:pt x="0" y="0"/>
                </a:lnTo>
                <a:close/>
              </a:path>
            </a:pathLst>
          </a:custGeom>
          <a:solidFill>
            <a:srgbClr val="F47B2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spc="50" baseline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2925" algn="l"/>
              </a:tabLst>
              <a:defRPr/>
            </a:pPr>
            <a:r>
              <a:rPr kumimoji="0" lang="en-GB" sz="32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	</a:t>
            </a:r>
            <a:r>
              <a:rPr kumimoji="0" lang="nl-NL" sz="3200" b="0" i="0" u="none" strike="noStrike" kern="1200" cap="none" spc="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Execution</a:t>
            </a:r>
            <a:endParaRPr kumimoji="0" lang="nl-NL" sz="3200" b="0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ra Sans SemiBold" panose="020B0603050000020004" pitchFamily="34" charset="0"/>
              <a:ea typeface="Fira Sans SemiBold" panose="020B0603050000020004" pitchFamily="34" charset="0"/>
              <a:cs typeface="+mj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91B6BBF-B5B6-493D-A95B-A75E0DE4C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335" y="6044202"/>
            <a:ext cx="1785817" cy="35474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98D4BE9-41C8-4729-B950-A494E91D6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419" y="3326851"/>
            <a:ext cx="5324475" cy="299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CF2D590-26F0-440C-B8E1-8C9E959D33F9}"/>
              </a:ext>
            </a:extLst>
          </p:cNvPr>
          <p:cNvGrpSpPr/>
          <p:nvPr/>
        </p:nvGrpSpPr>
        <p:grpSpPr>
          <a:xfrm>
            <a:off x="9517375" y="1688764"/>
            <a:ext cx="1783083" cy="3276174"/>
            <a:chOff x="6664176" y="1273324"/>
            <a:chExt cx="1981203" cy="3640193"/>
          </a:xfrm>
        </p:grpSpPr>
        <p:pic>
          <p:nvPicPr>
            <p:cNvPr id="18" name="Picture 17" descr="A picture containing text, screenshot, electronics, display&#10;&#10;Description automatically generated">
              <a:extLst>
                <a:ext uri="{FF2B5EF4-FFF2-40B4-BE49-F238E27FC236}">
                  <a16:creationId xmlns:a16="http://schemas.microsoft.com/office/drawing/2014/main" id="{C5D44A74-1348-4272-92B4-F95CD16A5C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1" r="52038" b="131"/>
            <a:stretch/>
          </p:blipFill>
          <p:spPr>
            <a:xfrm>
              <a:off x="6664176" y="1273324"/>
              <a:ext cx="1981203" cy="3640193"/>
            </a:xfrm>
            <a:prstGeom prst="rect">
              <a:avLst/>
            </a:prstGeom>
          </p:spPr>
        </p:pic>
        <p:pic>
          <p:nvPicPr>
            <p:cNvPr id="19" name="Picture 1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A7E5815-10E2-476A-B706-375E92C8E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61555" y="1510654"/>
              <a:ext cx="1717044" cy="3086100"/>
            </a:xfrm>
            <a:prstGeom prst="rect">
              <a:avLst/>
            </a:prstGeom>
          </p:spPr>
        </p:pic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083A0DB6-7821-4353-94DE-C4498B5F2D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26" t="69138" r="39467" b="13592"/>
            <a:stretch/>
          </p:blipFill>
          <p:spPr bwMode="auto">
            <a:xfrm>
              <a:off x="6761555" y="3725094"/>
              <a:ext cx="1717044" cy="855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BDE4D0C3-056A-4D54-A39D-5FB91DC1B8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26" t="13893" r="39467" b="32762"/>
            <a:stretch/>
          </p:blipFill>
          <p:spPr bwMode="auto">
            <a:xfrm>
              <a:off x="6761555" y="1510647"/>
              <a:ext cx="1717044" cy="2642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A1A64AE0-4732-42CE-8A6F-8257F00EA5F2}"/>
              </a:ext>
            </a:extLst>
          </p:cNvPr>
          <p:cNvSpPr txBox="1">
            <a:spLocks/>
          </p:cNvSpPr>
          <p:nvPr/>
        </p:nvSpPr>
        <p:spPr>
          <a:xfrm>
            <a:off x="914175" y="6366957"/>
            <a:ext cx="2265631" cy="432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8610" indent="-308610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656" indent="-257176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2870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44018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5166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6314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100" dirty="0">
                <a:solidFill>
                  <a:schemeClr val="bg1">
                    <a:lumMod val="50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www.STOcontrol.com</a:t>
            </a:r>
          </a:p>
        </p:txBody>
      </p:sp>
    </p:spTree>
    <p:extLst>
      <p:ext uri="{BB962C8B-B14F-4D97-AF65-F5344CB8AC3E}">
        <p14:creationId xmlns:p14="http://schemas.microsoft.com/office/powerpoint/2010/main" val="571866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56682F3-9436-4CF5-B0ED-D15CE53967C7}"/>
              </a:ext>
            </a:extLst>
          </p:cNvPr>
          <p:cNvSpPr txBox="1">
            <a:spLocks/>
          </p:cNvSpPr>
          <p:nvPr/>
        </p:nvSpPr>
        <p:spPr>
          <a:xfrm>
            <a:off x="409018" y="1790963"/>
            <a:ext cx="8073800" cy="39786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2"/>
              </a:buClr>
              <a:buNone/>
              <a:tabLst>
                <a:tab pos="4667250" algn="r"/>
              </a:tabLst>
            </a:pPr>
            <a:r>
              <a:rPr lang="nl-NL" sz="2200" b="1" spc="30" dirty="0">
                <a:latin typeface="Fira Sans" panose="020B0503050000020004" pitchFamily="34" charset="0"/>
                <a:ea typeface="Fira Sans" panose="020B0503050000020004" pitchFamily="34" charset="0"/>
              </a:rPr>
              <a:t>Store </a:t>
            </a:r>
            <a:r>
              <a:rPr lang="nl-NL" sz="2200" b="1" spc="30" dirty="0" err="1">
                <a:latin typeface="Fira Sans" panose="020B0503050000020004" pitchFamily="34" charset="0"/>
                <a:ea typeface="Fira Sans" panose="020B0503050000020004" pitchFamily="34" charset="0"/>
              </a:rPr>
              <a:t>all</a:t>
            </a:r>
            <a:r>
              <a:rPr lang="nl-NL" sz="2200" b="1" spc="30" dirty="0">
                <a:latin typeface="Fira Sans" panose="020B0503050000020004" pitchFamily="34" charset="0"/>
                <a:ea typeface="Fira Sans" panose="020B0503050000020004" pitchFamily="34" charset="0"/>
              </a:rPr>
              <a:t> information in </a:t>
            </a:r>
            <a:r>
              <a:rPr lang="nl-NL" sz="2200" b="1" spc="30" dirty="0" err="1">
                <a:latin typeface="Fira Sans" panose="020B0503050000020004" pitchFamily="34" charset="0"/>
                <a:ea typeface="Fira Sans" panose="020B0503050000020004" pitchFamily="34" charset="0"/>
              </a:rPr>
              <a:t>the</a:t>
            </a:r>
            <a:r>
              <a:rPr lang="nl-NL" sz="2200" b="1" spc="30" dirty="0">
                <a:latin typeface="Fira Sans" panose="020B0503050000020004" pitchFamily="34" charset="0"/>
                <a:ea typeface="Fira Sans" panose="020B0503050000020004" pitchFamily="34" charset="0"/>
              </a:rPr>
              <a:t> system </a:t>
            </a:r>
            <a:r>
              <a:rPr lang="nl-NL" sz="2200" b="1" spc="30" dirty="0" err="1">
                <a:latin typeface="Fira Sans" panose="020B0503050000020004" pitchFamily="34" charset="0"/>
                <a:ea typeface="Fira Sans" panose="020B0503050000020004" pitchFamily="34" charset="0"/>
              </a:rPr>
              <a:t>for</a:t>
            </a:r>
            <a:r>
              <a:rPr lang="nl-NL" sz="2200" b="1" spc="30" dirty="0">
                <a:latin typeface="Fira Sans" panose="020B0503050000020004" pitchFamily="34" charset="0"/>
                <a:ea typeface="Fira Sans" panose="020B0503050000020004" pitchFamily="34" charset="0"/>
              </a:rPr>
              <a:t> later re-</a:t>
            </a:r>
            <a:r>
              <a:rPr lang="nl-NL" sz="2200" b="1" spc="30" dirty="0" err="1">
                <a:latin typeface="Fira Sans" panose="020B0503050000020004" pitchFamily="34" charset="0"/>
                <a:ea typeface="Fira Sans" panose="020B0503050000020004" pitchFamily="34" charset="0"/>
              </a:rPr>
              <a:t>use</a:t>
            </a:r>
            <a:endParaRPr lang="nl-NL" sz="2200" b="1" spc="3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>
              <a:buClr>
                <a:schemeClr val="accent2"/>
              </a:buClr>
              <a:tabLst>
                <a:tab pos="4667250" algn="r"/>
              </a:tabLst>
            </a:pPr>
            <a:endParaRPr lang="nl-NL" sz="2200" spc="3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>
              <a:buClr>
                <a:schemeClr val="accent2"/>
              </a:buClr>
              <a:tabLst>
                <a:tab pos="4667250" algn="r"/>
              </a:tabLst>
            </a:pPr>
            <a:r>
              <a:rPr lang="nl-NL" sz="2200" spc="30" dirty="0" err="1">
                <a:latin typeface="Fira Sans" panose="020B0503050000020004" pitchFamily="34" charset="0"/>
                <a:ea typeface="Fira Sans" panose="020B0503050000020004" pitchFamily="34" charset="0"/>
              </a:rPr>
              <a:t>Capture</a:t>
            </a:r>
            <a:r>
              <a:rPr lang="nl-NL" sz="2200" spc="30" dirty="0">
                <a:latin typeface="Fira Sans" panose="020B0503050000020004" pitchFamily="34" charset="0"/>
                <a:ea typeface="Fira Sans" panose="020B0503050000020004" pitchFamily="34" charset="0"/>
              </a:rPr>
              <a:t> </a:t>
            </a:r>
            <a:r>
              <a:rPr lang="nl-NL" sz="2200" spc="30" dirty="0" err="1">
                <a:latin typeface="Fira Sans" panose="020B0503050000020004" pitchFamily="34" charset="0"/>
                <a:ea typeface="Fira Sans" panose="020B0503050000020004" pitchFamily="34" charset="0"/>
              </a:rPr>
              <a:t>work</a:t>
            </a:r>
            <a:r>
              <a:rPr lang="nl-NL" sz="2200" spc="30" dirty="0">
                <a:latin typeface="Fira Sans" panose="020B0503050000020004" pitchFamily="34" charset="0"/>
                <a:ea typeface="Fira Sans" panose="020B0503050000020004" pitchFamily="34" charset="0"/>
              </a:rPr>
              <a:t> packs </a:t>
            </a:r>
            <a:r>
              <a:rPr lang="nl-NL" sz="2200" spc="30" dirty="0" err="1">
                <a:latin typeface="Fira Sans" panose="020B0503050000020004" pitchFamily="34" charset="0"/>
                <a:ea typeface="Fira Sans" panose="020B0503050000020004" pitchFamily="34" charset="0"/>
              </a:rPr>
              <a:t>executed</a:t>
            </a:r>
            <a:endParaRPr lang="nl-NL" sz="2200" spc="3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>
              <a:buClr>
                <a:schemeClr val="accent2"/>
              </a:buClr>
              <a:tabLst>
                <a:tab pos="4667250" algn="r"/>
              </a:tabLst>
            </a:pPr>
            <a:r>
              <a:rPr lang="nl-NL" sz="2200" spc="30" dirty="0">
                <a:latin typeface="Fira Sans" panose="020B0503050000020004" pitchFamily="34" charset="0"/>
                <a:ea typeface="Fira Sans" panose="020B0503050000020004" pitchFamily="34" charset="0"/>
              </a:rPr>
              <a:t>Store </a:t>
            </a:r>
            <a:r>
              <a:rPr lang="nl-NL" sz="2200" spc="30" dirty="0" err="1">
                <a:latin typeface="Fira Sans" panose="020B0503050000020004" pitchFamily="34" charset="0"/>
                <a:ea typeface="Fira Sans" panose="020B0503050000020004" pitchFamily="34" charset="0"/>
              </a:rPr>
              <a:t>updated</a:t>
            </a:r>
            <a:r>
              <a:rPr lang="nl-NL" sz="2200" spc="30" dirty="0">
                <a:latin typeface="Fira Sans" panose="020B0503050000020004" pitchFamily="34" charset="0"/>
                <a:ea typeface="Fira Sans" panose="020B0503050000020004" pitchFamily="34" charset="0"/>
              </a:rPr>
              <a:t> information of assets</a:t>
            </a:r>
          </a:p>
          <a:p>
            <a:pPr>
              <a:buClr>
                <a:schemeClr val="accent2"/>
              </a:buClr>
              <a:tabLst>
                <a:tab pos="4667250" algn="r"/>
              </a:tabLst>
            </a:pPr>
            <a:r>
              <a:rPr lang="nl-NL" sz="2200" spc="30" dirty="0" err="1">
                <a:latin typeface="Fira Sans" panose="020B0503050000020004" pitchFamily="34" charset="0"/>
                <a:ea typeface="Fira Sans" panose="020B0503050000020004" pitchFamily="34" charset="0"/>
              </a:rPr>
              <a:t>Include</a:t>
            </a:r>
            <a:r>
              <a:rPr lang="nl-NL" sz="2200" spc="30" dirty="0">
                <a:latin typeface="Fira Sans" panose="020B0503050000020004" pitchFamily="34" charset="0"/>
                <a:ea typeface="Fira Sans" panose="020B0503050000020004" pitchFamily="34" charset="0"/>
              </a:rPr>
              <a:t> </a:t>
            </a:r>
            <a:r>
              <a:rPr lang="nl-NL" sz="2200" spc="30" dirty="0" err="1">
                <a:latin typeface="Fira Sans" panose="020B0503050000020004" pitchFamily="34" charset="0"/>
                <a:ea typeface="Fira Sans" panose="020B0503050000020004" pitchFamily="34" charset="0"/>
              </a:rPr>
              <a:t>actual</a:t>
            </a:r>
            <a:r>
              <a:rPr lang="nl-NL" sz="2200" spc="30" dirty="0">
                <a:latin typeface="Fira Sans" panose="020B0503050000020004" pitchFamily="34" charset="0"/>
                <a:ea typeface="Fira Sans" panose="020B0503050000020004" pitchFamily="34" charset="0"/>
              </a:rPr>
              <a:t> performance</a:t>
            </a:r>
          </a:p>
          <a:p>
            <a:pPr marL="457200" lvl="1" indent="0">
              <a:buNone/>
              <a:tabLst>
                <a:tab pos="4667250" algn="r"/>
              </a:tabLst>
            </a:pPr>
            <a:endParaRPr lang="nl-NL" sz="1800" spc="3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>
              <a:tabLst>
                <a:tab pos="4667250" algn="r"/>
              </a:tabLst>
            </a:pPr>
            <a:endParaRPr lang="en-NL" sz="1800" spc="30" dirty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EA61DC69-BBB5-4FB3-AB6F-0B8708F9F3D6}"/>
              </a:ext>
            </a:extLst>
          </p:cNvPr>
          <p:cNvSpPr txBox="1">
            <a:spLocks/>
          </p:cNvSpPr>
          <p:nvPr/>
        </p:nvSpPr>
        <p:spPr>
          <a:xfrm>
            <a:off x="-30476" y="491043"/>
            <a:ext cx="6780900" cy="864682"/>
          </a:xfrm>
          <a:custGeom>
            <a:avLst/>
            <a:gdLst>
              <a:gd name="connsiteX0" fmla="*/ 0 w 3252788"/>
              <a:gd name="connsiteY0" fmla="*/ 0 h 864682"/>
              <a:gd name="connsiteX1" fmla="*/ 3252788 w 3252788"/>
              <a:gd name="connsiteY1" fmla="*/ 0 h 864682"/>
              <a:gd name="connsiteX2" fmla="*/ 3252788 w 3252788"/>
              <a:gd name="connsiteY2" fmla="*/ 864682 h 864682"/>
              <a:gd name="connsiteX3" fmla="*/ 0 w 3252788"/>
              <a:gd name="connsiteY3" fmla="*/ 864682 h 864682"/>
              <a:gd name="connsiteX4" fmla="*/ 0 w 3252788"/>
              <a:gd name="connsiteY4" fmla="*/ 0 h 864682"/>
              <a:gd name="connsiteX0" fmla="*/ 0 w 3423476"/>
              <a:gd name="connsiteY0" fmla="*/ 0 h 864682"/>
              <a:gd name="connsiteX1" fmla="*/ 3423476 w 3423476"/>
              <a:gd name="connsiteY1" fmla="*/ 0 h 864682"/>
              <a:gd name="connsiteX2" fmla="*/ 3252788 w 3423476"/>
              <a:gd name="connsiteY2" fmla="*/ 864682 h 864682"/>
              <a:gd name="connsiteX3" fmla="*/ 0 w 3423476"/>
              <a:gd name="connsiteY3" fmla="*/ 864682 h 864682"/>
              <a:gd name="connsiteX4" fmla="*/ 0 w 3423476"/>
              <a:gd name="connsiteY4" fmla="*/ 0 h 86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476" h="864682">
                <a:moveTo>
                  <a:pt x="0" y="0"/>
                </a:moveTo>
                <a:lnTo>
                  <a:pt x="3423476" y="0"/>
                </a:lnTo>
                <a:lnTo>
                  <a:pt x="3252788" y="864682"/>
                </a:lnTo>
                <a:lnTo>
                  <a:pt x="0" y="864682"/>
                </a:lnTo>
                <a:lnTo>
                  <a:pt x="0" y="0"/>
                </a:lnTo>
                <a:close/>
              </a:path>
            </a:pathLst>
          </a:custGeom>
          <a:solidFill>
            <a:srgbClr val="F47B2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spc="50" baseline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2925" algn="l"/>
              </a:tabLst>
              <a:defRPr/>
            </a:pPr>
            <a:r>
              <a:rPr kumimoji="0" lang="en-GB" sz="32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	</a:t>
            </a:r>
            <a:r>
              <a:rPr kumimoji="0" lang="nl-NL" sz="32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Re-</a:t>
            </a:r>
            <a:r>
              <a:rPr kumimoji="0" lang="nl-NL" sz="3200" b="0" i="0" u="none" strike="noStrike" kern="1200" cap="none" spc="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use</a:t>
            </a:r>
            <a:r>
              <a:rPr kumimoji="0" lang="nl-NL" sz="32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 of information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91B6BBF-B5B6-493D-A95B-A75E0DE4C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335" y="6044202"/>
            <a:ext cx="1785817" cy="354744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21F7F30-0656-47EF-9454-114F8CBB6284}"/>
              </a:ext>
            </a:extLst>
          </p:cNvPr>
          <p:cNvSpPr txBox="1">
            <a:spLocks/>
          </p:cNvSpPr>
          <p:nvPr/>
        </p:nvSpPr>
        <p:spPr>
          <a:xfrm>
            <a:off x="914175" y="6366957"/>
            <a:ext cx="2265631" cy="432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8610" indent="-308610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656" indent="-257176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2870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44018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5166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6314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100" dirty="0">
                <a:solidFill>
                  <a:schemeClr val="bg1">
                    <a:lumMod val="50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www.STOcontrol.com</a:t>
            </a:r>
          </a:p>
        </p:txBody>
      </p:sp>
      <p:pic>
        <p:nvPicPr>
          <p:cNvPr id="7" name="Picture 6" descr="A picture containing text, wheel&#10;&#10;Description automatically generated">
            <a:extLst>
              <a:ext uri="{FF2B5EF4-FFF2-40B4-BE49-F238E27FC236}">
                <a16:creationId xmlns:a16="http://schemas.microsoft.com/office/drawing/2014/main" id="{AAE67530-5712-40CC-A8E4-1C28E0C14C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9" r="18539"/>
          <a:stretch/>
        </p:blipFill>
        <p:spPr>
          <a:xfrm>
            <a:off x="6343838" y="2111433"/>
            <a:ext cx="5490220" cy="468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2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6B356A4-B7EA-4403-AA7A-24CF1862D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335" y="6026137"/>
            <a:ext cx="1785817" cy="354744"/>
          </a:xfrm>
          <a:prstGeom prst="rect">
            <a:avLst/>
          </a:prstGeom>
        </p:spPr>
      </p:pic>
      <p:pic>
        <p:nvPicPr>
          <p:cNvPr id="5" name="Graphic 1">
            <a:extLst>
              <a:ext uri="{FF2B5EF4-FFF2-40B4-BE49-F238E27FC236}">
                <a16:creationId xmlns:a16="http://schemas.microsoft.com/office/drawing/2014/main" id="{CE67A2DC-2F15-4B39-8E51-F852730C30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042829" y="1744857"/>
            <a:ext cx="6346921" cy="3879865"/>
          </a:xfrm>
          <a:prstGeom prst="rect">
            <a:avLst/>
          </a:prstGeom>
        </p:spPr>
      </p:pic>
      <p:sp>
        <p:nvSpPr>
          <p:cNvPr id="7" name="Title 11">
            <a:extLst>
              <a:ext uri="{FF2B5EF4-FFF2-40B4-BE49-F238E27FC236}">
                <a16:creationId xmlns:a16="http://schemas.microsoft.com/office/drawing/2014/main" id="{C22D669D-05EC-4B46-94A9-2369F71C99FF}"/>
              </a:ext>
            </a:extLst>
          </p:cNvPr>
          <p:cNvSpPr txBox="1">
            <a:spLocks/>
          </p:cNvSpPr>
          <p:nvPr/>
        </p:nvSpPr>
        <p:spPr>
          <a:xfrm>
            <a:off x="-30478" y="491043"/>
            <a:ext cx="5780835" cy="864682"/>
          </a:xfrm>
          <a:custGeom>
            <a:avLst/>
            <a:gdLst>
              <a:gd name="connsiteX0" fmla="*/ 0 w 3252788"/>
              <a:gd name="connsiteY0" fmla="*/ 0 h 864682"/>
              <a:gd name="connsiteX1" fmla="*/ 3252788 w 3252788"/>
              <a:gd name="connsiteY1" fmla="*/ 0 h 864682"/>
              <a:gd name="connsiteX2" fmla="*/ 3252788 w 3252788"/>
              <a:gd name="connsiteY2" fmla="*/ 864682 h 864682"/>
              <a:gd name="connsiteX3" fmla="*/ 0 w 3252788"/>
              <a:gd name="connsiteY3" fmla="*/ 864682 h 864682"/>
              <a:gd name="connsiteX4" fmla="*/ 0 w 3252788"/>
              <a:gd name="connsiteY4" fmla="*/ 0 h 864682"/>
              <a:gd name="connsiteX0" fmla="*/ 0 w 3423476"/>
              <a:gd name="connsiteY0" fmla="*/ 0 h 864682"/>
              <a:gd name="connsiteX1" fmla="*/ 3423476 w 3423476"/>
              <a:gd name="connsiteY1" fmla="*/ 0 h 864682"/>
              <a:gd name="connsiteX2" fmla="*/ 3252788 w 3423476"/>
              <a:gd name="connsiteY2" fmla="*/ 864682 h 864682"/>
              <a:gd name="connsiteX3" fmla="*/ 0 w 3423476"/>
              <a:gd name="connsiteY3" fmla="*/ 864682 h 864682"/>
              <a:gd name="connsiteX4" fmla="*/ 0 w 3423476"/>
              <a:gd name="connsiteY4" fmla="*/ 0 h 86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476" h="864682">
                <a:moveTo>
                  <a:pt x="0" y="0"/>
                </a:moveTo>
                <a:lnTo>
                  <a:pt x="3423476" y="0"/>
                </a:lnTo>
                <a:lnTo>
                  <a:pt x="3252788" y="864682"/>
                </a:lnTo>
                <a:lnTo>
                  <a:pt x="0" y="864682"/>
                </a:lnTo>
                <a:lnTo>
                  <a:pt x="0" y="0"/>
                </a:lnTo>
                <a:close/>
              </a:path>
            </a:pathLst>
          </a:custGeom>
          <a:solidFill>
            <a:srgbClr val="F47B2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spc="50" baseline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2925" algn="l"/>
              </a:tabLst>
              <a:defRPr/>
            </a:pPr>
            <a:r>
              <a:rPr kumimoji="0" lang="en-GB" sz="32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	</a:t>
            </a:r>
            <a:r>
              <a:rPr kumimoji="0" lang="nl-NL" sz="3200" b="1" i="0" u="none" strike="noStrike" kern="1200" cap="none" spc="3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  <a:cs typeface="+mj-cs"/>
              </a:rPr>
              <a:t> </a:t>
            </a:r>
            <a:r>
              <a:rPr kumimoji="0" lang="en-US" sz="3200" b="1" i="0" u="none" strike="noStrike" kern="1200" cap="none" spc="3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  <a:cs typeface="+mj-cs"/>
              </a:rPr>
              <a:t>Summary &amp; Conclusion</a:t>
            </a:r>
            <a:endParaRPr kumimoji="0" lang="nl-NL" sz="3200" b="0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ra Sans SemiBold" panose="020B0603050000020004" pitchFamily="34" charset="0"/>
              <a:ea typeface="Fira Sans SemiBold" panose="020B0603050000020004" pitchFamily="34" charset="0"/>
              <a:cs typeface="+mj-cs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14F67C9-0CA6-45E3-98FB-83F8416E7FB0}"/>
              </a:ext>
            </a:extLst>
          </p:cNvPr>
          <p:cNvSpPr txBox="1">
            <a:spLocks/>
          </p:cNvSpPr>
          <p:nvPr/>
        </p:nvSpPr>
        <p:spPr>
          <a:xfrm>
            <a:off x="914175" y="6366957"/>
            <a:ext cx="2265631" cy="432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8610" indent="-308610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656" indent="-257176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2870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44018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5166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6314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100" dirty="0">
                <a:solidFill>
                  <a:schemeClr val="bg1">
                    <a:lumMod val="50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www.STOcontrol.com</a:t>
            </a:r>
          </a:p>
        </p:txBody>
      </p:sp>
    </p:spTree>
    <p:extLst>
      <p:ext uri="{BB962C8B-B14F-4D97-AF65-F5344CB8AC3E}">
        <p14:creationId xmlns:p14="http://schemas.microsoft.com/office/powerpoint/2010/main" val="175448903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467940-9521-4B8B-A580-FC60588164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sz="1800" dirty="0">
                <a:latin typeface="Fira Sans" panose="020B0503050000020004" pitchFamily="34" charset="0"/>
                <a:ea typeface="Fira Sans" panose="020B0503050000020004" pitchFamily="34" charset="0"/>
              </a:rPr>
              <a:t>What is a shutdown?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dirty="0">
                <a:latin typeface="Fira Sans" panose="020B0503050000020004" pitchFamily="34" charset="0"/>
                <a:ea typeface="Fira Sans" panose="020B0503050000020004" pitchFamily="34" charset="0"/>
              </a:rPr>
              <a:t>Today’s challenges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dirty="0">
                <a:latin typeface="Fira Sans" panose="020B0503050000020004" pitchFamily="34" charset="0"/>
                <a:ea typeface="Fira Sans" panose="020B0503050000020004" pitchFamily="34" charset="0"/>
              </a:rPr>
              <a:t>Digital Work Pack Management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>
                <a:latin typeface="Fira Sans" panose="020B0503050000020004" pitchFamily="34" charset="0"/>
                <a:ea typeface="Fira Sans" panose="020B0503050000020004" pitchFamily="34" charset="0"/>
              </a:rPr>
              <a:t>R</a:t>
            </a:r>
            <a:r>
              <a:rPr lang="en-GB" dirty="0">
                <a:latin typeface="Fira Sans" panose="020B0503050000020004" pitchFamily="34" charset="0"/>
                <a:ea typeface="Fira Sans" panose="020B0503050000020004" pitchFamily="34" charset="0"/>
              </a:rPr>
              <a:t>e-use historical data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>
                <a:latin typeface="Fira Sans" panose="020B0503050000020004" pitchFamily="34" charset="0"/>
                <a:ea typeface="Fira Sans" panose="020B0503050000020004" pitchFamily="34" charset="0"/>
              </a:rPr>
              <a:t>Standardization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>
                <a:latin typeface="Fira Sans" panose="020B0503050000020004" pitchFamily="34" charset="0"/>
                <a:ea typeface="Fira Sans" panose="020B0503050000020004" pitchFamily="34" charset="0"/>
              </a:rPr>
              <a:t>T</a:t>
            </a:r>
            <a:r>
              <a:rPr lang="en-GB" dirty="0">
                <a:latin typeface="Fira Sans" panose="020B0503050000020004" pitchFamily="34" charset="0"/>
                <a:ea typeface="Fira Sans" panose="020B0503050000020004" pitchFamily="34" charset="0"/>
              </a:rPr>
              <a:t>he way forward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dirty="0">
                <a:latin typeface="Fira Sans" panose="020B0503050000020004" pitchFamily="34" charset="0"/>
                <a:ea typeface="Fira Sans" panose="020B0503050000020004" pitchFamily="34" charset="0"/>
              </a:rPr>
              <a:t>Q&amp;A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B8AC90F-70C4-48CF-8A1C-ED6139ECE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335" y="6044202"/>
            <a:ext cx="1785817" cy="354744"/>
          </a:xfrm>
          <a:prstGeom prst="rect">
            <a:avLst/>
          </a:prstGeom>
        </p:spPr>
      </p:pic>
      <p:sp>
        <p:nvSpPr>
          <p:cNvPr id="9" name="Title 11">
            <a:extLst>
              <a:ext uri="{FF2B5EF4-FFF2-40B4-BE49-F238E27FC236}">
                <a16:creationId xmlns:a16="http://schemas.microsoft.com/office/drawing/2014/main" id="{373BB7D1-1033-4FCF-8AF2-2F1E6F1F9101}"/>
              </a:ext>
            </a:extLst>
          </p:cNvPr>
          <p:cNvSpPr txBox="1">
            <a:spLocks/>
          </p:cNvSpPr>
          <p:nvPr/>
        </p:nvSpPr>
        <p:spPr>
          <a:xfrm>
            <a:off x="-30476" y="491043"/>
            <a:ext cx="2756584" cy="864682"/>
          </a:xfrm>
          <a:custGeom>
            <a:avLst/>
            <a:gdLst>
              <a:gd name="connsiteX0" fmla="*/ 0 w 3252788"/>
              <a:gd name="connsiteY0" fmla="*/ 0 h 864682"/>
              <a:gd name="connsiteX1" fmla="*/ 3252788 w 3252788"/>
              <a:gd name="connsiteY1" fmla="*/ 0 h 864682"/>
              <a:gd name="connsiteX2" fmla="*/ 3252788 w 3252788"/>
              <a:gd name="connsiteY2" fmla="*/ 864682 h 864682"/>
              <a:gd name="connsiteX3" fmla="*/ 0 w 3252788"/>
              <a:gd name="connsiteY3" fmla="*/ 864682 h 864682"/>
              <a:gd name="connsiteX4" fmla="*/ 0 w 3252788"/>
              <a:gd name="connsiteY4" fmla="*/ 0 h 864682"/>
              <a:gd name="connsiteX0" fmla="*/ 0 w 3423476"/>
              <a:gd name="connsiteY0" fmla="*/ 0 h 864682"/>
              <a:gd name="connsiteX1" fmla="*/ 3423476 w 3423476"/>
              <a:gd name="connsiteY1" fmla="*/ 0 h 864682"/>
              <a:gd name="connsiteX2" fmla="*/ 3252788 w 3423476"/>
              <a:gd name="connsiteY2" fmla="*/ 864682 h 864682"/>
              <a:gd name="connsiteX3" fmla="*/ 0 w 3423476"/>
              <a:gd name="connsiteY3" fmla="*/ 864682 h 864682"/>
              <a:gd name="connsiteX4" fmla="*/ 0 w 3423476"/>
              <a:gd name="connsiteY4" fmla="*/ 0 h 86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476" h="864682">
                <a:moveTo>
                  <a:pt x="0" y="0"/>
                </a:moveTo>
                <a:lnTo>
                  <a:pt x="3423476" y="0"/>
                </a:lnTo>
                <a:lnTo>
                  <a:pt x="3252788" y="864682"/>
                </a:lnTo>
                <a:lnTo>
                  <a:pt x="0" y="864682"/>
                </a:lnTo>
                <a:lnTo>
                  <a:pt x="0" y="0"/>
                </a:lnTo>
                <a:close/>
              </a:path>
            </a:pathLst>
          </a:custGeom>
          <a:solidFill>
            <a:srgbClr val="F47B2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spc="50" baseline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2925" algn="l"/>
              </a:tabLst>
              <a:defRPr/>
            </a:pPr>
            <a:r>
              <a:rPr kumimoji="0" lang="en-GB" sz="32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	Agenda</a:t>
            </a:r>
            <a:endParaRPr kumimoji="0" lang="nl-NL" sz="3200" b="0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ra Sans SemiBold" panose="020B0603050000020004" pitchFamily="34" charset="0"/>
              <a:ea typeface="Fira Sans SemiBold" panose="020B0603050000020004" pitchFamily="34" charset="0"/>
              <a:cs typeface="+mj-cs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8DED387-9B86-40B6-B5BF-5CFA9B8DA985}"/>
              </a:ext>
            </a:extLst>
          </p:cNvPr>
          <p:cNvSpPr txBox="1">
            <a:spLocks/>
          </p:cNvSpPr>
          <p:nvPr/>
        </p:nvSpPr>
        <p:spPr>
          <a:xfrm>
            <a:off x="914175" y="6366957"/>
            <a:ext cx="2265631" cy="432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8610" indent="-308610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656" indent="-257176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2870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44018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5166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6314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100" dirty="0">
                <a:solidFill>
                  <a:schemeClr val="bg1">
                    <a:lumMod val="50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www.STOcontrol.com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DCAE26-1CCC-406B-8C88-23BEA5ECB24D}"/>
              </a:ext>
            </a:extLst>
          </p:cNvPr>
          <p:cNvSpPr/>
          <p:nvPr/>
        </p:nvSpPr>
        <p:spPr>
          <a:xfrm>
            <a:off x="7175547" y="3609108"/>
            <a:ext cx="4404227" cy="2585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B87CB1-7C08-48A9-8F90-E7365C455B8B}"/>
              </a:ext>
            </a:extLst>
          </p:cNvPr>
          <p:cNvSpPr/>
          <p:nvPr/>
        </p:nvSpPr>
        <p:spPr>
          <a:xfrm>
            <a:off x="7175548" y="2292234"/>
            <a:ext cx="4404226" cy="11922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807CBEAF-1FAD-4A32-AC02-5D3820C69127}"/>
              </a:ext>
            </a:extLst>
          </p:cNvPr>
          <p:cNvSpPr txBox="1">
            <a:spLocks/>
          </p:cNvSpPr>
          <p:nvPr/>
        </p:nvSpPr>
        <p:spPr>
          <a:xfrm>
            <a:off x="7405976" y="1702394"/>
            <a:ext cx="4032488" cy="57607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8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4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0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rgbClr val="F47B2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2000" b="1" i="0" u="none" strike="noStrike" kern="1200" cap="none" spc="50" normalizeH="0" baseline="0" noProof="0" dirty="0">
                <a:ln>
                  <a:noFill/>
                </a:ln>
                <a:solidFill>
                  <a:srgbClr val="2E2F33"/>
                </a:solidFill>
                <a:effectLst/>
                <a:uLnTx/>
                <a:uFillTx/>
                <a:latin typeface="Fira Sans"/>
                <a:ea typeface="Open Sans" panose="020B0606030504020204" pitchFamily="34" charset="0"/>
                <a:cs typeface="Open Sans" panose="020B0606030504020204" pitchFamily="34" charset="0"/>
              </a:rPr>
              <a:t>Bas Druijf</a:t>
            </a:r>
            <a:endParaRPr kumimoji="0" lang="en-GB" sz="2000" b="0" i="0" u="none" strike="noStrike" kern="1200" cap="none" spc="50" normalizeH="0" baseline="0" noProof="0" dirty="0">
              <a:ln>
                <a:noFill/>
              </a:ln>
              <a:solidFill>
                <a:srgbClr val="2E2F33"/>
              </a:solidFill>
              <a:effectLst/>
              <a:uLnTx/>
              <a:uFillTx/>
              <a:latin typeface="Fira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0CEAA3-8604-472F-B547-8C7E77A3AAA1}"/>
              </a:ext>
            </a:extLst>
          </p:cNvPr>
          <p:cNvSpPr txBox="1"/>
          <p:nvPr/>
        </p:nvSpPr>
        <p:spPr>
          <a:xfrm>
            <a:off x="7488432" y="3772155"/>
            <a:ext cx="40913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2E2F33"/>
                </a:solidFill>
                <a:latin typeface="Fira Sans"/>
              </a:rPr>
              <a:t>Shutdown, Turnarounds and Outages team lead at Cost Engineering Consultancy and Cleopatra Enterprise.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dirty="0">
              <a:solidFill>
                <a:srgbClr val="2E2F33"/>
              </a:solidFill>
              <a:latin typeface="Fira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2E2F33"/>
                </a:solidFill>
                <a:latin typeface="Fira Sans"/>
              </a:rPr>
              <a:t>Has offered consultancy services and software implementations at various clients, such as Neste, Vopak, LyondellBasell, Dow and Cargill.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E2F33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E2F33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E2F33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E2F33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644E35-26DF-4D16-AFE1-4D69D48962E3}"/>
              </a:ext>
            </a:extLst>
          </p:cNvPr>
          <p:cNvSpPr txBox="1"/>
          <p:nvPr/>
        </p:nvSpPr>
        <p:spPr>
          <a:xfrm>
            <a:off x="7488432" y="2445026"/>
            <a:ext cx="3802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i="1" dirty="0">
                <a:solidFill>
                  <a:srgbClr val="2E2F33"/>
                </a:solidFill>
                <a:latin typeface="Fira Sans"/>
              </a:rPr>
              <a:t>S</a:t>
            </a:r>
            <a:r>
              <a:rPr lang="en-GB" b="1" i="1" dirty="0">
                <a:solidFill>
                  <a:srgbClr val="2E2F33"/>
                </a:solidFill>
                <a:latin typeface="Fira Sans"/>
              </a:rPr>
              <a:t>TO Competence Centre Lead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1" u="none" strike="noStrike" kern="1200" cap="none" spc="0" normalizeH="0" baseline="0" noProof="0" dirty="0">
                <a:ln>
                  <a:noFill/>
                </a:ln>
                <a:solidFill>
                  <a:srgbClr val="2E2F33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C</a:t>
            </a:r>
            <a:r>
              <a:rPr kumimoji="0" lang="en-GB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2E2F33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ost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2E2F33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Consultant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E2F33"/>
              </a:solidFill>
              <a:effectLst/>
              <a:uLnTx/>
              <a:uFillTx/>
              <a:latin typeface="Fira Sans"/>
              <a:ea typeface="+mn-ea"/>
              <a:cs typeface="+mn-cs"/>
            </a:endParaRP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0C561F82-2777-421D-84EF-F480477E5E13}"/>
              </a:ext>
            </a:extLst>
          </p:cNvPr>
          <p:cNvSpPr/>
          <p:nvPr/>
        </p:nvSpPr>
        <p:spPr>
          <a:xfrm>
            <a:off x="7060334" y="1967096"/>
            <a:ext cx="115214" cy="115214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2E2F33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868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56682F3-9436-4CF5-B0ED-D15CE53967C7}"/>
              </a:ext>
            </a:extLst>
          </p:cNvPr>
          <p:cNvSpPr txBox="1">
            <a:spLocks/>
          </p:cNvSpPr>
          <p:nvPr/>
        </p:nvSpPr>
        <p:spPr>
          <a:xfrm>
            <a:off x="409018" y="1790963"/>
            <a:ext cx="10859204" cy="39786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8610" indent="-308610" defTabSz="822960">
              <a:lnSpc>
                <a:spcPct val="140000"/>
              </a:lnSpc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US" sz="2000" spc="46" dirty="0">
                <a:latin typeface="Fira Sans SemiBold" panose="020B0603050000020004" pitchFamily="34" charset="0"/>
              </a:rPr>
              <a:t>Use an advanced tool - one single source of truth</a:t>
            </a:r>
          </a:p>
          <a:p>
            <a:pPr marL="308610" indent="-308610" defTabSz="822960">
              <a:lnSpc>
                <a:spcPct val="140000"/>
              </a:lnSpc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US" sz="2000" spc="46" dirty="0">
                <a:latin typeface="Fira Sans SemiBold" panose="020B0603050000020004" pitchFamily="34" charset="0"/>
              </a:rPr>
              <a:t>Store all labor norms and historic data in a centralized database ready to use </a:t>
            </a:r>
          </a:p>
          <a:p>
            <a:pPr marL="308610" indent="-308610" defTabSz="822960">
              <a:lnSpc>
                <a:spcPct val="140000"/>
              </a:lnSpc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US" sz="2000" spc="46" dirty="0">
                <a:latin typeface="Fira Sans SemiBold" panose="020B0603050000020004" pitchFamily="34" charset="0"/>
              </a:rPr>
              <a:t>Integrate with other project control tools like </a:t>
            </a:r>
            <a:r>
              <a:rPr lang="en-GB" sz="2000" spc="46" dirty="0">
                <a:latin typeface="Fira Sans SemiBold" panose="020B0603050000020004" pitchFamily="34" charset="0"/>
              </a:rPr>
              <a:t>ERP systems and scheduling software</a:t>
            </a:r>
          </a:p>
          <a:p>
            <a:pPr marL="308610" indent="-308610" defTabSz="822960">
              <a:lnSpc>
                <a:spcPct val="140000"/>
              </a:lnSpc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US" sz="2000" spc="46" dirty="0">
                <a:latin typeface="Fira Sans SemiBold" panose="020B0603050000020004" pitchFamily="34" charset="0"/>
              </a:rPr>
              <a:t>Re-use historic information and standardize repetitive work packs</a:t>
            </a:r>
          </a:p>
          <a:p>
            <a:pPr marL="308610" indent="-308610" defTabSz="822960">
              <a:lnSpc>
                <a:spcPct val="140000"/>
              </a:lnSpc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GB" sz="2000" spc="46" dirty="0">
                <a:latin typeface="Fira Sans SemiBold" panose="020B0603050000020004" pitchFamily="34" charset="0"/>
              </a:rPr>
              <a:t>Visualize all data in management dashboards</a:t>
            </a:r>
          </a:p>
          <a:p>
            <a:pPr marL="457200" lvl="1" indent="0">
              <a:buNone/>
              <a:tabLst>
                <a:tab pos="4667250" algn="r"/>
              </a:tabLst>
            </a:pPr>
            <a:endParaRPr lang="nl-NL" sz="1600" spc="3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>
              <a:tabLst>
                <a:tab pos="4667250" algn="r"/>
              </a:tabLst>
            </a:pPr>
            <a:endParaRPr lang="en-NL" sz="1600" spc="30" dirty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EA61DC69-BBB5-4FB3-AB6F-0B8708F9F3D6}"/>
              </a:ext>
            </a:extLst>
          </p:cNvPr>
          <p:cNvSpPr txBox="1">
            <a:spLocks/>
          </p:cNvSpPr>
          <p:nvPr/>
        </p:nvSpPr>
        <p:spPr>
          <a:xfrm>
            <a:off x="-30476" y="491043"/>
            <a:ext cx="6780900" cy="864682"/>
          </a:xfrm>
          <a:custGeom>
            <a:avLst/>
            <a:gdLst>
              <a:gd name="connsiteX0" fmla="*/ 0 w 3252788"/>
              <a:gd name="connsiteY0" fmla="*/ 0 h 864682"/>
              <a:gd name="connsiteX1" fmla="*/ 3252788 w 3252788"/>
              <a:gd name="connsiteY1" fmla="*/ 0 h 864682"/>
              <a:gd name="connsiteX2" fmla="*/ 3252788 w 3252788"/>
              <a:gd name="connsiteY2" fmla="*/ 864682 h 864682"/>
              <a:gd name="connsiteX3" fmla="*/ 0 w 3252788"/>
              <a:gd name="connsiteY3" fmla="*/ 864682 h 864682"/>
              <a:gd name="connsiteX4" fmla="*/ 0 w 3252788"/>
              <a:gd name="connsiteY4" fmla="*/ 0 h 864682"/>
              <a:gd name="connsiteX0" fmla="*/ 0 w 3423476"/>
              <a:gd name="connsiteY0" fmla="*/ 0 h 864682"/>
              <a:gd name="connsiteX1" fmla="*/ 3423476 w 3423476"/>
              <a:gd name="connsiteY1" fmla="*/ 0 h 864682"/>
              <a:gd name="connsiteX2" fmla="*/ 3252788 w 3423476"/>
              <a:gd name="connsiteY2" fmla="*/ 864682 h 864682"/>
              <a:gd name="connsiteX3" fmla="*/ 0 w 3423476"/>
              <a:gd name="connsiteY3" fmla="*/ 864682 h 864682"/>
              <a:gd name="connsiteX4" fmla="*/ 0 w 3423476"/>
              <a:gd name="connsiteY4" fmla="*/ 0 h 86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476" h="864682">
                <a:moveTo>
                  <a:pt x="0" y="0"/>
                </a:moveTo>
                <a:lnTo>
                  <a:pt x="3423476" y="0"/>
                </a:lnTo>
                <a:lnTo>
                  <a:pt x="3252788" y="864682"/>
                </a:lnTo>
                <a:lnTo>
                  <a:pt x="0" y="864682"/>
                </a:lnTo>
                <a:lnTo>
                  <a:pt x="0" y="0"/>
                </a:lnTo>
                <a:close/>
              </a:path>
            </a:pathLst>
          </a:custGeom>
          <a:solidFill>
            <a:srgbClr val="F47B2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spc="50" baseline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2925" algn="l"/>
              </a:tabLst>
              <a:defRPr/>
            </a:pPr>
            <a:r>
              <a:rPr kumimoji="0" lang="en-GB" sz="32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	</a:t>
            </a:r>
            <a:r>
              <a:rPr kumimoji="0" lang="nl-NL" sz="32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The way forward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91B6BBF-B5B6-493D-A95B-A75E0DE4C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335" y="6044202"/>
            <a:ext cx="1785817" cy="3547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873A31C-7376-4991-94FE-096B52A496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18323" y="3622100"/>
            <a:ext cx="3507344" cy="2969946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3518CDE-E42C-4F04-8632-8307524EB394}"/>
              </a:ext>
            </a:extLst>
          </p:cNvPr>
          <p:cNvSpPr txBox="1">
            <a:spLocks/>
          </p:cNvSpPr>
          <p:nvPr/>
        </p:nvSpPr>
        <p:spPr>
          <a:xfrm>
            <a:off x="914175" y="6366957"/>
            <a:ext cx="2265631" cy="432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8610" indent="-308610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656" indent="-257176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2870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44018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5166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6314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100" dirty="0">
                <a:solidFill>
                  <a:schemeClr val="bg1">
                    <a:lumMod val="50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www.STOcontrol.com</a:t>
            </a:r>
          </a:p>
        </p:txBody>
      </p:sp>
    </p:spTree>
    <p:extLst>
      <p:ext uri="{BB962C8B-B14F-4D97-AF65-F5344CB8AC3E}">
        <p14:creationId xmlns:p14="http://schemas.microsoft.com/office/powerpoint/2010/main" val="2944826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9C8CDE95-8F91-4BA8-B185-0839B31D42A9}"/>
              </a:ext>
            </a:extLst>
          </p:cNvPr>
          <p:cNvSpPr txBox="1">
            <a:spLocks/>
          </p:cNvSpPr>
          <p:nvPr/>
        </p:nvSpPr>
        <p:spPr>
          <a:xfrm>
            <a:off x="623335" y="1790103"/>
            <a:ext cx="8025722" cy="377035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4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0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6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6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8610" indent="-308610" defTabSz="822960">
              <a:lnSpc>
                <a:spcPct val="140000"/>
              </a:lnSpc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US" sz="1500" spc="46" dirty="0">
                <a:latin typeface="Fira Sans SemiBold" panose="020B0603050000020004" pitchFamily="34" charset="0"/>
              </a:rPr>
              <a:t>Achieve scope clarity, monitor scope changes, and identify scope risks</a:t>
            </a:r>
          </a:p>
          <a:p>
            <a:pPr marL="308610" indent="-308610" defTabSz="822960">
              <a:lnSpc>
                <a:spcPct val="140000"/>
              </a:lnSpc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US" sz="1500" spc="46" dirty="0">
                <a:latin typeface="Fira Sans SemiBold" panose="020B0603050000020004" pitchFamily="34" charset="0"/>
              </a:rPr>
              <a:t>Create work packages using a centralized database and templates</a:t>
            </a:r>
          </a:p>
          <a:p>
            <a:pPr marL="308610" indent="-308610" defTabSz="822960">
              <a:lnSpc>
                <a:spcPct val="140000"/>
              </a:lnSpc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US" sz="1500" spc="46" dirty="0">
                <a:latin typeface="Fira Sans SemiBold" panose="020B0603050000020004" pitchFamily="34" charset="0"/>
              </a:rPr>
              <a:t>Manage work packages during the turnaround execution with information from the field</a:t>
            </a:r>
          </a:p>
          <a:p>
            <a:pPr marL="308610" indent="-308610" defTabSz="822960">
              <a:lnSpc>
                <a:spcPct val="140000"/>
              </a:lnSpc>
              <a:spcAft>
                <a:spcPts val="1200"/>
              </a:spcAft>
              <a:buClr>
                <a:schemeClr val="accent1"/>
              </a:buClr>
              <a:defRPr/>
            </a:pPr>
            <a:r>
              <a:rPr lang="en-US" sz="1500" spc="46" dirty="0">
                <a:latin typeface="Fira Sans SemiBold" panose="020B0603050000020004" pitchFamily="34" charset="0"/>
              </a:rPr>
              <a:t>Integrate work package management with project controls tools</a:t>
            </a:r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53ED65B3-1707-4BAA-98E9-FE284533DB65}"/>
              </a:ext>
            </a:extLst>
          </p:cNvPr>
          <p:cNvSpPr txBox="1">
            <a:spLocks/>
          </p:cNvSpPr>
          <p:nvPr/>
        </p:nvSpPr>
        <p:spPr>
          <a:xfrm>
            <a:off x="-30478" y="491043"/>
            <a:ext cx="5780835" cy="864682"/>
          </a:xfrm>
          <a:custGeom>
            <a:avLst/>
            <a:gdLst>
              <a:gd name="connsiteX0" fmla="*/ 0 w 3252788"/>
              <a:gd name="connsiteY0" fmla="*/ 0 h 864682"/>
              <a:gd name="connsiteX1" fmla="*/ 3252788 w 3252788"/>
              <a:gd name="connsiteY1" fmla="*/ 0 h 864682"/>
              <a:gd name="connsiteX2" fmla="*/ 3252788 w 3252788"/>
              <a:gd name="connsiteY2" fmla="*/ 864682 h 864682"/>
              <a:gd name="connsiteX3" fmla="*/ 0 w 3252788"/>
              <a:gd name="connsiteY3" fmla="*/ 864682 h 864682"/>
              <a:gd name="connsiteX4" fmla="*/ 0 w 3252788"/>
              <a:gd name="connsiteY4" fmla="*/ 0 h 864682"/>
              <a:gd name="connsiteX0" fmla="*/ 0 w 3423476"/>
              <a:gd name="connsiteY0" fmla="*/ 0 h 864682"/>
              <a:gd name="connsiteX1" fmla="*/ 3423476 w 3423476"/>
              <a:gd name="connsiteY1" fmla="*/ 0 h 864682"/>
              <a:gd name="connsiteX2" fmla="*/ 3252788 w 3423476"/>
              <a:gd name="connsiteY2" fmla="*/ 864682 h 864682"/>
              <a:gd name="connsiteX3" fmla="*/ 0 w 3423476"/>
              <a:gd name="connsiteY3" fmla="*/ 864682 h 864682"/>
              <a:gd name="connsiteX4" fmla="*/ 0 w 3423476"/>
              <a:gd name="connsiteY4" fmla="*/ 0 h 86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476" h="864682">
                <a:moveTo>
                  <a:pt x="0" y="0"/>
                </a:moveTo>
                <a:lnTo>
                  <a:pt x="3423476" y="0"/>
                </a:lnTo>
                <a:lnTo>
                  <a:pt x="3252788" y="864682"/>
                </a:lnTo>
                <a:lnTo>
                  <a:pt x="0" y="864682"/>
                </a:lnTo>
                <a:lnTo>
                  <a:pt x="0" y="0"/>
                </a:lnTo>
                <a:close/>
              </a:path>
            </a:pathLst>
          </a:custGeom>
          <a:solidFill>
            <a:srgbClr val="F47B2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spc="50" baseline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2925" algn="l"/>
              </a:tabLst>
              <a:defRPr/>
            </a:pPr>
            <a:r>
              <a:rPr kumimoji="0" lang="en-GB" sz="32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	</a:t>
            </a:r>
            <a:r>
              <a:rPr kumimoji="0" lang="nl-NL" sz="3200" b="1" i="0" u="none" strike="noStrike" kern="1200" cap="none" spc="3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  <a:cs typeface="+mj-cs"/>
              </a:rPr>
              <a:t> </a:t>
            </a:r>
            <a:r>
              <a:rPr kumimoji="0" lang="en-US" sz="3200" b="1" i="0" u="none" strike="noStrike" kern="1200" cap="none" spc="3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  <a:cs typeface="+mj-cs"/>
              </a:rPr>
              <a:t>Summary &amp; Conclusion</a:t>
            </a:r>
            <a:endParaRPr kumimoji="0" lang="nl-NL" sz="3200" b="0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ra Sans SemiBold" panose="020B0603050000020004" pitchFamily="34" charset="0"/>
              <a:ea typeface="Fira Sans SemiBold" panose="020B0603050000020004" pitchFamily="34" charset="0"/>
              <a:cs typeface="+mj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6890577-5428-422E-97CA-D6351EC5C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335" y="6044202"/>
            <a:ext cx="1785817" cy="354744"/>
          </a:xfrm>
          <a:prstGeom prst="rect">
            <a:avLst/>
          </a:prstGeom>
        </p:spPr>
      </p:pic>
      <p:pic>
        <p:nvPicPr>
          <p:cNvPr id="10" name="Graphic 7">
            <a:extLst>
              <a:ext uri="{FF2B5EF4-FFF2-40B4-BE49-F238E27FC236}">
                <a16:creationId xmlns:a16="http://schemas.microsoft.com/office/drawing/2014/main" id="{431CC6FB-CE8C-409C-B640-8F26EE791B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03411" y="3314691"/>
            <a:ext cx="4729288" cy="31483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C51CE3-08B9-4461-BE4E-9C0685DCF260}"/>
              </a:ext>
            </a:extLst>
          </p:cNvPr>
          <p:cNvSpPr/>
          <p:nvPr/>
        </p:nvSpPr>
        <p:spPr>
          <a:xfrm>
            <a:off x="1132600" y="4778090"/>
            <a:ext cx="1476129" cy="1060947"/>
          </a:xfrm>
          <a:prstGeom prst="rect">
            <a:avLst/>
          </a:prstGeom>
          <a:solidFill>
            <a:schemeClr val="bg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C287BE-D0CE-47B7-B5DF-DBC648C0BEC5}"/>
              </a:ext>
            </a:extLst>
          </p:cNvPr>
          <p:cNvSpPr/>
          <p:nvPr/>
        </p:nvSpPr>
        <p:spPr>
          <a:xfrm>
            <a:off x="1556523" y="4177891"/>
            <a:ext cx="518463" cy="518463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809870-B1DF-470E-A045-64C4F3D8F2A8}"/>
              </a:ext>
            </a:extLst>
          </p:cNvPr>
          <p:cNvSpPr txBox="1"/>
          <p:nvPr/>
        </p:nvSpPr>
        <p:spPr>
          <a:xfrm>
            <a:off x="1660261" y="4259627"/>
            <a:ext cx="7488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FA5F23-5DCA-406E-BFC8-2B42200E862C}"/>
              </a:ext>
            </a:extLst>
          </p:cNvPr>
          <p:cNvSpPr txBox="1"/>
          <p:nvPr/>
        </p:nvSpPr>
        <p:spPr>
          <a:xfrm>
            <a:off x="1330873" y="5155591"/>
            <a:ext cx="1078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38" dirty="0">
                <a:solidFill>
                  <a:srgbClr val="2E2F33"/>
                </a:solidFill>
                <a:latin typeface="Fira Sans Book" panose="020B0503050000020004" pitchFamily="34" charset="0"/>
                <a:ea typeface="Fira Sans" panose="020B0503050000020004" pitchFamily="34" charset="0"/>
                <a:cs typeface="Open Sans" panose="020B0606030504020204" pitchFamily="34" charset="0"/>
              </a:rPr>
              <a:t>Quality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0B4ABC-ED32-4347-B27E-B71D03C0C20D}"/>
              </a:ext>
            </a:extLst>
          </p:cNvPr>
          <p:cNvSpPr/>
          <p:nvPr/>
        </p:nvSpPr>
        <p:spPr>
          <a:xfrm>
            <a:off x="2812401" y="4778090"/>
            <a:ext cx="1476129" cy="1060947"/>
          </a:xfrm>
          <a:prstGeom prst="rect">
            <a:avLst/>
          </a:prstGeom>
          <a:solidFill>
            <a:schemeClr val="bg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CB740F-1F06-448F-86DD-30992D466E58}"/>
              </a:ext>
            </a:extLst>
          </p:cNvPr>
          <p:cNvSpPr/>
          <p:nvPr/>
        </p:nvSpPr>
        <p:spPr>
          <a:xfrm>
            <a:off x="3236324" y="4177891"/>
            <a:ext cx="518463" cy="518463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6C00B7-18CD-415B-B8AE-FACBFDDE5158}"/>
              </a:ext>
            </a:extLst>
          </p:cNvPr>
          <p:cNvSpPr txBox="1"/>
          <p:nvPr/>
        </p:nvSpPr>
        <p:spPr>
          <a:xfrm>
            <a:off x="3340062" y="4259627"/>
            <a:ext cx="7488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C880B7-1E47-46B6-9CA9-94036C063237}"/>
              </a:ext>
            </a:extLst>
          </p:cNvPr>
          <p:cNvSpPr txBox="1"/>
          <p:nvPr/>
        </p:nvSpPr>
        <p:spPr>
          <a:xfrm>
            <a:off x="2997710" y="5069596"/>
            <a:ext cx="1078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38" dirty="0">
                <a:solidFill>
                  <a:srgbClr val="2E2F33"/>
                </a:solidFill>
                <a:latin typeface="Fira Sans Book" panose="020B0503050000020004" pitchFamily="34" charset="0"/>
                <a:ea typeface="Fira Sans" panose="020B0503050000020004" pitchFamily="34" charset="0"/>
                <a:cs typeface="Open Sans" panose="020B0606030504020204" pitchFamily="34" charset="0"/>
              </a:rPr>
              <a:t>Time saving</a:t>
            </a:r>
          </a:p>
          <a:p>
            <a:endParaRPr lang="en-NL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7ECED4-12A2-4622-8AEB-DDE4B6DD6487}"/>
              </a:ext>
            </a:extLst>
          </p:cNvPr>
          <p:cNvSpPr/>
          <p:nvPr/>
        </p:nvSpPr>
        <p:spPr>
          <a:xfrm>
            <a:off x="4504657" y="4778090"/>
            <a:ext cx="1476129" cy="1060947"/>
          </a:xfrm>
          <a:prstGeom prst="rect">
            <a:avLst/>
          </a:prstGeom>
          <a:solidFill>
            <a:schemeClr val="bg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9AAB419-ACDD-416F-953C-A68FC286649E}"/>
              </a:ext>
            </a:extLst>
          </p:cNvPr>
          <p:cNvSpPr/>
          <p:nvPr/>
        </p:nvSpPr>
        <p:spPr>
          <a:xfrm>
            <a:off x="5017688" y="4177891"/>
            <a:ext cx="518463" cy="518463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3801D9-473E-4659-81E6-F144F0773E40}"/>
              </a:ext>
            </a:extLst>
          </p:cNvPr>
          <p:cNvSpPr txBox="1"/>
          <p:nvPr/>
        </p:nvSpPr>
        <p:spPr>
          <a:xfrm>
            <a:off x="5121426" y="4259627"/>
            <a:ext cx="7488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82BFF3-7E8B-4E36-B159-84902560CA2E}"/>
              </a:ext>
            </a:extLst>
          </p:cNvPr>
          <p:cNvSpPr txBox="1"/>
          <p:nvPr/>
        </p:nvSpPr>
        <p:spPr>
          <a:xfrm>
            <a:off x="4456573" y="5155591"/>
            <a:ext cx="1572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38" dirty="0">
                <a:solidFill>
                  <a:srgbClr val="2E2F33"/>
                </a:solidFill>
                <a:latin typeface="Fira Sans Book" panose="020B0503050000020004" pitchFamily="34" charset="0"/>
                <a:ea typeface="Fira Sans" panose="020B0503050000020004" pitchFamily="34" charset="0"/>
                <a:cs typeface="Open Sans" panose="020B0606030504020204" pitchFamily="34" charset="0"/>
              </a:rPr>
              <a:t>Standardization</a:t>
            </a:r>
            <a:endParaRPr lang="en-US" sz="1050" spc="38" dirty="0">
              <a:solidFill>
                <a:srgbClr val="2E2F33"/>
              </a:solidFill>
              <a:latin typeface="Fira Sans Book" panose="020B0503050000020004" pitchFamily="34" charset="0"/>
              <a:ea typeface="Fira Sans" panose="020B0503050000020004" pitchFamily="34" charset="0"/>
              <a:cs typeface="Open Sans" panose="020B0606030504020204" pitchFamily="34" charset="0"/>
            </a:endParaRPr>
          </a:p>
          <a:p>
            <a:endParaRPr lang="en-NL" sz="16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39ECF2-7DF2-42F7-BCDC-4D3173934CEF}"/>
              </a:ext>
            </a:extLst>
          </p:cNvPr>
          <p:cNvSpPr/>
          <p:nvPr/>
        </p:nvSpPr>
        <p:spPr>
          <a:xfrm>
            <a:off x="6290474" y="4778090"/>
            <a:ext cx="1476129" cy="1060947"/>
          </a:xfrm>
          <a:prstGeom prst="rect">
            <a:avLst/>
          </a:prstGeom>
          <a:solidFill>
            <a:schemeClr val="bg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E1D3C45-38AE-4280-BF4B-490C6EC0E30A}"/>
              </a:ext>
            </a:extLst>
          </p:cNvPr>
          <p:cNvSpPr/>
          <p:nvPr/>
        </p:nvSpPr>
        <p:spPr>
          <a:xfrm>
            <a:off x="6803505" y="4177891"/>
            <a:ext cx="518463" cy="518463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C9C5EC-1A6E-43AB-87B1-AF386E99967E}"/>
              </a:ext>
            </a:extLst>
          </p:cNvPr>
          <p:cNvSpPr txBox="1"/>
          <p:nvPr/>
        </p:nvSpPr>
        <p:spPr>
          <a:xfrm>
            <a:off x="6907243" y="4259627"/>
            <a:ext cx="7488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</a:t>
            </a:r>
            <a:endParaRPr lang="en-NL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0FBA8-971B-44A2-8FC2-345F3B286B74}"/>
              </a:ext>
            </a:extLst>
          </p:cNvPr>
          <p:cNvSpPr txBox="1"/>
          <p:nvPr/>
        </p:nvSpPr>
        <p:spPr>
          <a:xfrm>
            <a:off x="6523596" y="5152684"/>
            <a:ext cx="1078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38" dirty="0">
                <a:solidFill>
                  <a:srgbClr val="2E2F33"/>
                </a:solidFill>
                <a:latin typeface="Fira Sans Book" panose="020B0503050000020004" pitchFamily="34" charset="0"/>
                <a:ea typeface="Fira Sans" panose="020B0503050000020004" pitchFamily="34" charset="0"/>
                <a:cs typeface="Open Sans" panose="020B0606030504020204" pitchFamily="34" charset="0"/>
              </a:rPr>
              <a:t>Manpower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0266677-B6A7-479A-99FD-11BF5CA97DFD}"/>
              </a:ext>
            </a:extLst>
          </p:cNvPr>
          <p:cNvSpPr txBox="1">
            <a:spLocks/>
          </p:cNvSpPr>
          <p:nvPr/>
        </p:nvSpPr>
        <p:spPr>
          <a:xfrm>
            <a:off x="914175" y="6366957"/>
            <a:ext cx="2265631" cy="432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8610" indent="-308610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656" indent="-257176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2870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44018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5166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6314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100" dirty="0">
                <a:solidFill>
                  <a:schemeClr val="bg1">
                    <a:lumMod val="50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www.STOcontrol.com</a:t>
            </a:r>
          </a:p>
        </p:txBody>
      </p:sp>
    </p:spTree>
    <p:extLst>
      <p:ext uri="{BB962C8B-B14F-4D97-AF65-F5344CB8AC3E}">
        <p14:creationId xmlns:p14="http://schemas.microsoft.com/office/powerpoint/2010/main" val="153945237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78CC0BE-2822-47BE-AE77-786EF15D7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23" y="2745939"/>
            <a:ext cx="12940454" cy="7279005"/>
          </a:xfrm>
          <a:prstGeom prst="rect">
            <a:avLst/>
          </a:prstGeom>
        </p:spPr>
      </p:pic>
      <p:pic>
        <p:nvPicPr>
          <p:cNvPr id="7" name="Picture 6" descr="A picture containing beverage, alcohol, blur&#10;&#10;Description automatically generated">
            <a:extLst>
              <a:ext uri="{FF2B5EF4-FFF2-40B4-BE49-F238E27FC236}">
                <a16:creationId xmlns:a16="http://schemas.microsoft.com/office/drawing/2014/main" id="{6C3151ED-CC4D-4F72-890E-15FA15B69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23" y="0"/>
            <a:ext cx="13248643" cy="2760134"/>
          </a:xfrm>
          <a:prstGeom prst="rect">
            <a:avLst/>
          </a:prstGeom>
        </p:spPr>
      </p:pic>
      <p:sp>
        <p:nvSpPr>
          <p:cNvPr id="2" name="Title 14">
            <a:extLst>
              <a:ext uri="{FF2B5EF4-FFF2-40B4-BE49-F238E27FC236}">
                <a16:creationId xmlns:a16="http://schemas.microsoft.com/office/drawing/2014/main" id="{B49FB961-041D-46D0-82F9-272A3DC30F6C}"/>
              </a:ext>
            </a:extLst>
          </p:cNvPr>
          <p:cNvSpPr>
            <a:spLocks noGrp="1"/>
          </p:cNvSpPr>
          <p:nvPr/>
        </p:nvSpPr>
        <p:spPr>
          <a:xfrm>
            <a:off x="694264" y="4230695"/>
            <a:ext cx="10905067" cy="1790620"/>
          </a:xfrm>
          <a:prstGeom prst="rect">
            <a:avLst/>
          </a:prstGeom>
        </p:spPr>
        <p:txBody>
          <a:bodyPr vert="horz" lIns="91440" tIns="90000" rIns="91440" bIns="9000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b="0" kern="1200" spc="50" baseline="0">
                <a:solidFill>
                  <a:schemeClr val="bg1"/>
                </a:solidFill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Light" panose="020B0403050000020004" pitchFamily="34" charset="0"/>
                <a:ea typeface="Fira Sans Light" panose="020B0403050000020004" pitchFamily="34" charset="0"/>
                <a:cs typeface="+mj-cs"/>
              </a:rPr>
              <a:t>DO YOU WANT TO KNOW MORE?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white"/>
              </a:solidFill>
              <a:latin typeface="Fira Sans Light" panose="020B0403050000020004" pitchFamily="34" charset="0"/>
              <a:ea typeface="Fira Sans Light" panose="020B04030500000200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</a:rPr>
              <a:t>Visit the Cleopatra booth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Schedule a demo </a:t>
            </a:r>
            <a:r>
              <a:rPr kumimoji="0" lang="en-US" sz="24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on </a:t>
            </a:r>
            <a:r>
              <a:rPr kumimoji="0" lang="en-US" sz="2400" b="0" i="0" u="sng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kumimoji="0" lang="en-US" sz="2400" b="0" i="0" u="sng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STOcontrol .com</a:t>
            </a:r>
          </a:p>
        </p:txBody>
      </p:sp>
      <p:sp>
        <p:nvSpPr>
          <p:cNvPr id="6" name="Title 14">
            <a:extLst>
              <a:ext uri="{FF2B5EF4-FFF2-40B4-BE49-F238E27FC236}">
                <a16:creationId xmlns:a16="http://schemas.microsoft.com/office/drawing/2014/main" id="{41D4095A-7D67-4BF5-A397-BB2769D500A0}"/>
              </a:ext>
            </a:extLst>
          </p:cNvPr>
          <p:cNvSpPr txBox="1">
            <a:spLocks/>
          </p:cNvSpPr>
          <p:nvPr/>
        </p:nvSpPr>
        <p:spPr>
          <a:xfrm>
            <a:off x="643466" y="3066593"/>
            <a:ext cx="10905067" cy="1201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 spc="50" baseline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0" i="0" u="none" strike="noStrike" kern="1200" cap="none" spc="5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Q &amp; A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396B38F-D1DA-47E8-8677-D32B2D7351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774" y="6021315"/>
            <a:ext cx="391439" cy="39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7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4D543A6-DF5B-4499-9252-5547AA4A7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9853" y="1359966"/>
            <a:ext cx="9624901" cy="5270599"/>
          </a:xfrm>
          <a:prstGeom prst="rect">
            <a:avLst/>
          </a:prstGeom>
        </p:spPr>
      </p:pic>
      <p:pic>
        <p:nvPicPr>
          <p:cNvPr id="14" name="Picture 13" descr="Chart, icon, bubble chart&#10;&#10;Description automatically generated">
            <a:extLst>
              <a:ext uri="{FF2B5EF4-FFF2-40B4-BE49-F238E27FC236}">
                <a16:creationId xmlns:a16="http://schemas.microsoft.com/office/drawing/2014/main" id="{33555508-9606-4707-9B8D-EE836B270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49" y="2946400"/>
            <a:ext cx="1660607" cy="1660607"/>
          </a:xfrm>
          <a:prstGeom prst="rect">
            <a:avLst/>
          </a:prstGeom>
        </p:spPr>
      </p:pic>
      <p:sp>
        <p:nvSpPr>
          <p:cNvPr id="9" name="Title 11">
            <a:extLst>
              <a:ext uri="{FF2B5EF4-FFF2-40B4-BE49-F238E27FC236}">
                <a16:creationId xmlns:a16="http://schemas.microsoft.com/office/drawing/2014/main" id="{3C179A98-EACB-46ED-8E29-18FC02A83AFC}"/>
              </a:ext>
            </a:extLst>
          </p:cNvPr>
          <p:cNvSpPr txBox="1">
            <a:spLocks/>
          </p:cNvSpPr>
          <p:nvPr/>
        </p:nvSpPr>
        <p:spPr>
          <a:xfrm>
            <a:off x="-30476" y="491043"/>
            <a:ext cx="7969900" cy="864682"/>
          </a:xfrm>
          <a:custGeom>
            <a:avLst/>
            <a:gdLst>
              <a:gd name="connsiteX0" fmla="*/ 0 w 3252788"/>
              <a:gd name="connsiteY0" fmla="*/ 0 h 864682"/>
              <a:gd name="connsiteX1" fmla="*/ 3252788 w 3252788"/>
              <a:gd name="connsiteY1" fmla="*/ 0 h 864682"/>
              <a:gd name="connsiteX2" fmla="*/ 3252788 w 3252788"/>
              <a:gd name="connsiteY2" fmla="*/ 864682 h 864682"/>
              <a:gd name="connsiteX3" fmla="*/ 0 w 3252788"/>
              <a:gd name="connsiteY3" fmla="*/ 864682 h 864682"/>
              <a:gd name="connsiteX4" fmla="*/ 0 w 3252788"/>
              <a:gd name="connsiteY4" fmla="*/ 0 h 864682"/>
              <a:gd name="connsiteX0" fmla="*/ 0 w 3423476"/>
              <a:gd name="connsiteY0" fmla="*/ 0 h 864682"/>
              <a:gd name="connsiteX1" fmla="*/ 3423476 w 3423476"/>
              <a:gd name="connsiteY1" fmla="*/ 0 h 864682"/>
              <a:gd name="connsiteX2" fmla="*/ 3252788 w 3423476"/>
              <a:gd name="connsiteY2" fmla="*/ 864682 h 864682"/>
              <a:gd name="connsiteX3" fmla="*/ 0 w 3423476"/>
              <a:gd name="connsiteY3" fmla="*/ 864682 h 864682"/>
              <a:gd name="connsiteX4" fmla="*/ 0 w 3423476"/>
              <a:gd name="connsiteY4" fmla="*/ 0 h 86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476" h="864682">
                <a:moveTo>
                  <a:pt x="0" y="0"/>
                </a:moveTo>
                <a:lnTo>
                  <a:pt x="3423476" y="0"/>
                </a:lnTo>
                <a:lnTo>
                  <a:pt x="3252788" y="864682"/>
                </a:lnTo>
                <a:lnTo>
                  <a:pt x="0" y="864682"/>
                </a:lnTo>
                <a:lnTo>
                  <a:pt x="0" y="0"/>
                </a:lnTo>
                <a:close/>
              </a:path>
            </a:pathLst>
          </a:custGeom>
          <a:solidFill>
            <a:srgbClr val="F47B2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spc="50" baseline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2925" algn="l"/>
              </a:tabLst>
              <a:defRPr/>
            </a:pPr>
            <a:r>
              <a:rPr kumimoji="0" lang="en-GB" sz="32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	</a:t>
            </a:r>
            <a:r>
              <a:rPr kumimoji="0" lang="nl-NL" sz="32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About Cost Engineering Consultancy</a:t>
            </a:r>
          </a:p>
        </p:txBody>
      </p: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DC2927EC-4C75-475A-B496-B071E7C7B86B}"/>
              </a:ext>
            </a:extLst>
          </p:cNvPr>
          <p:cNvSpPr txBox="1">
            <a:spLocks/>
          </p:cNvSpPr>
          <p:nvPr/>
        </p:nvSpPr>
        <p:spPr>
          <a:xfrm>
            <a:off x="553212" y="1618464"/>
            <a:ext cx="9190920" cy="1205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4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0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6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6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>
                <a:srgbClr val="F47B2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1" i="0" u="none" strike="noStrike" kern="1200" cap="none" spc="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</a:rPr>
              <a:t>For 25 years, empowering organizations 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>
                <a:srgbClr val="F47B2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1" i="0" u="none" strike="noStrike" kern="1200" cap="none" spc="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</a:rPr>
              <a:t>to improve their project and TA performance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5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pic>
        <p:nvPicPr>
          <p:cNvPr id="3" name="Picture 2" descr="A picture containing text, tableware, dishware, coffee cup&#10;&#10;Description automatically generated">
            <a:extLst>
              <a:ext uri="{FF2B5EF4-FFF2-40B4-BE49-F238E27FC236}">
                <a16:creationId xmlns:a16="http://schemas.microsoft.com/office/drawing/2014/main" id="{B6658216-3066-47D9-8742-B379EACC50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15" y="2946400"/>
            <a:ext cx="1660607" cy="1660607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8AF47FE-923E-47A2-858E-669415F326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746" y="2946400"/>
            <a:ext cx="1660607" cy="1660607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EEA766C0-5370-44D4-8AFC-EB661FF5F4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681" y="2946400"/>
            <a:ext cx="1660607" cy="1660607"/>
          </a:xfrm>
          <a:prstGeom prst="rect">
            <a:avLst/>
          </a:prstGeom>
        </p:spPr>
      </p:pic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A98AE838-2916-4982-9505-6C030EA4BED6}"/>
              </a:ext>
            </a:extLst>
          </p:cNvPr>
          <p:cNvSpPr txBox="1">
            <a:spLocks/>
          </p:cNvSpPr>
          <p:nvPr/>
        </p:nvSpPr>
        <p:spPr>
          <a:xfrm>
            <a:off x="239493" y="4860547"/>
            <a:ext cx="2380718" cy="610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4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0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6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6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>
                <a:srgbClr val="F47B2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1" i="0" u="none" strike="noStrike" kern="1200" cap="none" spc="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</a:rPr>
              <a:t>Cleopatra Enterprise</a:t>
            </a:r>
          </a:p>
        </p:txBody>
      </p:sp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770826F3-0F55-46C7-B021-56E8BC474005}"/>
              </a:ext>
            </a:extLst>
          </p:cNvPr>
          <p:cNvSpPr txBox="1">
            <a:spLocks/>
          </p:cNvSpPr>
          <p:nvPr/>
        </p:nvSpPr>
        <p:spPr>
          <a:xfrm>
            <a:off x="2581368" y="4860547"/>
            <a:ext cx="2380718" cy="610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4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0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6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6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>
                <a:srgbClr val="F47B2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1" i="0" u="none" strike="noStrike" kern="1200" cap="none" spc="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</a:rPr>
              <a:t>Cost Database (CESK)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2D6F9273-5AB5-4A53-874A-65BFB9446D23}"/>
              </a:ext>
            </a:extLst>
          </p:cNvPr>
          <p:cNvSpPr txBox="1">
            <a:spLocks/>
          </p:cNvSpPr>
          <p:nvPr/>
        </p:nvSpPr>
        <p:spPr>
          <a:xfrm>
            <a:off x="5045625" y="4860547"/>
            <a:ext cx="2380718" cy="610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4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0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6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6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>
                <a:srgbClr val="F47B2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1" i="0" u="none" strike="noStrike" kern="1200" cap="none" spc="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</a:rPr>
              <a:t>Consultancy Services</a:t>
            </a:r>
          </a:p>
        </p:txBody>
      </p:sp>
      <p:sp>
        <p:nvSpPr>
          <p:cNvPr id="20" name="Content Placeholder 11">
            <a:extLst>
              <a:ext uri="{FF2B5EF4-FFF2-40B4-BE49-F238E27FC236}">
                <a16:creationId xmlns:a16="http://schemas.microsoft.com/office/drawing/2014/main" id="{57C7F1E2-8788-4C43-9493-E860D0F579F8}"/>
              </a:ext>
            </a:extLst>
          </p:cNvPr>
          <p:cNvSpPr txBox="1">
            <a:spLocks/>
          </p:cNvSpPr>
          <p:nvPr/>
        </p:nvSpPr>
        <p:spPr>
          <a:xfrm>
            <a:off x="7448690" y="4860547"/>
            <a:ext cx="2380718" cy="1205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4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0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6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6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>
                <a:srgbClr val="F47B20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1" i="0" u="none" strike="noStrike" kern="1200" cap="none" spc="5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</a:rPr>
              <a:t>Cost Engineering Academy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FDF1DB43-72C1-43C8-94B9-46153D8890F1}"/>
              </a:ext>
            </a:extLst>
          </p:cNvPr>
          <p:cNvSpPr txBox="1">
            <a:spLocks/>
          </p:cNvSpPr>
          <p:nvPr/>
        </p:nvSpPr>
        <p:spPr>
          <a:xfrm>
            <a:off x="914175" y="6366957"/>
            <a:ext cx="2265631" cy="432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8610" indent="-308610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656" indent="-257176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2870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44018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5166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6314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100" dirty="0">
                <a:solidFill>
                  <a:schemeClr val="bg1">
                    <a:lumMod val="50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www.STOcontrol.com</a:t>
            </a:r>
          </a:p>
        </p:txBody>
      </p:sp>
    </p:spTree>
    <p:extLst>
      <p:ext uri="{BB962C8B-B14F-4D97-AF65-F5344CB8AC3E}">
        <p14:creationId xmlns:p14="http://schemas.microsoft.com/office/powerpoint/2010/main" val="2962957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9B44EA72-A668-410B-A96F-62E323653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0224" y="3183737"/>
            <a:ext cx="1038661" cy="60608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6A4722E-03BD-48E2-8C92-A0AAB9FE0D2C}"/>
              </a:ext>
            </a:extLst>
          </p:cNvPr>
          <p:cNvSpPr/>
          <p:nvPr/>
        </p:nvSpPr>
        <p:spPr>
          <a:xfrm>
            <a:off x="0" y="4976553"/>
            <a:ext cx="12192000" cy="188145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2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Content Placeholder 5">
            <a:extLst>
              <a:ext uri="{FF2B5EF4-FFF2-40B4-BE49-F238E27FC236}">
                <a16:creationId xmlns:a16="http://schemas.microsoft.com/office/drawing/2014/main" id="{38DB6268-25AF-4261-9DAA-EFC47BF271D6}"/>
              </a:ext>
            </a:extLst>
          </p:cNvPr>
          <p:cNvSpPr txBox="1">
            <a:spLocks/>
          </p:cNvSpPr>
          <p:nvPr/>
        </p:nvSpPr>
        <p:spPr>
          <a:xfrm>
            <a:off x="1381126" y="5217241"/>
            <a:ext cx="9768840" cy="1266709"/>
          </a:xfrm>
          <a:prstGeom prst="rect">
            <a:avLst/>
          </a:prstGeom>
        </p:spPr>
        <p:txBody>
          <a:bodyPr numCol="3"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400" kern="1200" spc="38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00" kern="1200" spc="38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38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500" kern="1200" spc="38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500" kern="1200" spc="38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8610" marR="0" lvl="0" indent="-308610" algn="l" defTabSz="8229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4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Bulk storage</a:t>
            </a:r>
          </a:p>
          <a:p>
            <a:pPr marL="308610" marR="0" lvl="0" indent="-308610" algn="l" defTabSz="8229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4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Construction industry</a:t>
            </a:r>
          </a:p>
          <a:p>
            <a:pPr marL="308610" marR="0" lvl="0" indent="-308610" algn="l" defTabSz="8229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4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EPC(M)</a:t>
            </a:r>
          </a:p>
          <a:p>
            <a:pPr marL="308610" marR="0" lvl="0" indent="-308610" algn="l" defTabSz="8229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4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Food and Nutrition</a:t>
            </a:r>
          </a:p>
          <a:p>
            <a:pPr marL="308610" marR="0" lvl="0" indent="-308610" algn="l" defTabSz="8229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4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Infrastructure</a:t>
            </a:r>
          </a:p>
          <a:p>
            <a:pPr marL="308610" marR="0" lvl="0" indent="-308610" algn="l" defTabSz="8229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4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Offshore</a:t>
            </a:r>
          </a:p>
          <a:p>
            <a:pPr marL="308610" marR="0" lvl="0" indent="-308610" algn="l" defTabSz="8229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4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Oil &amp; Gas industry</a:t>
            </a:r>
          </a:p>
          <a:p>
            <a:pPr marL="308610" marR="0" lvl="0" indent="-308610" algn="l" defTabSz="8229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4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Heavy industry</a:t>
            </a:r>
          </a:p>
          <a:p>
            <a:pPr marL="308610" marR="0" lvl="0" indent="-308610" algn="l" defTabSz="8229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4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Pharmaceutical industry</a:t>
            </a:r>
          </a:p>
          <a:p>
            <a:pPr marL="308610" marR="0" lvl="0" indent="-308610" algn="l" defTabSz="8229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4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Petro-/chemical industry</a:t>
            </a:r>
          </a:p>
          <a:p>
            <a:pPr marL="308610" marR="0" lvl="0" indent="-308610" algn="l" defTabSz="8229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4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Power industry</a:t>
            </a:r>
          </a:p>
          <a:p>
            <a:pPr marL="308610" marR="0" lvl="0" indent="-308610" algn="l" defTabSz="82296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46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Open Sans" panose="020B0606030504020204" pitchFamily="34" charset="0"/>
                <a:cs typeface="Open Sans" panose="020B0606030504020204" pitchFamily="34" charset="0"/>
              </a:rPr>
              <a:t>Mining &amp; Minerals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87E5EDE-9E0F-44FD-A0BC-D7335528D63C}"/>
              </a:ext>
            </a:extLst>
          </p:cNvPr>
          <p:cNvGrpSpPr/>
          <p:nvPr/>
        </p:nvGrpSpPr>
        <p:grpSpPr>
          <a:xfrm>
            <a:off x="1119041" y="1767080"/>
            <a:ext cx="9892990" cy="2790508"/>
            <a:chOff x="-45686" y="1433990"/>
            <a:chExt cx="11250032" cy="3173289"/>
          </a:xfrm>
        </p:grpSpPr>
        <p:pic>
          <p:nvPicPr>
            <p:cNvPr id="41" name="Picture 2" descr="C:\Users\mvanvliet\Desktop\IHC_logo.jpg">
              <a:extLst>
                <a:ext uri="{FF2B5EF4-FFF2-40B4-BE49-F238E27FC236}">
                  <a16:creationId xmlns:a16="http://schemas.microsoft.com/office/drawing/2014/main" id="{424062C2-35FA-4502-A7B1-2C67F89AB2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3094" y="2357846"/>
              <a:ext cx="1178678" cy="70343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3" descr="C:\Users\mvanvliet\Desktop\boskalis-logo.jpg">
              <a:extLst>
                <a:ext uri="{FF2B5EF4-FFF2-40B4-BE49-F238E27FC236}">
                  <a16:creationId xmlns:a16="http://schemas.microsoft.com/office/drawing/2014/main" id="{0C99D31F-80F7-48AC-9237-5A83E42BA1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59" y="1518976"/>
              <a:ext cx="1623522" cy="79688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K:\2. Clients\Fluor\Software\Development\08-12-2016 Specific Training\Day 1\Logos\1024px-Enbridge_Logo.svg.png">
              <a:extLst>
                <a:ext uri="{FF2B5EF4-FFF2-40B4-BE49-F238E27FC236}">
                  <a16:creationId xmlns:a16="http://schemas.microsoft.com/office/drawing/2014/main" id="{34ECAB77-DCC2-4F5C-B312-A4BB2EBAE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3156" y="2266766"/>
              <a:ext cx="1643342" cy="44819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3" descr="K:\2. Clients\Fluor\Software\Development\08-12-2016 Specific Training\Day 1\Logos\aecom.png">
              <a:extLst>
                <a:ext uri="{FF2B5EF4-FFF2-40B4-BE49-F238E27FC236}">
                  <a16:creationId xmlns:a16="http://schemas.microsoft.com/office/drawing/2014/main" id="{1DD79DD7-2169-44B8-AAB1-F2A91B9C28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7348" y="1433990"/>
              <a:ext cx="1090052" cy="106817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5" descr="K:\2. Clients\Fluor\Software\Development\08-12-2016 Specific Training\Day 1\Logos\Mott MacDonald.png">
              <a:extLst>
                <a:ext uri="{FF2B5EF4-FFF2-40B4-BE49-F238E27FC236}">
                  <a16:creationId xmlns:a16="http://schemas.microsoft.com/office/drawing/2014/main" id="{B2C8B209-E646-4F09-838F-7FC1B5CA69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8223" y="2392074"/>
              <a:ext cx="967280" cy="94786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45" descr="C:\Users\mvanvliet\Desktop\Yara_International_(emblem).svg.png">
              <a:extLst>
                <a:ext uri="{FF2B5EF4-FFF2-40B4-BE49-F238E27FC236}">
                  <a16:creationId xmlns:a16="http://schemas.microsoft.com/office/drawing/2014/main" id="{C147C85B-C478-4AA0-9D56-47E83B93E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4145" y="2369610"/>
              <a:ext cx="707911" cy="69370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3" descr="C:\Users\mvanvliet\Desktop\Cargill_logo.svg.png">
              <a:extLst>
                <a:ext uri="{FF2B5EF4-FFF2-40B4-BE49-F238E27FC236}">
                  <a16:creationId xmlns:a16="http://schemas.microsoft.com/office/drawing/2014/main" id="{7B06A9B4-BB00-461E-B0F2-950F86360C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151" y="3481233"/>
              <a:ext cx="1318636" cy="57744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http://wac.450f.edgecastcdn.net/80450F/929thelake.com/files/2011/09/Sasol-Logo.jpg">
              <a:extLst>
                <a:ext uri="{FF2B5EF4-FFF2-40B4-BE49-F238E27FC236}">
                  <a16:creationId xmlns:a16="http://schemas.microsoft.com/office/drawing/2014/main" id="{136672C9-DF46-4BFA-9BD3-FE810EEEB2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8200" y="2397511"/>
              <a:ext cx="949099" cy="100614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8">
              <a:extLst>
                <a:ext uri="{FF2B5EF4-FFF2-40B4-BE49-F238E27FC236}">
                  <a16:creationId xmlns:a16="http://schemas.microsoft.com/office/drawing/2014/main" id="{4ADF8A90-491B-4C9A-B38C-B09E493828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6238" y="4040494"/>
              <a:ext cx="913349" cy="566785"/>
            </a:xfrm>
            <a:prstGeom prst="rect">
              <a:avLst/>
            </a:prstGeom>
          </p:spPr>
        </p:pic>
        <p:pic>
          <p:nvPicPr>
            <p:cNvPr id="50" name="Picture 31" descr="LyondellBasell">
              <a:extLst>
                <a:ext uri="{FF2B5EF4-FFF2-40B4-BE49-F238E27FC236}">
                  <a16:creationId xmlns:a16="http://schemas.microsoft.com/office/drawing/2014/main" id="{36B5D531-71BB-4BEE-B0A0-01A2758C98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9013" y="4159925"/>
              <a:ext cx="1618194" cy="407530"/>
            </a:xfrm>
            <a:prstGeom prst="rect">
              <a:avLst/>
            </a:prstGeom>
          </p:spPr>
        </p:pic>
        <p:pic>
          <p:nvPicPr>
            <p:cNvPr id="51" name="Picture 48" descr="Heineken_400">
              <a:extLst>
                <a:ext uri="{FF2B5EF4-FFF2-40B4-BE49-F238E27FC236}">
                  <a16:creationId xmlns:a16="http://schemas.microsoft.com/office/drawing/2014/main" id="{70DC81EF-423B-4BC3-9E88-957AF6C784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4557" y="4122121"/>
              <a:ext cx="2078435" cy="355060"/>
            </a:xfrm>
            <a:prstGeom prst="rect">
              <a:avLst/>
            </a:prstGeom>
          </p:spPr>
        </p:pic>
        <p:pic>
          <p:nvPicPr>
            <p:cNvPr id="52" name="Picture 49" descr="Heerema Marine">
              <a:extLst>
                <a:ext uri="{FF2B5EF4-FFF2-40B4-BE49-F238E27FC236}">
                  <a16:creationId xmlns:a16="http://schemas.microsoft.com/office/drawing/2014/main" id="{8A5A8186-4833-4C5B-AD7A-12FE2C9CC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01" y="3699096"/>
              <a:ext cx="649534" cy="895316"/>
            </a:xfrm>
            <a:prstGeom prst="rect">
              <a:avLst/>
            </a:prstGeom>
          </p:spPr>
        </p:pic>
        <p:pic>
          <p:nvPicPr>
            <p:cNvPr id="53" name="Picture 51" descr="BP">
              <a:extLst>
                <a:ext uri="{FF2B5EF4-FFF2-40B4-BE49-F238E27FC236}">
                  <a16:creationId xmlns:a16="http://schemas.microsoft.com/office/drawing/2014/main" id="{A0B2C9B0-F547-469A-8296-9190D9E183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278" y="1492861"/>
              <a:ext cx="889875" cy="1157802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A0AEA34-D8C8-4EDF-A5AA-5380AB02F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80" y="2295158"/>
              <a:ext cx="780157" cy="780157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86FD2D9-4956-48A8-878C-EFEE79D98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1727" y="1822254"/>
              <a:ext cx="2143220" cy="278619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0FFB086-390C-4675-B4E4-5AA8D1781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45686" y="3197486"/>
              <a:ext cx="1623523" cy="421148"/>
            </a:xfrm>
            <a:prstGeom prst="rect">
              <a:avLst/>
            </a:prstGeom>
          </p:spPr>
        </p:pic>
        <p:pic>
          <p:nvPicPr>
            <p:cNvPr id="58" name="Picture 2" descr="Afbeeldingsresultaat voor bruce power">
              <a:extLst>
                <a:ext uri="{FF2B5EF4-FFF2-40B4-BE49-F238E27FC236}">
                  <a16:creationId xmlns:a16="http://schemas.microsoft.com/office/drawing/2014/main" id="{09096DDA-433F-46CC-8956-AEFEE1FA4C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339" y="1739319"/>
              <a:ext cx="1600031" cy="564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4" descr="Afbeeldingsresultaat voor exelon energy">
              <a:extLst>
                <a:ext uri="{FF2B5EF4-FFF2-40B4-BE49-F238E27FC236}">
                  <a16:creationId xmlns:a16="http://schemas.microsoft.com/office/drawing/2014/main" id="{6EAD7007-9F7F-4C86-B53A-8CF4E9A756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2411" y="4172058"/>
              <a:ext cx="1751769" cy="377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6" descr="Afbeeldingsresultaat voor iter organization logo">
              <a:extLst>
                <a:ext uri="{FF2B5EF4-FFF2-40B4-BE49-F238E27FC236}">
                  <a16:creationId xmlns:a16="http://schemas.microsoft.com/office/drawing/2014/main" id="{C6CE6014-851D-42BC-B310-4271BEA621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632" y="3231038"/>
              <a:ext cx="945693" cy="630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EDD3E767-57F1-478B-9010-64DF69AA5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10" y="3990889"/>
              <a:ext cx="848837" cy="603523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2B06C6A8-C785-47FF-9C92-1CBCF03C5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104" y="2585132"/>
              <a:ext cx="1704014" cy="332607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3A3E312-859F-44A9-833C-D3C2B3019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581" y="3268073"/>
              <a:ext cx="2184765" cy="956964"/>
            </a:xfrm>
            <a:prstGeom prst="rect">
              <a:avLst/>
            </a:prstGeom>
          </p:spPr>
        </p:pic>
      </p:grpSp>
      <p:pic>
        <p:nvPicPr>
          <p:cNvPr id="30" name="Picture 4" descr="https://www.neste.com/sites/default/files/neste_logo_blue_rgb_500x149_26579.jpg">
            <a:extLst>
              <a:ext uri="{FF2B5EF4-FFF2-40B4-BE49-F238E27FC236}">
                <a16:creationId xmlns:a16="http://schemas.microsoft.com/office/drawing/2014/main" id="{17747226-DB4C-4A82-BED0-64441D3D4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39" y="4146952"/>
            <a:ext cx="1426217" cy="38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itle 11">
            <a:extLst>
              <a:ext uri="{FF2B5EF4-FFF2-40B4-BE49-F238E27FC236}">
                <a16:creationId xmlns:a16="http://schemas.microsoft.com/office/drawing/2014/main" id="{6316BC47-885C-4557-8C6A-0A91EEC93592}"/>
              </a:ext>
            </a:extLst>
          </p:cNvPr>
          <p:cNvSpPr txBox="1">
            <a:spLocks/>
          </p:cNvSpPr>
          <p:nvPr/>
        </p:nvSpPr>
        <p:spPr>
          <a:xfrm>
            <a:off x="0" y="344059"/>
            <a:ext cx="4929223" cy="864682"/>
          </a:xfrm>
          <a:custGeom>
            <a:avLst/>
            <a:gdLst>
              <a:gd name="connsiteX0" fmla="*/ 0 w 3252788"/>
              <a:gd name="connsiteY0" fmla="*/ 0 h 864682"/>
              <a:gd name="connsiteX1" fmla="*/ 3252788 w 3252788"/>
              <a:gd name="connsiteY1" fmla="*/ 0 h 864682"/>
              <a:gd name="connsiteX2" fmla="*/ 3252788 w 3252788"/>
              <a:gd name="connsiteY2" fmla="*/ 864682 h 864682"/>
              <a:gd name="connsiteX3" fmla="*/ 0 w 3252788"/>
              <a:gd name="connsiteY3" fmla="*/ 864682 h 864682"/>
              <a:gd name="connsiteX4" fmla="*/ 0 w 3252788"/>
              <a:gd name="connsiteY4" fmla="*/ 0 h 864682"/>
              <a:gd name="connsiteX0" fmla="*/ 0 w 3423476"/>
              <a:gd name="connsiteY0" fmla="*/ 0 h 864682"/>
              <a:gd name="connsiteX1" fmla="*/ 3423476 w 3423476"/>
              <a:gd name="connsiteY1" fmla="*/ 0 h 864682"/>
              <a:gd name="connsiteX2" fmla="*/ 3252788 w 3423476"/>
              <a:gd name="connsiteY2" fmla="*/ 864682 h 864682"/>
              <a:gd name="connsiteX3" fmla="*/ 0 w 3423476"/>
              <a:gd name="connsiteY3" fmla="*/ 864682 h 864682"/>
              <a:gd name="connsiteX4" fmla="*/ 0 w 3423476"/>
              <a:gd name="connsiteY4" fmla="*/ 0 h 86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476" h="864682">
                <a:moveTo>
                  <a:pt x="0" y="0"/>
                </a:moveTo>
                <a:lnTo>
                  <a:pt x="3423476" y="0"/>
                </a:lnTo>
                <a:lnTo>
                  <a:pt x="3252788" y="864682"/>
                </a:lnTo>
                <a:lnTo>
                  <a:pt x="0" y="864682"/>
                </a:lnTo>
                <a:lnTo>
                  <a:pt x="0" y="0"/>
                </a:lnTo>
                <a:close/>
              </a:path>
            </a:pathLst>
          </a:custGeom>
          <a:solidFill>
            <a:srgbClr val="F47B2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spc="50" baseline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2925" algn="l"/>
              </a:tabLst>
              <a:defRPr/>
            </a:pPr>
            <a:r>
              <a:rPr kumimoji="0" lang="en-GB" sz="32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	</a:t>
            </a:r>
            <a:r>
              <a:rPr kumimoji="0" lang="nl-NL" sz="3200" b="1" i="0" u="none" strike="noStrike" kern="1200" cap="none" spc="3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  <a:cs typeface="+mj-cs"/>
              </a:rPr>
              <a:t> Some of our clients</a:t>
            </a:r>
            <a:endParaRPr kumimoji="0" lang="nl-NL" sz="3200" b="0" i="0" u="none" strike="noStrike" kern="120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ra Sans SemiBold" panose="020B0603050000020004" pitchFamily="34" charset="0"/>
              <a:ea typeface="Fira Sans SemiBold" panose="020B0603050000020004" pitchFamily="34" charset="0"/>
              <a:cs typeface="+mj-cs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51309596-15EF-4160-92FE-67AAB06F6CE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051417" y="374050"/>
            <a:ext cx="1785817" cy="354744"/>
          </a:xfrm>
          <a:prstGeom prst="rect">
            <a:avLst/>
          </a:prstGeom>
        </p:spPr>
      </p:pic>
      <p:pic>
        <p:nvPicPr>
          <p:cNvPr id="1026" name="Picture 2" descr="The New Baker Hughes Goes From Blue To Green">
            <a:extLst>
              <a:ext uri="{FF2B5EF4-FFF2-40B4-BE49-F238E27FC236}">
                <a16:creationId xmlns:a16="http://schemas.microsoft.com/office/drawing/2014/main" id="{A8821CDD-6875-4818-A143-B1412966D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2540" y="2880511"/>
            <a:ext cx="1341436" cy="82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ogos – Worley">
            <a:extLst>
              <a:ext uri="{FF2B5EF4-FFF2-40B4-BE49-F238E27FC236}">
                <a16:creationId xmlns:a16="http://schemas.microsoft.com/office/drawing/2014/main" id="{691D0B9A-FB20-4438-AFA7-4D8B32E6A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709" y="3607990"/>
            <a:ext cx="1650843" cy="50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328;p11">
            <a:extLst>
              <a:ext uri="{FF2B5EF4-FFF2-40B4-BE49-F238E27FC236}">
                <a16:creationId xmlns:a16="http://schemas.microsoft.com/office/drawing/2014/main" id="{E7E1073B-F557-4F85-8794-1754C2C09092}"/>
              </a:ext>
            </a:extLst>
          </p:cNvPr>
          <p:cNvPicPr preferRelativeResize="0"/>
          <p:nvPr/>
        </p:nvPicPr>
        <p:blipFill rotWithShape="1">
          <a:blip r:embed="rId31">
            <a:alphaModFix/>
          </a:blip>
          <a:srcRect t="26277" b="27900"/>
          <a:stretch/>
        </p:blipFill>
        <p:spPr>
          <a:xfrm>
            <a:off x="5433314" y="3302353"/>
            <a:ext cx="1956638" cy="526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12828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D9224-6D7D-4B98-9D2B-0D5CDF29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317" y="332053"/>
            <a:ext cx="10901363" cy="692149"/>
          </a:xfrm>
        </p:spPr>
        <p:txBody>
          <a:bodyPr/>
          <a:lstStyle/>
          <a:p>
            <a:r>
              <a:rPr lang="en-GB" dirty="0">
                <a:latin typeface="Fira Sans SemiBold" panose="020B0603050000020004" pitchFamily="34" charset="0"/>
                <a:ea typeface="Fira Sans SemiBold" panose="020B0603050000020004" pitchFamily="34" charset="0"/>
              </a:rPr>
              <a:t>Our vision</a:t>
            </a:r>
            <a:endParaRPr lang="en-GB" u="sng" noProof="0" dirty="0">
              <a:solidFill>
                <a:srgbClr val="FF0000"/>
              </a:solidFill>
              <a:latin typeface="Fira Sans SemiBold" panose="020B0603050000020004" pitchFamily="34" charset="0"/>
              <a:ea typeface="Fira Sans SemiBold" panose="020B0603050000020004" pitchFamily="34" charset="0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AFD86F94-036F-488E-AB93-B175D4603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335" y="6044202"/>
            <a:ext cx="1785817" cy="354744"/>
          </a:xfrm>
          <a:prstGeom prst="rect">
            <a:avLst/>
          </a:prstGeom>
        </p:spPr>
      </p:pic>
      <p:pic>
        <p:nvPicPr>
          <p:cNvPr id="4" name="Picture 3" descr="A picture containing text, wheel&#10;&#10;Description automatically generated">
            <a:extLst>
              <a:ext uri="{FF2B5EF4-FFF2-40B4-BE49-F238E27FC236}">
                <a16:creationId xmlns:a16="http://schemas.microsoft.com/office/drawing/2014/main" id="{6E8C8F57-064B-4293-B671-928E35E0CA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55" y="888302"/>
            <a:ext cx="8436128" cy="5155900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28F788E-ED20-41AB-ABEB-C41323B53B22}"/>
              </a:ext>
            </a:extLst>
          </p:cNvPr>
          <p:cNvSpPr txBox="1">
            <a:spLocks/>
          </p:cNvSpPr>
          <p:nvPr/>
        </p:nvSpPr>
        <p:spPr>
          <a:xfrm>
            <a:off x="914175" y="6366957"/>
            <a:ext cx="2265631" cy="432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8610" indent="-308610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656" indent="-257176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2870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44018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5166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6314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100" dirty="0">
                <a:solidFill>
                  <a:schemeClr val="bg1">
                    <a:lumMod val="50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www.STOcontrol.com</a:t>
            </a:r>
          </a:p>
        </p:txBody>
      </p:sp>
    </p:spTree>
    <p:extLst>
      <p:ext uri="{BB962C8B-B14F-4D97-AF65-F5344CB8AC3E}">
        <p14:creationId xmlns:p14="http://schemas.microsoft.com/office/powerpoint/2010/main" val="2670373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building, tepee, dome&#10;&#10;Description automatically generated">
            <a:extLst>
              <a:ext uri="{FF2B5EF4-FFF2-40B4-BE49-F238E27FC236}">
                <a16:creationId xmlns:a16="http://schemas.microsoft.com/office/drawing/2014/main" id="{E22F969C-A75F-4AE1-A486-C345F8CD5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22" y="-1745665"/>
            <a:ext cx="12778785" cy="12778785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42AC9951-6EFD-4BE5-A1CD-37D6D0708C81}"/>
              </a:ext>
            </a:extLst>
          </p:cNvPr>
          <p:cNvSpPr/>
          <p:nvPr/>
        </p:nvSpPr>
        <p:spPr>
          <a:xfrm>
            <a:off x="4511512" y="306553"/>
            <a:ext cx="3173664" cy="31736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5D3AF2-4CD8-4AE6-937C-04971FD4242A}"/>
              </a:ext>
            </a:extLst>
          </p:cNvPr>
          <p:cNvSpPr/>
          <p:nvPr/>
        </p:nvSpPr>
        <p:spPr>
          <a:xfrm>
            <a:off x="-580291" y="5031072"/>
            <a:ext cx="13585092" cy="24951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20A6DF5-E8D3-4526-A3CB-98A8B0584C68}"/>
              </a:ext>
            </a:extLst>
          </p:cNvPr>
          <p:cNvGrpSpPr/>
          <p:nvPr/>
        </p:nvGrpSpPr>
        <p:grpSpPr>
          <a:xfrm>
            <a:off x="-813329" y="5578925"/>
            <a:ext cx="13817601" cy="1380807"/>
            <a:chOff x="-813329" y="5646657"/>
            <a:chExt cx="13817601" cy="1380807"/>
          </a:xfrm>
        </p:grpSpPr>
        <p:sp>
          <p:nvSpPr>
            <p:cNvPr id="21" name="Title 14">
              <a:extLst>
                <a:ext uri="{FF2B5EF4-FFF2-40B4-BE49-F238E27FC236}">
                  <a16:creationId xmlns:a16="http://schemas.microsoft.com/office/drawing/2014/main" id="{DF710869-95DF-4D87-A0A7-FBDF9A8DC8BD}"/>
                </a:ext>
              </a:extLst>
            </p:cNvPr>
            <p:cNvSpPr txBox="1">
              <a:spLocks/>
            </p:cNvSpPr>
            <p:nvPr/>
          </p:nvSpPr>
          <p:spPr>
            <a:xfrm>
              <a:off x="642938" y="5646657"/>
              <a:ext cx="10905067" cy="138080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822960" rtl="0" eaLnBrk="1" latinLnBrk="0" hangingPunct="1">
                <a:spcBef>
                  <a:spcPct val="0"/>
                </a:spcBef>
                <a:buNone/>
                <a:defRPr sz="3960" b="1" kern="1200" spc="46" baseline="0">
                  <a:solidFill>
                    <a:schemeClr val="tx1"/>
                  </a:solidFill>
                  <a:latin typeface="+mj-lt"/>
                  <a:ea typeface="Fira Sans" panose="020B0503050000020004" pitchFamily="34" charset="0"/>
                  <a:cs typeface="+mj-cs"/>
                </a:defRPr>
              </a:lvl1pPr>
            </a:lstStyle>
            <a:p>
              <a:r>
                <a:rPr lang="nl-NL" sz="4000" dirty="0" err="1">
                  <a:solidFill>
                    <a:schemeClr val="bg1"/>
                  </a:solidFill>
                  <a:latin typeface="Fira Sans" panose="020B0604020202020204" charset="0"/>
                  <a:ea typeface="Fira Sans" panose="020B0604020202020204" charset="0"/>
                </a:rPr>
                <a:t>What</a:t>
              </a:r>
              <a:r>
                <a:rPr lang="nl-NL" sz="4000" dirty="0">
                  <a:solidFill>
                    <a:schemeClr val="bg1"/>
                  </a:solidFill>
                  <a:latin typeface="Fira Sans" panose="020B0604020202020204" charset="0"/>
                  <a:ea typeface="Fira Sans" panose="020B0604020202020204" charset="0"/>
                </a:rPr>
                <a:t> is a </a:t>
              </a:r>
              <a:r>
                <a:rPr lang="nl-NL" sz="4000" dirty="0" err="1">
                  <a:solidFill>
                    <a:schemeClr val="bg1"/>
                  </a:solidFill>
                  <a:latin typeface="Fira Sans" panose="020B0604020202020204" charset="0"/>
                  <a:ea typeface="Fira Sans" panose="020B0604020202020204" charset="0"/>
                </a:rPr>
                <a:t>shutdown</a:t>
              </a:r>
              <a:r>
                <a:rPr lang="nl-NL" sz="4000" dirty="0">
                  <a:solidFill>
                    <a:schemeClr val="bg1"/>
                  </a:solidFill>
                  <a:latin typeface="Fira Sans" panose="020B0604020202020204" charset="0"/>
                  <a:ea typeface="Fira Sans" panose="020B0604020202020204" charset="0"/>
                </a:rPr>
                <a:t>?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14222F-FED3-49A5-B538-BCC51D230FC6}"/>
                </a:ext>
              </a:extLst>
            </p:cNvPr>
            <p:cNvCxnSpPr/>
            <p:nvPr/>
          </p:nvCxnSpPr>
          <p:spPr>
            <a:xfrm>
              <a:off x="-813329" y="6035547"/>
              <a:ext cx="291253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51BBF32-079A-4EDD-AE39-DAD859290EB0}"/>
                </a:ext>
              </a:extLst>
            </p:cNvPr>
            <p:cNvCxnSpPr/>
            <p:nvPr/>
          </p:nvCxnSpPr>
          <p:spPr>
            <a:xfrm>
              <a:off x="10091738" y="6035547"/>
              <a:ext cx="291253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894F504-9FD7-49BD-A029-03E7BC899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8334" y="291136"/>
            <a:ext cx="3204498" cy="320449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3B4F8EE-BC2E-41D7-82B8-89AAF3561B9D}"/>
              </a:ext>
            </a:extLst>
          </p:cNvPr>
          <p:cNvSpPr/>
          <p:nvPr/>
        </p:nvSpPr>
        <p:spPr>
          <a:xfrm>
            <a:off x="5218392" y="1017037"/>
            <a:ext cx="1754155" cy="17354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5D04628-0608-4387-97C4-E357A73FD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5815" y="1104281"/>
            <a:ext cx="1580370" cy="158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72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56682F3-9436-4CF5-B0ED-D15CE53967C7}"/>
              </a:ext>
            </a:extLst>
          </p:cNvPr>
          <p:cNvSpPr txBox="1">
            <a:spLocks/>
          </p:cNvSpPr>
          <p:nvPr/>
        </p:nvSpPr>
        <p:spPr>
          <a:xfrm>
            <a:off x="409018" y="1790963"/>
            <a:ext cx="6230933" cy="39786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2"/>
              </a:buClr>
              <a:buNone/>
              <a:tabLst>
                <a:tab pos="4667250" algn="r"/>
              </a:tabLst>
            </a:pPr>
            <a:r>
              <a:rPr lang="nl-NL" sz="2200" spc="30" dirty="0">
                <a:latin typeface="Fira Sans" panose="020B0503050000020004" pitchFamily="34" charset="0"/>
                <a:ea typeface="Fira Sans" panose="020B0503050000020004" pitchFamily="34" charset="0"/>
              </a:rPr>
              <a:t>Wikipedia </a:t>
            </a:r>
            <a:r>
              <a:rPr lang="nl-NL" sz="2200" spc="30" dirty="0" err="1">
                <a:latin typeface="Fira Sans" panose="020B0503050000020004" pitchFamily="34" charset="0"/>
                <a:ea typeface="Fira Sans" panose="020B0503050000020004" pitchFamily="34" charset="0"/>
              </a:rPr>
              <a:t>says</a:t>
            </a:r>
            <a:r>
              <a:rPr lang="nl-NL" sz="2200" spc="30" dirty="0">
                <a:latin typeface="Fira Sans" panose="020B0503050000020004" pitchFamily="34" charset="0"/>
                <a:ea typeface="Fira Sans" panose="020B0503050000020004" pitchFamily="34" charset="0"/>
              </a:rPr>
              <a:t>:</a:t>
            </a:r>
            <a:endParaRPr lang="en-GB" sz="2200" spc="3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marL="0" indent="0">
              <a:buClr>
                <a:schemeClr val="accent2"/>
              </a:buClr>
              <a:buNone/>
              <a:tabLst>
                <a:tab pos="4667250" algn="r"/>
              </a:tabLst>
            </a:pPr>
            <a:endParaRPr lang="en-GB" sz="2200" spc="3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marL="0" indent="0">
              <a:buClr>
                <a:schemeClr val="accent2"/>
              </a:buClr>
              <a:buNone/>
              <a:tabLst>
                <a:tab pos="4667250" algn="r"/>
              </a:tabLst>
            </a:pPr>
            <a:r>
              <a:rPr lang="en-GB" sz="2000" spc="30" dirty="0">
                <a:latin typeface="Fira Sans" panose="020B0503050000020004" pitchFamily="34" charset="0"/>
                <a:ea typeface="Fira Sans" panose="020B0503050000020004" pitchFamily="34" charset="0"/>
              </a:rPr>
              <a:t>“A shutdown is a scheduled event wherein an entire process unit of an industrial plant is taken </a:t>
            </a:r>
            <a:r>
              <a:rPr lang="en-GB" sz="2000" spc="30" dirty="0" err="1">
                <a:latin typeface="Fira Sans" panose="020B0503050000020004" pitchFamily="34" charset="0"/>
                <a:ea typeface="Fira Sans" panose="020B0503050000020004" pitchFamily="34" charset="0"/>
              </a:rPr>
              <a:t>offstream</a:t>
            </a:r>
            <a:r>
              <a:rPr lang="en-GB" sz="2000" spc="30" dirty="0">
                <a:latin typeface="Fira Sans" panose="020B0503050000020004" pitchFamily="34" charset="0"/>
                <a:ea typeface="Fira Sans" panose="020B0503050000020004" pitchFamily="34" charset="0"/>
              </a:rPr>
              <a:t> for an extended period for revamp and/or renewal.”</a:t>
            </a:r>
          </a:p>
          <a:p>
            <a:pPr marL="0" indent="0">
              <a:buNone/>
              <a:tabLst>
                <a:tab pos="4667250" algn="r"/>
              </a:tabLst>
            </a:pPr>
            <a:endParaRPr lang="nl-NL" sz="1800" spc="3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marL="0" indent="0">
              <a:buNone/>
              <a:tabLst>
                <a:tab pos="4667250" algn="r"/>
              </a:tabLst>
            </a:pPr>
            <a:r>
              <a:rPr lang="en-GB" sz="2000" spc="30" dirty="0">
                <a:latin typeface="Fira Sans" panose="020B0503050000020004" pitchFamily="34" charset="0"/>
                <a:ea typeface="Fira Sans" panose="020B0503050000020004" pitchFamily="34" charset="0"/>
              </a:rPr>
              <a:t>“They are the most significant portion of a plant's yearly maintenance budget and can affect the company's bottom line if mismanaged.”</a:t>
            </a:r>
            <a:endParaRPr lang="en-NL" sz="2000" spc="30" dirty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8" name="Title 11">
            <a:extLst>
              <a:ext uri="{FF2B5EF4-FFF2-40B4-BE49-F238E27FC236}">
                <a16:creationId xmlns:a16="http://schemas.microsoft.com/office/drawing/2014/main" id="{EA61DC69-BBB5-4FB3-AB6F-0B8708F9F3D6}"/>
              </a:ext>
            </a:extLst>
          </p:cNvPr>
          <p:cNvSpPr txBox="1">
            <a:spLocks/>
          </p:cNvSpPr>
          <p:nvPr/>
        </p:nvSpPr>
        <p:spPr>
          <a:xfrm>
            <a:off x="-30476" y="491043"/>
            <a:ext cx="6780900" cy="864682"/>
          </a:xfrm>
          <a:custGeom>
            <a:avLst/>
            <a:gdLst>
              <a:gd name="connsiteX0" fmla="*/ 0 w 3252788"/>
              <a:gd name="connsiteY0" fmla="*/ 0 h 864682"/>
              <a:gd name="connsiteX1" fmla="*/ 3252788 w 3252788"/>
              <a:gd name="connsiteY1" fmla="*/ 0 h 864682"/>
              <a:gd name="connsiteX2" fmla="*/ 3252788 w 3252788"/>
              <a:gd name="connsiteY2" fmla="*/ 864682 h 864682"/>
              <a:gd name="connsiteX3" fmla="*/ 0 w 3252788"/>
              <a:gd name="connsiteY3" fmla="*/ 864682 h 864682"/>
              <a:gd name="connsiteX4" fmla="*/ 0 w 3252788"/>
              <a:gd name="connsiteY4" fmla="*/ 0 h 864682"/>
              <a:gd name="connsiteX0" fmla="*/ 0 w 3423476"/>
              <a:gd name="connsiteY0" fmla="*/ 0 h 864682"/>
              <a:gd name="connsiteX1" fmla="*/ 3423476 w 3423476"/>
              <a:gd name="connsiteY1" fmla="*/ 0 h 864682"/>
              <a:gd name="connsiteX2" fmla="*/ 3252788 w 3423476"/>
              <a:gd name="connsiteY2" fmla="*/ 864682 h 864682"/>
              <a:gd name="connsiteX3" fmla="*/ 0 w 3423476"/>
              <a:gd name="connsiteY3" fmla="*/ 864682 h 864682"/>
              <a:gd name="connsiteX4" fmla="*/ 0 w 3423476"/>
              <a:gd name="connsiteY4" fmla="*/ 0 h 86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476" h="864682">
                <a:moveTo>
                  <a:pt x="0" y="0"/>
                </a:moveTo>
                <a:lnTo>
                  <a:pt x="3423476" y="0"/>
                </a:lnTo>
                <a:lnTo>
                  <a:pt x="3252788" y="864682"/>
                </a:lnTo>
                <a:lnTo>
                  <a:pt x="0" y="864682"/>
                </a:lnTo>
                <a:lnTo>
                  <a:pt x="0" y="0"/>
                </a:lnTo>
                <a:close/>
              </a:path>
            </a:pathLst>
          </a:custGeom>
          <a:solidFill>
            <a:srgbClr val="F47B2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spc="50" baseline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2925" algn="l"/>
              </a:tabLst>
              <a:defRPr/>
            </a:pPr>
            <a:r>
              <a:rPr kumimoji="0" lang="en-GB" sz="32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	</a:t>
            </a:r>
            <a:r>
              <a:rPr kumimoji="0" lang="nl-NL" sz="3200" b="0" i="0" u="none" strike="noStrike" kern="1200" cap="none" spc="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What</a:t>
            </a:r>
            <a:r>
              <a:rPr kumimoji="0" lang="nl-NL" sz="32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 is a </a:t>
            </a:r>
            <a:r>
              <a:rPr kumimoji="0" lang="nl-NL" sz="3200" b="0" i="0" u="none" strike="noStrike" kern="1200" cap="none" spc="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shutdown</a:t>
            </a:r>
            <a:r>
              <a:rPr kumimoji="0" lang="nl-NL" sz="32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?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91B6BBF-B5B6-493D-A95B-A75E0DE4C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335" y="6044202"/>
            <a:ext cx="1785817" cy="354744"/>
          </a:xfrm>
          <a:prstGeom prst="rect">
            <a:avLst/>
          </a:prstGeom>
        </p:spPr>
      </p:pic>
      <p:pic>
        <p:nvPicPr>
          <p:cNvPr id="1026" name="Picture 2" descr="Process industry | Hadimpro B.V.">
            <a:extLst>
              <a:ext uri="{FF2B5EF4-FFF2-40B4-BE49-F238E27FC236}">
                <a16:creationId xmlns:a16="http://schemas.microsoft.com/office/drawing/2014/main" id="{B86F4C7F-01A9-471E-8997-E5F379A9B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24" y="2106701"/>
            <a:ext cx="4883833" cy="366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0DC3878-9F54-49D7-B1D3-5880EA5359EB}"/>
              </a:ext>
            </a:extLst>
          </p:cNvPr>
          <p:cNvSpPr txBox="1">
            <a:spLocks/>
          </p:cNvSpPr>
          <p:nvPr/>
        </p:nvSpPr>
        <p:spPr>
          <a:xfrm>
            <a:off x="914175" y="6366957"/>
            <a:ext cx="2265631" cy="432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8610" indent="-308610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656" indent="-257176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2870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44018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5166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6314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100" dirty="0">
                <a:solidFill>
                  <a:schemeClr val="bg1">
                    <a:lumMod val="50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www.STOcontrol.com</a:t>
            </a:r>
          </a:p>
        </p:txBody>
      </p:sp>
    </p:spTree>
    <p:extLst>
      <p:ext uri="{BB962C8B-B14F-4D97-AF65-F5344CB8AC3E}">
        <p14:creationId xmlns:p14="http://schemas.microsoft.com/office/powerpoint/2010/main" val="381338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1">
            <a:extLst>
              <a:ext uri="{FF2B5EF4-FFF2-40B4-BE49-F238E27FC236}">
                <a16:creationId xmlns:a16="http://schemas.microsoft.com/office/drawing/2014/main" id="{AA348D2B-F8A9-42C7-8381-81F3B6ABDE94}"/>
              </a:ext>
            </a:extLst>
          </p:cNvPr>
          <p:cNvSpPr txBox="1">
            <a:spLocks/>
          </p:cNvSpPr>
          <p:nvPr/>
        </p:nvSpPr>
        <p:spPr>
          <a:xfrm>
            <a:off x="-30477" y="491043"/>
            <a:ext cx="9294862" cy="864682"/>
          </a:xfrm>
          <a:custGeom>
            <a:avLst/>
            <a:gdLst>
              <a:gd name="connsiteX0" fmla="*/ 0 w 3252788"/>
              <a:gd name="connsiteY0" fmla="*/ 0 h 864682"/>
              <a:gd name="connsiteX1" fmla="*/ 3252788 w 3252788"/>
              <a:gd name="connsiteY1" fmla="*/ 0 h 864682"/>
              <a:gd name="connsiteX2" fmla="*/ 3252788 w 3252788"/>
              <a:gd name="connsiteY2" fmla="*/ 864682 h 864682"/>
              <a:gd name="connsiteX3" fmla="*/ 0 w 3252788"/>
              <a:gd name="connsiteY3" fmla="*/ 864682 h 864682"/>
              <a:gd name="connsiteX4" fmla="*/ 0 w 3252788"/>
              <a:gd name="connsiteY4" fmla="*/ 0 h 864682"/>
              <a:gd name="connsiteX0" fmla="*/ 0 w 3423476"/>
              <a:gd name="connsiteY0" fmla="*/ 0 h 864682"/>
              <a:gd name="connsiteX1" fmla="*/ 3423476 w 3423476"/>
              <a:gd name="connsiteY1" fmla="*/ 0 h 864682"/>
              <a:gd name="connsiteX2" fmla="*/ 3252788 w 3423476"/>
              <a:gd name="connsiteY2" fmla="*/ 864682 h 864682"/>
              <a:gd name="connsiteX3" fmla="*/ 0 w 3423476"/>
              <a:gd name="connsiteY3" fmla="*/ 864682 h 864682"/>
              <a:gd name="connsiteX4" fmla="*/ 0 w 3423476"/>
              <a:gd name="connsiteY4" fmla="*/ 0 h 86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476" h="864682">
                <a:moveTo>
                  <a:pt x="0" y="0"/>
                </a:moveTo>
                <a:lnTo>
                  <a:pt x="3423476" y="0"/>
                </a:lnTo>
                <a:lnTo>
                  <a:pt x="3252788" y="864682"/>
                </a:lnTo>
                <a:lnTo>
                  <a:pt x="0" y="864682"/>
                </a:lnTo>
                <a:lnTo>
                  <a:pt x="0" y="0"/>
                </a:lnTo>
                <a:close/>
              </a:path>
            </a:pathLst>
          </a:custGeom>
          <a:solidFill>
            <a:srgbClr val="F47B2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spc="50" baseline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j-cs"/>
              </a:defRPr>
            </a:lvl1pPr>
          </a:lstStyle>
          <a:p>
            <a:pPr algn="l">
              <a:tabLst>
                <a:tab pos="542925" algn="l"/>
              </a:tabLst>
            </a:pPr>
            <a:r>
              <a:rPr lang="en-GB" sz="3200" b="0" dirty="0">
                <a:solidFill>
                  <a:schemeClr val="bg1"/>
                </a:solidFill>
                <a:latin typeface="Fira Sans SemiBold" panose="020B0603050000020004" pitchFamily="34" charset="0"/>
                <a:ea typeface="Fira Sans SemiBold" panose="020B0603050000020004" pitchFamily="34" charset="0"/>
              </a:rPr>
              <a:t>	</a:t>
            </a:r>
            <a:r>
              <a:rPr lang="nl-NL" sz="3200" b="0" dirty="0">
                <a:solidFill>
                  <a:schemeClr val="bg1"/>
                </a:solidFill>
                <a:latin typeface="Fira Sans SemiBold" panose="020B0603050000020004" pitchFamily="34" charset="0"/>
                <a:ea typeface="Fira Sans SemiBold" panose="020B0603050000020004" pitchFamily="34" charset="0"/>
              </a:rPr>
              <a:t>Shutdowns, Turnarounds and Outages (STOs)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39F8200-7746-471B-B0D6-2A4BA53A14CF}"/>
              </a:ext>
            </a:extLst>
          </p:cNvPr>
          <p:cNvSpPr txBox="1">
            <a:spLocks/>
          </p:cNvSpPr>
          <p:nvPr/>
        </p:nvSpPr>
        <p:spPr>
          <a:xfrm>
            <a:off x="623335" y="1931218"/>
            <a:ext cx="6625383" cy="270771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4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20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6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47B20"/>
              </a:buClr>
              <a:buSzPct val="80000"/>
              <a:buFont typeface="Wingdings" panose="05000000000000000000" pitchFamily="2" charset="2"/>
              <a:buChar char="§"/>
              <a:defRPr sz="1600" kern="1200" spc="50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STOs are essential activities in the process industry.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0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They are all about maintaining a consistent productive capacity.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0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Major projects that requires sound planning, execution and control.</a:t>
            </a:r>
            <a:endParaRPr lang="en-GB" sz="2000" dirty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282BD88-6CA2-42EC-8036-9353CAC9C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335" y="6044202"/>
            <a:ext cx="1785817" cy="354744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3B587F4-FC84-417B-A6B0-087498A3F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8568" y="1988825"/>
            <a:ext cx="6568499" cy="4927176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39A8FF9-93B4-4DA0-9265-7F496DB31FDF}"/>
              </a:ext>
            </a:extLst>
          </p:cNvPr>
          <p:cNvSpPr txBox="1">
            <a:spLocks/>
          </p:cNvSpPr>
          <p:nvPr/>
        </p:nvSpPr>
        <p:spPr>
          <a:xfrm>
            <a:off x="914175" y="6366957"/>
            <a:ext cx="2265631" cy="432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8610" indent="-308610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656" indent="-257176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2870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44018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5166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6314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100" dirty="0">
                <a:solidFill>
                  <a:schemeClr val="bg1">
                    <a:lumMod val="50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www.STOcontrol.com</a:t>
            </a:r>
          </a:p>
        </p:txBody>
      </p:sp>
    </p:spTree>
    <p:extLst>
      <p:ext uri="{BB962C8B-B14F-4D97-AF65-F5344CB8AC3E}">
        <p14:creationId xmlns:p14="http://schemas.microsoft.com/office/powerpoint/2010/main" val="24416500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E7763F-C8CF-4532-B5E8-25643B084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406" y="1209413"/>
            <a:ext cx="8966581" cy="4869510"/>
          </a:xfrm>
          <a:prstGeom prst="rect">
            <a:avLst/>
          </a:prstGeom>
        </p:spPr>
      </p:pic>
      <p:sp>
        <p:nvSpPr>
          <p:cNvPr id="6" name="Title 11">
            <a:extLst>
              <a:ext uri="{FF2B5EF4-FFF2-40B4-BE49-F238E27FC236}">
                <a16:creationId xmlns:a16="http://schemas.microsoft.com/office/drawing/2014/main" id="{87D94606-46A2-4734-BBAC-51FE474364F0}"/>
              </a:ext>
            </a:extLst>
          </p:cNvPr>
          <p:cNvSpPr txBox="1">
            <a:spLocks/>
          </p:cNvSpPr>
          <p:nvPr/>
        </p:nvSpPr>
        <p:spPr>
          <a:xfrm>
            <a:off x="-30477" y="491043"/>
            <a:ext cx="9405135" cy="864682"/>
          </a:xfrm>
          <a:custGeom>
            <a:avLst/>
            <a:gdLst>
              <a:gd name="connsiteX0" fmla="*/ 0 w 3252788"/>
              <a:gd name="connsiteY0" fmla="*/ 0 h 864682"/>
              <a:gd name="connsiteX1" fmla="*/ 3252788 w 3252788"/>
              <a:gd name="connsiteY1" fmla="*/ 0 h 864682"/>
              <a:gd name="connsiteX2" fmla="*/ 3252788 w 3252788"/>
              <a:gd name="connsiteY2" fmla="*/ 864682 h 864682"/>
              <a:gd name="connsiteX3" fmla="*/ 0 w 3252788"/>
              <a:gd name="connsiteY3" fmla="*/ 864682 h 864682"/>
              <a:gd name="connsiteX4" fmla="*/ 0 w 3252788"/>
              <a:gd name="connsiteY4" fmla="*/ 0 h 864682"/>
              <a:gd name="connsiteX0" fmla="*/ 0 w 3423476"/>
              <a:gd name="connsiteY0" fmla="*/ 0 h 864682"/>
              <a:gd name="connsiteX1" fmla="*/ 3423476 w 3423476"/>
              <a:gd name="connsiteY1" fmla="*/ 0 h 864682"/>
              <a:gd name="connsiteX2" fmla="*/ 3252788 w 3423476"/>
              <a:gd name="connsiteY2" fmla="*/ 864682 h 864682"/>
              <a:gd name="connsiteX3" fmla="*/ 0 w 3423476"/>
              <a:gd name="connsiteY3" fmla="*/ 864682 h 864682"/>
              <a:gd name="connsiteX4" fmla="*/ 0 w 3423476"/>
              <a:gd name="connsiteY4" fmla="*/ 0 h 86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476" h="864682">
                <a:moveTo>
                  <a:pt x="0" y="0"/>
                </a:moveTo>
                <a:lnTo>
                  <a:pt x="3423476" y="0"/>
                </a:lnTo>
                <a:lnTo>
                  <a:pt x="3252788" y="864682"/>
                </a:lnTo>
                <a:lnTo>
                  <a:pt x="0" y="864682"/>
                </a:lnTo>
                <a:lnTo>
                  <a:pt x="0" y="0"/>
                </a:lnTo>
                <a:close/>
              </a:path>
            </a:pathLst>
          </a:custGeom>
          <a:solidFill>
            <a:srgbClr val="F47B2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spc="50" baseline="0">
                <a:solidFill>
                  <a:schemeClr val="tx1"/>
                </a:solidFill>
                <a:latin typeface="Fira Sans" panose="020B0503050000020004" pitchFamily="34" charset="0"/>
                <a:ea typeface="Fira Sans" panose="020B05030500000200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2925" algn="l"/>
              </a:tabLst>
              <a:defRPr/>
            </a:pPr>
            <a:r>
              <a:rPr kumimoji="0" lang="en-GB" sz="20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 SemiBold" panose="020B0603050000020004" pitchFamily="34" charset="0"/>
                <a:ea typeface="Fira Sans SemiBold" panose="020B0603050000020004" pitchFamily="34" charset="0"/>
                <a:cs typeface="+mj-cs"/>
              </a:rPr>
              <a:t>	</a:t>
            </a:r>
            <a:r>
              <a:rPr kumimoji="0" lang="nl-NL" sz="2000" b="1" i="0" u="none" strike="noStrike" kern="1200" cap="none" spc="3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  <a:cs typeface="+mj-cs"/>
              </a:rPr>
              <a:t> </a:t>
            </a:r>
            <a:r>
              <a:rPr kumimoji="0" lang="en-GB" sz="2000" b="1" i="0" u="none" strike="noStrike" kern="1200" cap="none" spc="38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Fira Sans" panose="020B0503050000020004" pitchFamily="34" charset="0"/>
                <a:cs typeface="+mj-cs"/>
              </a:rPr>
              <a:t>Execution hours vs. duration of execution and planning phases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C68E5F55-F728-4DA2-B7C0-341AB34E6A67}"/>
              </a:ext>
            </a:extLst>
          </p:cNvPr>
          <p:cNvSpPr txBox="1">
            <a:spLocks/>
          </p:cNvSpPr>
          <p:nvPr/>
        </p:nvSpPr>
        <p:spPr>
          <a:xfrm>
            <a:off x="914175" y="6366957"/>
            <a:ext cx="2265631" cy="432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08610" indent="-308610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656" indent="-257176" algn="l" defTabSz="822960" rtl="0" eaLnBrk="1" latinLnBrk="0" hangingPunct="1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02870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216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44018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51660" indent="-205740" algn="l" defTabSz="822960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sz="1800" kern="1200" spc="46" baseline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6314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82296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100" dirty="0">
                <a:solidFill>
                  <a:schemeClr val="bg1">
                    <a:lumMod val="50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www.STOcontrol.com</a:t>
            </a:r>
          </a:p>
        </p:txBody>
      </p:sp>
    </p:spTree>
    <p:extLst>
      <p:ext uri="{BB962C8B-B14F-4D97-AF65-F5344CB8AC3E}">
        <p14:creationId xmlns:p14="http://schemas.microsoft.com/office/powerpoint/2010/main" val="396979550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ost Engineering 2018-v2">
      <a:dk1>
        <a:srgbClr val="333333"/>
      </a:dk1>
      <a:lt1>
        <a:sysClr val="window" lastClr="FFFFFF"/>
      </a:lt1>
      <a:dk2>
        <a:srgbClr val="444444"/>
      </a:dk2>
      <a:lt2>
        <a:srgbClr val="E5E5E5"/>
      </a:lt2>
      <a:accent1>
        <a:srgbClr val="F47B20"/>
      </a:accent1>
      <a:accent2>
        <a:srgbClr val="015174"/>
      </a:accent2>
      <a:accent3>
        <a:srgbClr val="AEC3E4"/>
      </a:accent3>
      <a:accent4>
        <a:srgbClr val="08A479"/>
      </a:accent4>
      <a:accent5>
        <a:srgbClr val="054F67"/>
      </a:accent5>
      <a:accent6>
        <a:srgbClr val="328FAA"/>
      </a:accent6>
      <a:hlink>
        <a:srgbClr val="F47B20"/>
      </a:hlink>
      <a:folHlink>
        <a:srgbClr val="CB6428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gradFill flip="none" rotWithShape="1">
          <a:gsLst>
            <a:gs pos="0">
              <a:schemeClr val="accent1"/>
            </a:gs>
            <a:gs pos="100000">
              <a:schemeClr val="accent1">
                <a:alpha val="80000"/>
              </a:schemeClr>
            </a:gs>
          </a:gsLst>
          <a:lin ang="0" scaled="0"/>
          <a:tileRect/>
        </a:gradFill>
      </a:spPr>
      <a:bodyPr vert="horz" wrap="none" lIns="648000" tIns="108000" rIns="900000" bIns="108000" rtlCol="0" anchor="ctr">
        <a:spAutoFit/>
      </a:bodyPr>
      <a:lstStyle>
        <a:defPPr algn="l">
          <a:tabLst>
            <a:tab pos="542925" algn="l"/>
          </a:tabLst>
          <a:defRPr sz="36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4B1E566-1AD7-4159-A5BE-744B9605DF23}" vid="{A37A0EDA-C1B8-483A-BABC-9CC8B321F826}"/>
    </a:ext>
  </a:extLst>
</a:theme>
</file>

<file path=ppt/theme/theme3.xml><?xml version="1.0" encoding="utf-8"?>
<a:theme xmlns:a="http://schemas.openxmlformats.org/drawingml/2006/main" name="2_Office Theme">
  <a:themeElements>
    <a:clrScheme name="CEC">
      <a:dk1>
        <a:srgbClr val="2E2F33"/>
      </a:dk1>
      <a:lt1>
        <a:sysClr val="window" lastClr="FFFFFF"/>
      </a:lt1>
      <a:dk2>
        <a:srgbClr val="29292C"/>
      </a:dk2>
      <a:lt2>
        <a:srgbClr val="F4F4F4"/>
      </a:lt2>
      <a:accent1>
        <a:srgbClr val="F47B20"/>
      </a:accent1>
      <a:accent2>
        <a:srgbClr val="1E9CE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E9CE1"/>
      </a:hlink>
      <a:folHlink>
        <a:srgbClr val="F47B20"/>
      </a:folHlink>
    </a:clrScheme>
    <a:fontScheme name="CEC">
      <a:majorFont>
        <a:latin typeface="Fira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7936636-119e-4bdc-863a-3762f83d59d3">
      <Terms xmlns="http://schemas.microsoft.com/office/infopath/2007/PartnerControls"/>
    </lcf76f155ced4ddcb4097134ff3c332f>
    <TaxCatchAll xmlns="727a1d96-51bd-40a0-8bca-a43d1c4e03a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4244B826E36E48B89FC312AF14645F" ma:contentTypeVersion="16" ma:contentTypeDescription="Een nieuw document maken." ma:contentTypeScope="" ma:versionID="6113f29bbab8966f58152ebcbdb8a04c">
  <xsd:schema xmlns:xsd="http://www.w3.org/2001/XMLSchema" xmlns:xs="http://www.w3.org/2001/XMLSchema" xmlns:p="http://schemas.microsoft.com/office/2006/metadata/properties" xmlns:ns2="b7936636-119e-4bdc-863a-3762f83d59d3" xmlns:ns3="727a1d96-51bd-40a0-8bca-a43d1c4e03ac" targetNamespace="http://schemas.microsoft.com/office/2006/metadata/properties" ma:root="true" ma:fieldsID="962debe1de03fac613e1e1c14408f555" ns2:_="" ns3:_="">
    <xsd:import namespace="b7936636-119e-4bdc-863a-3762f83d59d3"/>
    <xsd:import namespace="727a1d96-51bd-40a0-8bca-a43d1c4e03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936636-119e-4bdc-863a-3762f83d59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43b5836e-819a-49f0-bcb2-a6188ac8db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a1d96-51bd-40a0-8bca-a43d1c4e03ac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a11591f-bf63-4924-bb62-c7ab27288482}" ma:internalName="TaxCatchAll" ma:showField="CatchAllData" ma:web="727a1d96-51bd-40a0-8bca-a43d1c4e03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D06A66-2553-4EA7-A2B2-F80C1E70FEB6}">
  <ds:schemaRefs>
    <ds:schemaRef ds:uri="http://schemas.microsoft.com/office/2006/metadata/properties"/>
    <ds:schemaRef ds:uri="http://schemas.microsoft.com/office/infopath/2007/PartnerControls"/>
    <ds:schemaRef ds:uri="13a0b47d-9ef2-4bc5-a9d7-32715db848fd"/>
    <ds:schemaRef ds:uri="0c619341-54fb-4205-8ed8-2e96d7aff11c"/>
  </ds:schemaRefs>
</ds:datastoreItem>
</file>

<file path=customXml/itemProps2.xml><?xml version="1.0" encoding="utf-8"?>
<ds:datastoreItem xmlns:ds="http://schemas.openxmlformats.org/officeDocument/2006/customXml" ds:itemID="{AC375D10-EFDE-461E-B75C-5192A908D0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908B92-6967-4DC4-A937-B3660E41526D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1107</Words>
  <Application>Microsoft Office PowerPoint</Application>
  <PresentationFormat>Breedbeeld</PresentationFormat>
  <Paragraphs>187</Paragraphs>
  <Slides>22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12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22</vt:i4>
      </vt:variant>
    </vt:vector>
  </HeadingPairs>
  <TitlesOfParts>
    <vt:vector size="37" baseType="lpstr">
      <vt:lpstr>Aileron Light</vt:lpstr>
      <vt:lpstr>Arial</vt:lpstr>
      <vt:lpstr>Calibri</vt:lpstr>
      <vt:lpstr>Calibri Light</vt:lpstr>
      <vt:lpstr>Fira Sans</vt:lpstr>
      <vt:lpstr>Fira Sans Book</vt:lpstr>
      <vt:lpstr>Fira Sans Condensed Medium</vt:lpstr>
      <vt:lpstr>Fira Sans Light</vt:lpstr>
      <vt:lpstr>Fira Sans Medium</vt:lpstr>
      <vt:lpstr>Fira Sans SemiBold</vt:lpstr>
      <vt:lpstr>Open Sans</vt:lpstr>
      <vt:lpstr>Wingdings</vt:lpstr>
      <vt:lpstr>Office Theme</vt:lpstr>
      <vt:lpstr>1_Office Theme</vt:lpstr>
      <vt:lpstr>2_Office Theme</vt:lpstr>
      <vt:lpstr>Digital work pack management what we can learn from shutdowns and maintenance applying digital work pack management  Bas Druijf</vt:lpstr>
      <vt:lpstr>PowerPoint-presentatie</vt:lpstr>
      <vt:lpstr>PowerPoint-presentatie</vt:lpstr>
      <vt:lpstr>PowerPoint-presentatie</vt:lpstr>
      <vt:lpstr>Our vision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van Tricht</dc:creator>
  <cp:lastModifiedBy>Francis Bakker</cp:lastModifiedBy>
  <cp:revision>118</cp:revision>
  <cp:lastPrinted>2022-02-23T07:58:53Z</cp:lastPrinted>
  <dcterms:created xsi:type="dcterms:W3CDTF">2022-02-02T07:21:21Z</dcterms:created>
  <dcterms:modified xsi:type="dcterms:W3CDTF">2022-08-26T10:16:56Z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0x010100AC4373E915EC4443A12789F4A387A438</vt:lpwstr>
  </property>
</Properties>
</file>