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84" r:id="rId5"/>
  </p:sldMasterIdLst>
  <p:notesMasterIdLst>
    <p:notesMasterId r:id="rId52"/>
  </p:notesMasterIdLst>
  <p:sldIdLst>
    <p:sldId id="256" r:id="rId6"/>
    <p:sldId id="435" r:id="rId7"/>
    <p:sldId id="1616" r:id="rId8"/>
    <p:sldId id="1655" r:id="rId9"/>
    <p:sldId id="268" r:id="rId10"/>
    <p:sldId id="269" r:id="rId11"/>
    <p:sldId id="419" r:id="rId12"/>
    <p:sldId id="270" r:id="rId13"/>
    <p:sldId id="374" r:id="rId14"/>
    <p:sldId id="382" r:id="rId15"/>
    <p:sldId id="1658" r:id="rId16"/>
    <p:sldId id="376" r:id="rId17"/>
    <p:sldId id="379" r:id="rId18"/>
    <p:sldId id="857" r:id="rId19"/>
    <p:sldId id="856" r:id="rId20"/>
    <p:sldId id="380" r:id="rId21"/>
    <p:sldId id="381" r:id="rId22"/>
    <p:sldId id="383" r:id="rId23"/>
    <p:sldId id="423" r:id="rId24"/>
    <p:sldId id="384" r:id="rId25"/>
    <p:sldId id="399" r:id="rId26"/>
    <p:sldId id="1647" r:id="rId27"/>
    <p:sldId id="426" r:id="rId28"/>
    <p:sldId id="770" r:id="rId29"/>
    <p:sldId id="826" r:id="rId30"/>
    <p:sldId id="427" r:id="rId31"/>
    <p:sldId id="437" r:id="rId32"/>
    <p:sldId id="428" r:id="rId33"/>
    <p:sldId id="429" r:id="rId34"/>
    <p:sldId id="854" r:id="rId35"/>
    <p:sldId id="855" r:id="rId36"/>
    <p:sldId id="518" r:id="rId37"/>
    <p:sldId id="535" r:id="rId38"/>
    <p:sldId id="432" r:id="rId39"/>
    <p:sldId id="1656" r:id="rId40"/>
    <p:sldId id="409" r:id="rId41"/>
    <p:sldId id="413" r:id="rId42"/>
    <p:sldId id="415" r:id="rId43"/>
    <p:sldId id="398" r:id="rId44"/>
    <p:sldId id="858" r:id="rId45"/>
    <p:sldId id="859" r:id="rId46"/>
    <p:sldId id="860" r:id="rId47"/>
    <p:sldId id="861" r:id="rId48"/>
    <p:sldId id="862" r:id="rId49"/>
    <p:sldId id="863" r:id="rId50"/>
    <p:sldId id="371" r:id="rId51"/>
  </p:sldIdLst>
  <p:sldSz cx="12192000" cy="6858000"/>
  <p:notesSz cx="6858000" cy="9144000"/>
  <p:embeddedFontLst>
    <p:embeddedFont>
      <p:font typeface="Calibri" panose="020F0502020204030204" pitchFamily="34" charset="0"/>
      <p:regular r:id="rId53"/>
      <p:bold r:id="rId54"/>
      <p:italic r:id="rId55"/>
      <p:boldItalic r:id="rId56"/>
    </p:embeddedFont>
    <p:embeddedFont>
      <p:font typeface="Fira Sans" panose="020B0503050000020004" pitchFamily="34" charset="0"/>
      <p:regular r:id="rId57"/>
      <p:bold r:id="rId58"/>
      <p:italic r:id="rId59"/>
      <p:boldItalic r:id="rId60"/>
    </p:embeddedFont>
    <p:embeddedFont>
      <p:font typeface="Fira Sans Condensed Medium" panose="020B0603050000020004" pitchFamily="34" charset="0"/>
      <p:regular r:id="rId61"/>
      <p:italic r:id="rId62"/>
    </p:embeddedFont>
    <p:embeddedFont>
      <p:font typeface="Fira Sans Medium" panose="020B0604020202020204" pitchFamily="34" charset="0"/>
      <p:regular r:id="rId63"/>
      <p:italic r:id="rId64"/>
    </p:embeddedFont>
    <p:embeddedFont>
      <p:font typeface="Fira Sans SemiBold" panose="020B0603050000020004" pitchFamily="34" charset="0"/>
      <p:bold r:id="rId65"/>
      <p:boldItalic r:id="rId66"/>
    </p:embeddedFont>
    <p:embeddedFont>
      <p:font typeface="FiraSans-Bold" panose="020B0803050000020004" charset="0"/>
      <p:bold r:id="rId67"/>
    </p:embeddedFont>
    <p:embeddedFont>
      <p:font typeface="FiraSans-Medium" panose="020B0603050000020004" charset="0"/>
      <p:regular r:id="rId68"/>
    </p:embeddedFont>
    <p:embeddedFont>
      <p:font typeface="Open Sans" panose="020B0606030504020204" pitchFamily="34" charset="0"/>
      <p:regular r:id="rId69"/>
      <p:bold r:id="rId70"/>
      <p:italic r:id="rId71"/>
      <p:boldItalic r:id="rId72"/>
    </p:embeddedFont>
  </p:embeddedFontLst>
  <p:custDataLst>
    <p:tags r:id="rId7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4" userDrawn="1">
          <p15:clr>
            <a:srgbClr val="A4A3A4"/>
          </p15:clr>
        </p15:guide>
        <p15:guide id="23" pos="62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B20"/>
    <a:srgbClr val="029B9A"/>
    <a:srgbClr val="50BB83"/>
    <a:srgbClr val="0A5169"/>
    <a:srgbClr val="FFFFFF"/>
    <a:srgbClr val="014185"/>
    <a:srgbClr val="FA0000"/>
    <a:srgbClr val="227144"/>
    <a:srgbClr val="2E2F33"/>
    <a:srgbClr val="4B4D54"/>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3" autoAdjust="0"/>
    <p:restoredTop sz="83196" autoAdjust="0"/>
  </p:normalViewPr>
  <p:slideViewPr>
    <p:cSldViewPr showGuides="1">
      <p:cViewPr varScale="1">
        <p:scale>
          <a:sx n="71" d="100"/>
          <a:sy n="71" d="100"/>
        </p:scale>
        <p:origin x="1066" y="43"/>
      </p:cViewPr>
      <p:guideLst>
        <p:guide orient="horz" pos="2124"/>
        <p:guide pos="6271"/>
      </p:guideLst>
    </p:cSldViewPr>
  </p:slideViewPr>
  <p:notesTextViewPr>
    <p:cViewPr>
      <p:scale>
        <a:sx n="3" d="2"/>
        <a:sy n="3" d="2"/>
      </p:scale>
      <p:origin x="0" y="0"/>
    </p:cViewPr>
  </p:notesTextViewPr>
  <p:sorterViewPr>
    <p:cViewPr>
      <p:scale>
        <a:sx n="80" d="100"/>
        <a:sy n="80" d="100"/>
      </p:scale>
      <p:origin x="0" y="0"/>
    </p:cViewPr>
  </p:sorterViewPr>
  <p:gridSpacing cx="57607" cy="57607"/>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3.fntdata"/><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47B20">
                  <a:alpha val="85000"/>
                </a:srgbClr>
              </a:solidFill>
              <a:ln w="19050">
                <a:solidFill>
                  <a:schemeClr val="lt1"/>
                </a:solidFill>
              </a:ln>
              <a:effectLst/>
            </c:spPr>
            <c:extLst>
              <c:ext xmlns:c16="http://schemas.microsoft.com/office/drawing/2014/chart" uri="{C3380CC4-5D6E-409C-BE32-E72D297353CC}">
                <c16:uniqueId val="{00000001-8900-4A3C-81FC-485515BE40D9}"/>
              </c:ext>
            </c:extLst>
          </c:dPt>
          <c:dPt>
            <c:idx val="1"/>
            <c:bubble3D val="0"/>
            <c:spPr>
              <a:solidFill>
                <a:srgbClr val="F47B20">
                  <a:alpha val="70000"/>
                </a:srgbClr>
              </a:solidFill>
              <a:ln w="19050">
                <a:solidFill>
                  <a:schemeClr val="lt1"/>
                </a:solidFill>
              </a:ln>
              <a:effectLst/>
            </c:spPr>
            <c:extLst>
              <c:ext xmlns:c16="http://schemas.microsoft.com/office/drawing/2014/chart" uri="{C3380CC4-5D6E-409C-BE32-E72D297353CC}">
                <c16:uniqueId val="{00000003-8900-4A3C-81FC-485515BE40D9}"/>
              </c:ext>
            </c:extLst>
          </c:dPt>
          <c:dPt>
            <c:idx val="2"/>
            <c:bubble3D val="0"/>
            <c:spPr>
              <a:solidFill>
                <a:srgbClr val="F47B20">
                  <a:alpha val="80000"/>
                </a:srgbClr>
              </a:solidFill>
              <a:ln w="19050">
                <a:solidFill>
                  <a:schemeClr val="lt1"/>
                </a:solidFill>
              </a:ln>
              <a:effectLst/>
            </c:spPr>
            <c:extLst>
              <c:ext xmlns:c16="http://schemas.microsoft.com/office/drawing/2014/chart" uri="{C3380CC4-5D6E-409C-BE32-E72D297353CC}">
                <c16:uniqueId val="{00000005-8900-4A3C-81FC-485515BE40D9}"/>
              </c:ext>
            </c:extLst>
          </c:dPt>
          <c:dPt>
            <c:idx val="3"/>
            <c:bubble3D val="0"/>
            <c:spPr>
              <a:solidFill>
                <a:schemeClr val="bg2">
                  <a:lumMod val="50000"/>
                  <a:alpha val="75000"/>
                </a:schemeClr>
              </a:solidFill>
              <a:ln w="19050">
                <a:solidFill>
                  <a:schemeClr val="lt1"/>
                </a:solidFill>
              </a:ln>
              <a:effectLst/>
            </c:spPr>
            <c:extLst>
              <c:ext xmlns:c16="http://schemas.microsoft.com/office/drawing/2014/chart" uri="{C3380CC4-5D6E-409C-BE32-E72D297353CC}">
                <c16:uniqueId val="{00000007-8900-4A3C-81FC-485515BE40D9}"/>
              </c:ext>
            </c:extLst>
          </c:dPt>
          <c:dPt>
            <c:idx val="4"/>
            <c:bubble3D val="0"/>
            <c:spPr>
              <a:solidFill>
                <a:schemeClr val="tx2">
                  <a:lumMod val="50000"/>
                  <a:lumOff val="50000"/>
                  <a:alpha val="60000"/>
                </a:schemeClr>
              </a:solidFill>
              <a:ln w="19050">
                <a:solidFill>
                  <a:schemeClr val="lt1"/>
                </a:solidFill>
              </a:ln>
              <a:effectLst/>
            </c:spPr>
            <c:extLst>
              <c:ext xmlns:c16="http://schemas.microsoft.com/office/drawing/2014/chart" uri="{C3380CC4-5D6E-409C-BE32-E72D297353CC}">
                <c16:uniqueId val="{00000009-8900-4A3C-81FC-485515BE40D9}"/>
              </c:ext>
            </c:extLst>
          </c:dPt>
          <c:dPt>
            <c:idx val="5"/>
            <c:bubble3D val="0"/>
            <c:spPr>
              <a:solidFill>
                <a:schemeClr val="tx2">
                  <a:lumMod val="50000"/>
                  <a:lumOff val="50000"/>
                  <a:alpha val="70000"/>
                </a:schemeClr>
              </a:solidFill>
              <a:ln w="19050">
                <a:solidFill>
                  <a:schemeClr val="lt1"/>
                </a:solidFill>
              </a:ln>
              <a:effectLst/>
            </c:spPr>
            <c:extLst>
              <c:ext xmlns:c16="http://schemas.microsoft.com/office/drawing/2014/chart" uri="{C3380CC4-5D6E-409C-BE32-E72D297353CC}">
                <c16:uniqueId val="{0000000B-8900-4A3C-81FC-485515BE40D9}"/>
              </c:ext>
            </c:extLst>
          </c:dPt>
          <c:dPt>
            <c:idx val="6"/>
            <c:bubble3D val="0"/>
            <c:spPr>
              <a:solidFill>
                <a:schemeClr val="tx2">
                  <a:lumMod val="50000"/>
                  <a:lumOff val="50000"/>
                  <a:alpha val="90000"/>
                </a:schemeClr>
              </a:solidFill>
              <a:ln w="19050">
                <a:solidFill>
                  <a:schemeClr val="lt1"/>
                </a:solidFill>
              </a:ln>
              <a:effectLst/>
            </c:spPr>
            <c:extLst>
              <c:ext xmlns:c16="http://schemas.microsoft.com/office/drawing/2014/chart" uri="{C3380CC4-5D6E-409C-BE32-E72D297353CC}">
                <c16:uniqueId val="{0000000D-8900-4A3C-81FC-485515BE40D9}"/>
              </c:ext>
            </c:extLst>
          </c:dPt>
          <c:dPt>
            <c:idx val="7"/>
            <c:bubble3D val="0"/>
            <c:spPr>
              <a:solidFill>
                <a:schemeClr val="tx2">
                  <a:lumMod val="50000"/>
                  <a:lumOff val="50000"/>
                </a:schemeClr>
              </a:solidFill>
              <a:ln w="19050">
                <a:solidFill>
                  <a:schemeClr val="lt1"/>
                </a:solidFill>
              </a:ln>
              <a:effectLst/>
            </c:spPr>
            <c:extLst>
              <c:ext xmlns:c16="http://schemas.microsoft.com/office/drawing/2014/chart" uri="{C3380CC4-5D6E-409C-BE32-E72D297353CC}">
                <c16:uniqueId val="{0000000F-8900-4A3C-81FC-485515BE40D9}"/>
              </c:ext>
            </c:extLst>
          </c:dPt>
          <c:cat>
            <c:strRef>
              <c:f>Sheet1!$A$2:$A$7</c:f>
              <c:strCache>
                <c:ptCount val="6"/>
                <c:pt idx="0">
                  <c:v>Forecasting &amp; Trending</c:v>
                </c:pt>
                <c:pt idx="1">
                  <c:v>Change Management</c:v>
                </c:pt>
                <c:pt idx="2">
                  <c:v>Monitoring &amp; Controlling Costs</c:v>
                </c:pt>
                <c:pt idx="3">
                  <c:v>Manual Downloading</c:v>
                </c:pt>
                <c:pt idx="4">
                  <c:v>Corecting Labor Coding</c:v>
                </c:pt>
                <c:pt idx="5">
                  <c:v>Fixing Cost Accounts</c:v>
                </c:pt>
              </c:strCache>
            </c:strRef>
          </c:cat>
          <c:val>
            <c:numRef>
              <c:f>Sheet1!$B$2:$B$7</c:f>
              <c:numCache>
                <c:formatCode>General</c:formatCode>
                <c:ptCount val="6"/>
                <c:pt idx="0">
                  <c:v>8</c:v>
                </c:pt>
                <c:pt idx="1">
                  <c:v>12</c:v>
                </c:pt>
                <c:pt idx="2">
                  <c:v>18</c:v>
                </c:pt>
                <c:pt idx="3">
                  <c:v>12</c:v>
                </c:pt>
                <c:pt idx="4">
                  <c:v>16</c:v>
                </c:pt>
                <c:pt idx="5">
                  <c:v>20</c:v>
                </c:pt>
              </c:numCache>
            </c:numRef>
          </c:val>
          <c:extLst>
            <c:ext xmlns:c16="http://schemas.microsoft.com/office/drawing/2014/chart" uri="{C3380CC4-5D6E-409C-BE32-E72D297353CC}">
              <c16:uniqueId val="{00000010-8900-4A3C-81FC-485515BE40D9}"/>
            </c:ext>
          </c:extLst>
        </c:ser>
        <c:dLbls>
          <c:showLegendKey val="0"/>
          <c:showVal val="0"/>
          <c:showCatName val="0"/>
          <c:showSerName val="0"/>
          <c:showPercent val="0"/>
          <c:showBubbleSize val="0"/>
          <c:showLeaderLines val="1"/>
        </c:dLbls>
        <c:firstSliceAng val="200"/>
        <c:holeSize val="60"/>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F47B20">
                  <a:alpha val="85000"/>
                </a:srgbClr>
              </a:solidFill>
              <a:ln w="19050">
                <a:solidFill>
                  <a:schemeClr val="lt1"/>
                </a:solidFill>
              </a:ln>
              <a:effectLst/>
            </c:spPr>
            <c:extLst>
              <c:ext xmlns:c16="http://schemas.microsoft.com/office/drawing/2014/chart" uri="{C3380CC4-5D6E-409C-BE32-E72D297353CC}">
                <c16:uniqueId val="{00000001-BF7C-460D-93B2-0BB0CC01BF81}"/>
              </c:ext>
            </c:extLst>
          </c:dPt>
          <c:dPt>
            <c:idx val="1"/>
            <c:bubble3D val="0"/>
            <c:spPr>
              <a:solidFill>
                <a:srgbClr val="F47B20">
                  <a:alpha val="70000"/>
                </a:srgbClr>
              </a:solidFill>
              <a:ln w="19050">
                <a:solidFill>
                  <a:schemeClr val="lt1"/>
                </a:solidFill>
              </a:ln>
              <a:effectLst/>
            </c:spPr>
            <c:extLst>
              <c:ext xmlns:c16="http://schemas.microsoft.com/office/drawing/2014/chart" uri="{C3380CC4-5D6E-409C-BE32-E72D297353CC}">
                <c16:uniqueId val="{00000003-BF7C-460D-93B2-0BB0CC01BF81}"/>
              </c:ext>
            </c:extLst>
          </c:dPt>
          <c:dPt>
            <c:idx val="2"/>
            <c:bubble3D val="0"/>
            <c:spPr>
              <a:solidFill>
                <a:srgbClr val="F47B20">
                  <a:alpha val="80000"/>
                </a:srgbClr>
              </a:solidFill>
              <a:ln w="19050">
                <a:solidFill>
                  <a:schemeClr val="lt1"/>
                </a:solidFill>
              </a:ln>
              <a:effectLst/>
            </c:spPr>
            <c:extLst>
              <c:ext xmlns:c16="http://schemas.microsoft.com/office/drawing/2014/chart" uri="{C3380CC4-5D6E-409C-BE32-E72D297353CC}">
                <c16:uniqueId val="{00000005-BF7C-460D-93B2-0BB0CC01BF81}"/>
              </c:ext>
            </c:extLst>
          </c:dPt>
          <c:dPt>
            <c:idx val="3"/>
            <c:bubble3D val="0"/>
            <c:spPr>
              <a:solidFill>
                <a:schemeClr val="bg2">
                  <a:lumMod val="50000"/>
                  <a:alpha val="75000"/>
                </a:schemeClr>
              </a:solidFill>
              <a:ln w="19050">
                <a:solidFill>
                  <a:schemeClr val="lt1"/>
                </a:solidFill>
              </a:ln>
              <a:effectLst/>
            </c:spPr>
            <c:extLst>
              <c:ext xmlns:c16="http://schemas.microsoft.com/office/drawing/2014/chart" uri="{C3380CC4-5D6E-409C-BE32-E72D297353CC}">
                <c16:uniqueId val="{00000007-BF7C-460D-93B2-0BB0CC01BF81}"/>
              </c:ext>
            </c:extLst>
          </c:dPt>
          <c:dPt>
            <c:idx val="4"/>
            <c:bubble3D val="0"/>
            <c:spPr>
              <a:solidFill>
                <a:schemeClr val="tx2">
                  <a:lumMod val="50000"/>
                  <a:lumOff val="50000"/>
                  <a:alpha val="60000"/>
                </a:schemeClr>
              </a:solidFill>
              <a:ln w="19050">
                <a:solidFill>
                  <a:schemeClr val="lt1"/>
                </a:solidFill>
              </a:ln>
              <a:effectLst/>
            </c:spPr>
            <c:extLst>
              <c:ext xmlns:c16="http://schemas.microsoft.com/office/drawing/2014/chart" uri="{C3380CC4-5D6E-409C-BE32-E72D297353CC}">
                <c16:uniqueId val="{00000009-BF7C-460D-93B2-0BB0CC01BF81}"/>
              </c:ext>
            </c:extLst>
          </c:dPt>
          <c:dPt>
            <c:idx val="5"/>
            <c:bubble3D val="0"/>
            <c:spPr>
              <a:solidFill>
                <a:schemeClr val="tx2">
                  <a:lumMod val="50000"/>
                  <a:lumOff val="50000"/>
                  <a:alpha val="70000"/>
                </a:schemeClr>
              </a:solidFill>
              <a:ln w="19050">
                <a:solidFill>
                  <a:schemeClr val="lt1"/>
                </a:solidFill>
              </a:ln>
              <a:effectLst/>
            </c:spPr>
            <c:extLst>
              <c:ext xmlns:c16="http://schemas.microsoft.com/office/drawing/2014/chart" uri="{C3380CC4-5D6E-409C-BE32-E72D297353CC}">
                <c16:uniqueId val="{0000000B-BF7C-460D-93B2-0BB0CC01BF81}"/>
              </c:ext>
            </c:extLst>
          </c:dPt>
          <c:dPt>
            <c:idx val="6"/>
            <c:bubble3D val="0"/>
            <c:spPr>
              <a:solidFill>
                <a:schemeClr val="tx2">
                  <a:lumMod val="50000"/>
                  <a:lumOff val="50000"/>
                  <a:alpha val="90000"/>
                </a:schemeClr>
              </a:solidFill>
              <a:ln w="19050">
                <a:solidFill>
                  <a:schemeClr val="lt1"/>
                </a:solidFill>
              </a:ln>
              <a:effectLst/>
            </c:spPr>
            <c:extLst>
              <c:ext xmlns:c16="http://schemas.microsoft.com/office/drawing/2014/chart" uri="{C3380CC4-5D6E-409C-BE32-E72D297353CC}">
                <c16:uniqueId val="{0000000D-BF7C-460D-93B2-0BB0CC01BF81}"/>
              </c:ext>
            </c:extLst>
          </c:dPt>
          <c:dPt>
            <c:idx val="7"/>
            <c:bubble3D val="0"/>
            <c:spPr>
              <a:solidFill>
                <a:schemeClr val="tx2">
                  <a:lumMod val="50000"/>
                  <a:lumOff val="50000"/>
                </a:schemeClr>
              </a:solidFill>
              <a:ln w="19050">
                <a:solidFill>
                  <a:schemeClr val="lt1"/>
                </a:solidFill>
              </a:ln>
              <a:effectLst/>
            </c:spPr>
            <c:extLst>
              <c:ext xmlns:c16="http://schemas.microsoft.com/office/drawing/2014/chart" uri="{C3380CC4-5D6E-409C-BE32-E72D297353CC}">
                <c16:uniqueId val="{0000000F-BF7C-460D-93B2-0BB0CC01BF81}"/>
              </c:ext>
            </c:extLst>
          </c:dPt>
          <c:cat>
            <c:strRef>
              <c:f>Sheet1!$A$2:$A$7</c:f>
              <c:strCache>
                <c:ptCount val="6"/>
                <c:pt idx="0">
                  <c:v>Forecasting &amp; Trending</c:v>
                </c:pt>
                <c:pt idx="1">
                  <c:v>Change Management</c:v>
                </c:pt>
                <c:pt idx="2">
                  <c:v>Monitoring &amp; Controlling Costs</c:v>
                </c:pt>
                <c:pt idx="3">
                  <c:v>Manual Downloading</c:v>
                </c:pt>
                <c:pt idx="4">
                  <c:v>Corecting Labor Coding</c:v>
                </c:pt>
                <c:pt idx="5">
                  <c:v>Fixing Cost Accounts</c:v>
                </c:pt>
              </c:strCache>
            </c:strRef>
          </c:cat>
          <c:val>
            <c:numRef>
              <c:f>Sheet1!$B$2:$B$7</c:f>
              <c:numCache>
                <c:formatCode>General</c:formatCode>
                <c:ptCount val="6"/>
                <c:pt idx="0">
                  <c:v>8</c:v>
                </c:pt>
                <c:pt idx="1">
                  <c:v>12</c:v>
                </c:pt>
                <c:pt idx="2">
                  <c:v>20</c:v>
                </c:pt>
                <c:pt idx="3">
                  <c:v>3</c:v>
                </c:pt>
                <c:pt idx="4">
                  <c:v>5</c:v>
                </c:pt>
                <c:pt idx="5">
                  <c:v>7</c:v>
                </c:pt>
              </c:numCache>
            </c:numRef>
          </c:val>
          <c:extLst>
            <c:ext xmlns:c16="http://schemas.microsoft.com/office/drawing/2014/chart" uri="{C3380CC4-5D6E-409C-BE32-E72D297353CC}">
              <c16:uniqueId val="{00000010-BF7C-460D-93B2-0BB0CC01BF81}"/>
            </c:ext>
          </c:extLst>
        </c:ser>
        <c:dLbls>
          <c:showLegendKey val="0"/>
          <c:showVal val="0"/>
          <c:showCatName val="0"/>
          <c:showSerName val="0"/>
          <c:showPercent val="0"/>
          <c:showBubbleSize val="0"/>
          <c:showLeaderLines val="1"/>
        </c:dLbls>
        <c:firstSliceAng val="141"/>
        <c:holeSize val="60"/>
      </c:doughnutChart>
      <c:spPr>
        <a:noFill/>
        <a:ln>
          <a:noFill/>
        </a:ln>
        <a:effectLst/>
      </c:spPr>
    </c:plotArea>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D56D40-764E-476E-B5E6-4049846BDF68}" type="datetimeFigureOut">
              <a:rPr lang="en-US" smtClean="0"/>
              <a:t>8/26/2022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CADBE4-966B-4F0C-AF81-59D2D1B847A2}" type="slidenum">
              <a:rPr lang="en-US" smtClean="0"/>
              <a:t>‹nr.›</a:t>
            </a:fld>
            <a:endParaRPr lang="en-US"/>
          </a:p>
        </p:txBody>
      </p:sp>
    </p:spTree>
    <p:extLst>
      <p:ext uri="{BB962C8B-B14F-4D97-AF65-F5344CB8AC3E}">
        <p14:creationId xmlns:p14="http://schemas.microsoft.com/office/powerpoint/2010/main" val="4245476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for Sales: Alternative slide to the timeline slides.</a:t>
            </a:r>
            <a:endParaRPr lang="aa-ET" dirty="0"/>
          </a:p>
        </p:txBody>
      </p:sp>
      <p:sp>
        <p:nvSpPr>
          <p:cNvPr id="4" name="Slide Number Placeholder 3"/>
          <p:cNvSpPr>
            <a:spLocks noGrp="1"/>
          </p:cNvSpPr>
          <p:nvPr>
            <p:ph type="sldNum" sz="quarter" idx="5"/>
          </p:nvPr>
        </p:nvSpPr>
        <p:spPr/>
        <p:txBody>
          <a:bodyPr/>
          <a:lstStyle/>
          <a:p>
            <a:fld id="{12CADBE4-966B-4F0C-AF81-59D2D1B847A2}" type="slidenum">
              <a:rPr lang="en-US" smtClean="0"/>
              <a:t>3</a:t>
            </a:fld>
            <a:endParaRPr lang="en-US" dirty="0"/>
          </a:p>
        </p:txBody>
      </p:sp>
    </p:spTree>
    <p:extLst>
      <p:ext uri="{BB962C8B-B14F-4D97-AF65-F5344CB8AC3E}">
        <p14:creationId xmlns:p14="http://schemas.microsoft.com/office/powerpoint/2010/main" val="100747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17</a:t>
            </a:fld>
            <a:endParaRPr lang="en-US"/>
          </a:p>
        </p:txBody>
      </p:sp>
    </p:spTree>
    <p:extLst>
      <p:ext uri="{BB962C8B-B14F-4D97-AF65-F5344CB8AC3E}">
        <p14:creationId xmlns:p14="http://schemas.microsoft.com/office/powerpoint/2010/main" val="203297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nl-NL" dirty="0"/>
              <a:t>Elmer </a:t>
            </a:r>
            <a:r>
              <a:rPr lang="nl-NL" dirty="0" err="1"/>
              <a:t>introduces</a:t>
            </a:r>
            <a:r>
              <a:rPr lang="nl-NL" dirty="0"/>
              <a:t> </a:t>
            </a:r>
            <a:r>
              <a:rPr lang="nl-NL" dirty="0" err="1"/>
              <a:t>the</a:t>
            </a:r>
            <a:r>
              <a:rPr lang="nl-NL" dirty="0"/>
              <a:t> case as </a:t>
            </a:r>
            <a:r>
              <a:rPr lang="nl-NL" dirty="0" err="1"/>
              <a:t>being</a:t>
            </a:r>
            <a:r>
              <a:rPr lang="nl-NL" dirty="0"/>
              <a:t> a best </a:t>
            </a:r>
            <a:r>
              <a:rPr lang="nl-NL" dirty="0" err="1"/>
              <a:t>practice</a:t>
            </a:r>
            <a:r>
              <a:rPr lang="nl-NL" dirty="0"/>
              <a:t> at shell.</a:t>
            </a:r>
          </a:p>
          <a:p>
            <a:endParaRPr lang="nl-NL" dirty="0"/>
          </a:p>
          <a:p>
            <a:r>
              <a:rPr lang="nl-NL" dirty="0"/>
              <a:t>Question</a:t>
            </a:r>
          </a:p>
          <a:p>
            <a:r>
              <a:rPr lang="nl-NL" dirty="0"/>
              <a:t>Richard, </a:t>
            </a:r>
            <a:r>
              <a:rPr lang="nl-NL" dirty="0" err="1"/>
              <a:t>tell</a:t>
            </a:r>
            <a:r>
              <a:rPr lang="nl-NL" dirty="0"/>
              <a:t> </a:t>
            </a:r>
            <a:r>
              <a:rPr lang="nl-NL" dirty="0" err="1"/>
              <a:t>us</a:t>
            </a:r>
            <a:r>
              <a:rPr lang="nl-NL" dirty="0"/>
              <a:t> </a:t>
            </a:r>
            <a:r>
              <a:rPr lang="nl-NL" dirty="0" err="1"/>
              <a:t>about</a:t>
            </a:r>
            <a:r>
              <a:rPr lang="nl-NL" dirty="0"/>
              <a:t> </a:t>
            </a:r>
            <a:r>
              <a:rPr lang="nl-NL" dirty="0" err="1"/>
              <a:t>this</a:t>
            </a:r>
            <a:r>
              <a:rPr lang="nl-NL" dirty="0"/>
              <a:t>.</a:t>
            </a:r>
          </a:p>
          <a:p>
            <a:endParaRPr lang="nl-NL" dirty="0"/>
          </a:p>
          <a:p>
            <a:r>
              <a:rPr lang="en-US" dirty="0"/>
              <a:t>Fabrication, pre-commissioning, load-out and </a:t>
            </a:r>
            <a:r>
              <a:rPr lang="en-US" dirty="0" err="1"/>
              <a:t>seafastening</a:t>
            </a:r>
            <a:r>
              <a:rPr lang="en-US" dirty="0"/>
              <a:t> of the </a:t>
            </a:r>
            <a:r>
              <a:rPr lang="en-US" dirty="0" err="1"/>
              <a:t>Monotower</a:t>
            </a:r>
            <a:r>
              <a:rPr lang="en-US" dirty="0"/>
              <a:t> Platform L13-FI-1. The design of the </a:t>
            </a:r>
            <a:r>
              <a:rPr lang="en-US" dirty="0" err="1"/>
              <a:t>Monotower</a:t>
            </a:r>
            <a:r>
              <a:rPr lang="en-US" dirty="0"/>
              <a:t> Platform is based on the existing L09-FA design. Produced gas will be exported by a 12” pipeline to K15-FA-1. A piggyback line will be installed for import of one production chemical (KHI). On the platform an injection skid, comprising of a storage tank and injection pumps, will be installed for injection of a second production chemical (CI)</a:t>
            </a:r>
            <a:endParaRPr lang="nl-NL" dirty="0"/>
          </a:p>
        </p:txBody>
      </p:sp>
      <p:sp>
        <p:nvSpPr>
          <p:cNvPr id="4" name="Slide Number Placeholder 3"/>
          <p:cNvSpPr>
            <a:spLocks noGrp="1"/>
          </p:cNvSpPr>
          <p:nvPr>
            <p:ph type="sldNum" sz="quarter" idx="5"/>
          </p:nvPr>
        </p:nvSpPr>
        <p:spPr/>
        <p:txBody>
          <a:bodyPr/>
          <a:lstStyle/>
          <a:p>
            <a:fld id="{0119804A-0C6F-49A6-9BB3-238A1378A11F}" type="slidenum">
              <a:rPr lang="nl-NL" smtClean="0"/>
              <a:t>22</a:t>
            </a:fld>
            <a:endParaRPr lang="nl-NL"/>
          </a:p>
        </p:txBody>
      </p:sp>
    </p:spTree>
    <p:extLst>
      <p:ext uri="{BB962C8B-B14F-4D97-AF65-F5344CB8AC3E}">
        <p14:creationId xmlns:p14="http://schemas.microsoft.com/office/powerpoint/2010/main" val="383957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23</a:t>
            </a:fld>
            <a:endParaRPr lang="en-US"/>
          </a:p>
        </p:txBody>
      </p:sp>
    </p:spTree>
    <p:extLst>
      <p:ext uri="{BB962C8B-B14F-4D97-AF65-F5344CB8AC3E}">
        <p14:creationId xmlns:p14="http://schemas.microsoft.com/office/powerpoint/2010/main" val="2063687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12CADBE4-966B-4F0C-AF81-59D2D1B847A2}" type="slidenum">
              <a:rPr lang="en-US" smtClean="0"/>
              <a:t>24</a:t>
            </a:fld>
            <a:endParaRPr lang="en-US"/>
          </a:p>
        </p:txBody>
      </p:sp>
    </p:spTree>
    <p:extLst>
      <p:ext uri="{BB962C8B-B14F-4D97-AF65-F5344CB8AC3E}">
        <p14:creationId xmlns:p14="http://schemas.microsoft.com/office/powerpoint/2010/main" val="257869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26</a:t>
            </a:fld>
            <a:endParaRPr lang="en-US"/>
          </a:p>
        </p:txBody>
      </p:sp>
    </p:spTree>
    <p:extLst>
      <p:ext uri="{BB962C8B-B14F-4D97-AF65-F5344CB8AC3E}">
        <p14:creationId xmlns:p14="http://schemas.microsoft.com/office/powerpoint/2010/main" val="1407407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29</a:t>
            </a:fld>
            <a:endParaRPr lang="en-US"/>
          </a:p>
        </p:txBody>
      </p:sp>
    </p:spTree>
    <p:extLst>
      <p:ext uri="{BB962C8B-B14F-4D97-AF65-F5344CB8AC3E}">
        <p14:creationId xmlns:p14="http://schemas.microsoft.com/office/powerpoint/2010/main" val="4113109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30</a:t>
            </a:fld>
            <a:endParaRPr lang="en-US"/>
          </a:p>
        </p:txBody>
      </p:sp>
    </p:spTree>
    <p:extLst>
      <p:ext uri="{BB962C8B-B14F-4D97-AF65-F5344CB8AC3E}">
        <p14:creationId xmlns:p14="http://schemas.microsoft.com/office/powerpoint/2010/main" val="3666613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31</a:t>
            </a:fld>
            <a:endParaRPr lang="en-US"/>
          </a:p>
        </p:txBody>
      </p:sp>
    </p:spTree>
    <p:extLst>
      <p:ext uri="{BB962C8B-B14F-4D97-AF65-F5344CB8AC3E}">
        <p14:creationId xmlns:p14="http://schemas.microsoft.com/office/powerpoint/2010/main" val="16141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245EE7-FDC8-4846-B8B9-D15AAA687E60}" type="slidenum">
              <a:rPr lang="en-US" smtClean="0"/>
              <a:t>33</a:t>
            </a:fld>
            <a:endParaRPr lang="en-US"/>
          </a:p>
        </p:txBody>
      </p:sp>
    </p:spTree>
    <p:extLst>
      <p:ext uri="{BB962C8B-B14F-4D97-AF65-F5344CB8AC3E}">
        <p14:creationId xmlns:p14="http://schemas.microsoft.com/office/powerpoint/2010/main" val="392440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34</a:t>
            </a:fld>
            <a:endParaRPr lang="en-US"/>
          </a:p>
        </p:txBody>
      </p:sp>
    </p:spTree>
    <p:extLst>
      <p:ext uri="{BB962C8B-B14F-4D97-AF65-F5344CB8AC3E}">
        <p14:creationId xmlns:p14="http://schemas.microsoft.com/office/powerpoint/2010/main" val="352944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12CADBE4-966B-4F0C-AF81-59D2D1B847A2}" type="slidenum">
              <a:rPr lang="en-US" smtClean="0"/>
              <a:t>4</a:t>
            </a:fld>
            <a:endParaRPr lang="en-US" dirty="0"/>
          </a:p>
        </p:txBody>
      </p:sp>
    </p:spTree>
    <p:extLst>
      <p:ext uri="{BB962C8B-B14F-4D97-AF65-F5344CB8AC3E}">
        <p14:creationId xmlns:p14="http://schemas.microsoft.com/office/powerpoint/2010/main" val="2276208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is to help our clients to improve their projects performance. More specifically to help them execute projects within time and budget? Is that needed? McKinsey reports state that 60% of the </a:t>
            </a:r>
            <a:r>
              <a:rPr lang="en-US" dirty="0" err="1"/>
              <a:t>Oil&amp;Gas</a:t>
            </a:r>
            <a:r>
              <a:rPr lang="en-US" dirty="0"/>
              <a:t> projects deal with overruns on cost and schedule. On average they have a 50% overrun. So it is needed.</a:t>
            </a:r>
          </a:p>
          <a:p>
            <a:endParaRPr lang="en-US" dirty="0"/>
          </a:p>
          <a:p>
            <a:r>
              <a:rPr lang="en-US" dirty="0"/>
              <a:t>How we do that? By making sure we cover all aspects that are involved. The foundation for a successful project is a sound estimate, delivering the budget. Once the budget is determined a schedule has to be made to determine the order of activities and the resources involved. During project execution we help to ensure that our clients stay within time and budget. On project close out all relevant data has to be captured in order to perform big data analysis to improve estimates for future projects.</a:t>
            </a:r>
          </a:p>
          <a:p>
            <a:endParaRPr lang="en-US" dirty="0"/>
          </a:p>
          <a:p>
            <a:r>
              <a:rPr lang="en-US" dirty="0"/>
              <a:t>This results in a continuous improvement cycle sometimes referred to as the PDCA cycle for project controls. </a:t>
            </a:r>
          </a:p>
          <a:p>
            <a:endParaRPr lang="en-US" dirty="0"/>
          </a:p>
          <a:p>
            <a:r>
              <a:rPr lang="en-US" dirty="0"/>
              <a:t>We cover these aspects by </a:t>
            </a:r>
          </a:p>
          <a:p>
            <a:pPr marL="171450" indent="-171450">
              <a:buFontTx/>
              <a:buChar char="-"/>
            </a:pPr>
            <a:r>
              <a:rPr lang="en-US" dirty="0"/>
              <a:t>Providing consultancy services. Our senior consultants provide estimating and validation services, tendering and commercial bid evaluations, they perform cost control projects or organize risk assessments workshops</a:t>
            </a:r>
          </a:p>
          <a:p>
            <a:pPr marL="171450" indent="-171450">
              <a:buFontTx/>
              <a:buChar char="-"/>
            </a:pPr>
            <a:r>
              <a:rPr lang="en-US" dirty="0"/>
              <a:t>We develop our own software Cleopatra Enterprise which covers all these aspects of this cycle. I will return to this later on</a:t>
            </a:r>
          </a:p>
          <a:p>
            <a:pPr marL="171450" indent="-171450">
              <a:buFontTx/>
              <a:buChar char="-"/>
            </a:pPr>
            <a:r>
              <a:rPr lang="en-US" dirty="0"/>
              <a:t>We have our Cost Engineering Academy which teaches in every discipline of cost engineering. We are an official AACEI approved education provide and we provide courses for cost engineers to become certified</a:t>
            </a:r>
          </a:p>
          <a:p>
            <a:pPr marL="171450" indent="-171450">
              <a:buFontTx/>
              <a:buChar char="-"/>
            </a:pPr>
            <a:r>
              <a:rPr lang="en-US" dirty="0"/>
              <a:t>And last but not least we provide datasets or knowledgebases how we call them which are used for better and faster estimating. I will also tell a bit more about this later on.</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35</a:t>
            </a:fld>
            <a:endParaRPr lang="en-US"/>
          </a:p>
        </p:txBody>
      </p:sp>
    </p:spTree>
    <p:extLst>
      <p:ext uri="{BB962C8B-B14F-4D97-AF65-F5344CB8AC3E}">
        <p14:creationId xmlns:p14="http://schemas.microsoft.com/office/powerpoint/2010/main" val="2678288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37</a:t>
            </a:fld>
            <a:endParaRPr lang="en-US"/>
          </a:p>
        </p:txBody>
      </p:sp>
    </p:spTree>
    <p:extLst>
      <p:ext uri="{BB962C8B-B14F-4D97-AF65-F5344CB8AC3E}">
        <p14:creationId xmlns:p14="http://schemas.microsoft.com/office/powerpoint/2010/main" val="1059742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38</a:t>
            </a:fld>
            <a:endParaRPr lang="en-US"/>
          </a:p>
        </p:txBody>
      </p:sp>
    </p:spTree>
    <p:extLst>
      <p:ext uri="{BB962C8B-B14F-4D97-AF65-F5344CB8AC3E}">
        <p14:creationId xmlns:p14="http://schemas.microsoft.com/office/powerpoint/2010/main" val="998801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41</a:t>
            </a:fld>
            <a:endParaRPr lang="en-US"/>
          </a:p>
        </p:txBody>
      </p:sp>
    </p:spTree>
    <p:extLst>
      <p:ext uri="{BB962C8B-B14F-4D97-AF65-F5344CB8AC3E}">
        <p14:creationId xmlns:p14="http://schemas.microsoft.com/office/powerpoint/2010/main" val="2736598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42</a:t>
            </a:fld>
            <a:endParaRPr lang="en-US"/>
          </a:p>
        </p:txBody>
      </p:sp>
    </p:spTree>
    <p:extLst>
      <p:ext uri="{BB962C8B-B14F-4D97-AF65-F5344CB8AC3E}">
        <p14:creationId xmlns:p14="http://schemas.microsoft.com/office/powerpoint/2010/main" val="57470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43</a:t>
            </a:fld>
            <a:endParaRPr lang="en-US"/>
          </a:p>
        </p:txBody>
      </p:sp>
    </p:spTree>
    <p:extLst>
      <p:ext uri="{BB962C8B-B14F-4D97-AF65-F5344CB8AC3E}">
        <p14:creationId xmlns:p14="http://schemas.microsoft.com/office/powerpoint/2010/main" val="1255966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44</a:t>
            </a:fld>
            <a:endParaRPr lang="en-US"/>
          </a:p>
        </p:txBody>
      </p:sp>
    </p:spTree>
    <p:extLst>
      <p:ext uri="{BB962C8B-B14F-4D97-AF65-F5344CB8AC3E}">
        <p14:creationId xmlns:p14="http://schemas.microsoft.com/office/powerpoint/2010/main" val="15037786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45</a:t>
            </a:fld>
            <a:endParaRPr lang="en-US"/>
          </a:p>
        </p:txBody>
      </p:sp>
    </p:spTree>
    <p:extLst>
      <p:ext uri="{BB962C8B-B14F-4D97-AF65-F5344CB8AC3E}">
        <p14:creationId xmlns:p14="http://schemas.microsoft.com/office/powerpoint/2010/main" val="384276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just a grasp of the clients we are serving. We serve a wide variety of industries and we have been doing this since 1996. We basically state that we can support any industry that performs complex technical projects. These include </a:t>
            </a:r>
            <a:r>
              <a:rPr lang="en-US" dirty="0" err="1"/>
              <a:t>Oil&amp;Gas</a:t>
            </a:r>
            <a:r>
              <a:rPr lang="en-US" dirty="0"/>
              <a:t>, pharma, mining, energy, Offshore &amp; Marine and infrastructure.</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7</a:t>
            </a:fld>
            <a:endParaRPr lang="en-US"/>
          </a:p>
        </p:txBody>
      </p:sp>
    </p:spTree>
    <p:extLst>
      <p:ext uri="{BB962C8B-B14F-4D97-AF65-F5344CB8AC3E}">
        <p14:creationId xmlns:p14="http://schemas.microsoft.com/office/powerpoint/2010/main" val="1284992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78613" cy="37576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14741F-8A64-47E2-997D-C57F5A2495D8}"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499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Renewable energy: </a:t>
            </a:r>
            <a:r>
              <a:rPr lang="en-US" dirty="0"/>
              <a:t>wind (on- and offshore), solar (large-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small-scale), biofuels, biomass &amp; waste, marine, geothermal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hydro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Energy storage: </a:t>
            </a:r>
            <a:r>
              <a:rPr lang="en-US" dirty="0"/>
              <a:t>stationary storage projects (large- and </a:t>
            </a:r>
            <a:r>
              <a:rPr lang="en-US" dirty="0" err="1"/>
              <a:t>smallscale</a:t>
            </a:r>
            <a:r>
              <a:rPr lang="en-US" dirty="0"/>
              <a:t>), excluding pumped hydro, compressed air and hydrogen.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majority are battery projects.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Electrified transport</a:t>
            </a:r>
            <a:r>
              <a:rPr lang="en-US" dirty="0"/>
              <a:t>: sales of electric cars, commercial vehicles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buses, as well as home and public charging investments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Electrified heat</a:t>
            </a:r>
            <a:r>
              <a:rPr lang="en-US" dirty="0"/>
              <a:t>: residential heat pump investments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Nuclear power</a:t>
            </a:r>
            <a:r>
              <a:rPr lang="en-US" dirty="0"/>
              <a:t>: reactors under construction and major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refurbishments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Hydrogen</a:t>
            </a:r>
            <a:r>
              <a:rPr lang="en-US" dirty="0"/>
              <a:t>: hydrogen </a:t>
            </a:r>
            <a:r>
              <a:rPr lang="en-US" dirty="0" err="1"/>
              <a:t>electrolyzer</a:t>
            </a:r>
            <a:r>
              <a:rPr lang="en-US" dirty="0"/>
              <a:t> projects, fuel cell vehicles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hydrogen </a:t>
            </a:r>
            <a:r>
              <a:rPr lang="en-US" dirty="0" err="1"/>
              <a:t>refuelling</a:t>
            </a:r>
            <a:r>
              <a:rPr lang="en-US" dirty="0"/>
              <a:t>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Carbon capture and storage (CCS): </a:t>
            </a:r>
            <a:r>
              <a:rPr lang="en-US" dirty="0"/>
              <a:t>large- and small-scale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commercial CCS projects, dedicated transport and storage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Sustainable materials: </a:t>
            </a:r>
            <a:r>
              <a:rPr lang="en-US" dirty="0"/>
              <a:t>circular economy (recycling) and bioplastics </a:t>
            </a:r>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11</a:t>
            </a:fld>
            <a:endParaRPr lang="en-US"/>
          </a:p>
        </p:txBody>
      </p:sp>
    </p:spTree>
    <p:extLst>
      <p:ext uri="{BB962C8B-B14F-4D97-AF65-F5344CB8AC3E}">
        <p14:creationId xmlns:p14="http://schemas.microsoft.com/office/powerpoint/2010/main" val="3218393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Renewable energy: </a:t>
            </a:r>
            <a:r>
              <a:rPr lang="en-US" dirty="0"/>
              <a:t>wind (on- and offshore), solar (large-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small-scale), biofuels, biomass &amp; waste, marine, geothermal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 hydro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Energy storage: </a:t>
            </a:r>
            <a:r>
              <a:rPr lang="en-US" dirty="0"/>
              <a:t>stationary storage projects (large- and </a:t>
            </a:r>
            <a:r>
              <a:rPr lang="en-US" dirty="0" err="1"/>
              <a:t>smallscale</a:t>
            </a:r>
            <a:r>
              <a:rPr lang="en-US" dirty="0"/>
              <a:t>), excluding pumped hydro, compressed air and hydrogen.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majority are battery projects.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Electrified transport</a:t>
            </a:r>
            <a:r>
              <a:rPr lang="en-US" dirty="0"/>
              <a:t>: sales of electric cars, commercial vehicles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buses, as well as home and public charging investments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Electrified heat</a:t>
            </a:r>
            <a:r>
              <a:rPr lang="en-US" dirty="0"/>
              <a:t>: residential heat pump investments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Nuclear power</a:t>
            </a:r>
            <a:r>
              <a:rPr lang="en-US" dirty="0"/>
              <a:t>: reactors under construction and major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refurbishments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Hydrogen</a:t>
            </a:r>
            <a:r>
              <a:rPr lang="en-US" dirty="0"/>
              <a:t>: hydrogen </a:t>
            </a:r>
            <a:r>
              <a:rPr lang="en-US" dirty="0" err="1"/>
              <a:t>electrolyzer</a:t>
            </a:r>
            <a:r>
              <a:rPr lang="en-US" dirty="0"/>
              <a:t> projects, fuel cell vehicles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hydrogen </a:t>
            </a:r>
            <a:r>
              <a:rPr lang="en-US" dirty="0" err="1"/>
              <a:t>refuelling</a:t>
            </a:r>
            <a:r>
              <a:rPr lang="en-US" dirty="0"/>
              <a:t>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Carbon capture and storage (CCS): </a:t>
            </a:r>
            <a:r>
              <a:rPr lang="en-US" dirty="0"/>
              <a:t>large- and small-scale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commercial CCS projects, dedicated transport and storage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Sustainable materials: </a:t>
            </a:r>
            <a:r>
              <a:rPr lang="en-US" dirty="0"/>
              <a:t>circular economy (recycling) and bioplastics </a:t>
            </a:r>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12</a:t>
            </a:fld>
            <a:endParaRPr lang="en-US"/>
          </a:p>
        </p:txBody>
      </p:sp>
    </p:spTree>
    <p:extLst>
      <p:ext uri="{BB962C8B-B14F-4D97-AF65-F5344CB8AC3E}">
        <p14:creationId xmlns:p14="http://schemas.microsoft.com/office/powerpoint/2010/main" val="2064767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13</a:t>
            </a:fld>
            <a:endParaRPr lang="en-US"/>
          </a:p>
        </p:txBody>
      </p:sp>
    </p:spTree>
    <p:extLst>
      <p:ext uri="{BB962C8B-B14F-4D97-AF65-F5344CB8AC3E}">
        <p14:creationId xmlns:p14="http://schemas.microsoft.com/office/powerpoint/2010/main" val="123681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14</a:t>
            </a:fld>
            <a:endParaRPr lang="en-US"/>
          </a:p>
        </p:txBody>
      </p:sp>
    </p:spTree>
    <p:extLst>
      <p:ext uri="{BB962C8B-B14F-4D97-AF65-F5344CB8AC3E}">
        <p14:creationId xmlns:p14="http://schemas.microsoft.com/office/powerpoint/2010/main" val="52014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said, we cover the full cycle needed to execute projects within time and budget. Cleopatra is at the heart of that. All projects are stored in a central database enabling you to have fully integrated process. Reuse of existing information is essential to become more efficient, accurate and to establish a continuous improvement process. </a:t>
            </a:r>
          </a:p>
          <a:p>
            <a:endParaRPr lang="en-GB" dirty="0"/>
          </a:p>
        </p:txBody>
      </p:sp>
      <p:sp>
        <p:nvSpPr>
          <p:cNvPr id="4" name="Slide Number Placeholder 3"/>
          <p:cNvSpPr>
            <a:spLocks noGrp="1"/>
          </p:cNvSpPr>
          <p:nvPr>
            <p:ph type="sldNum" sz="quarter" idx="10"/>
          </p:nvPr>
        </p:nvSpPr>
        <p:spPr/>
        <p:txBody>
          <a:bodyPr/>
          <a:lstStyle/>
          <a:p>
            <a:fld id="{12CADBE4-966B-4F0C-AF81-59D2D1B847A2}" type="slidenum">
              <a:rPr lang="en-US" smtClean="0"/>
              <a:t>16</a:t>
            </a:fld>
            <a:endParaRPr lang="en-US"/>
          </a:p>
        </p:txBody>
      </p:sp>
    </p:spTree>
    <p:extLst>
      <p:ext uri="{BB962C8B-B14F-4D97-AF65-F5344CB8AC3E}">
        <p14:creationId xmlns:p14="http://schemas.microsoft.com/office/powerpoint/2010/main" val="3609877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8" name="Rectangle 7"/>
          <p:cNvSpPr/>
          <p:nvPr userDrawn="1"/>
        </p:nvSpPr>
        <p:spPr>
          <a:xfrm rot="180000">
            <a:off x="-192342" y="2379775"/>
            <a:ext cx="12574280" cy="485188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a:p>
        </p:txBody>
      </p:sp>
      <p:sp>
        <p:nvSpPr>
          <p:cNvPr id="2" name="Title 1"/>
          <p:cNvSpPr>
            <a:spLocks noGrp="1"/>
          </p:cNvSpPr>
          <p:nvPr>
            <p:ph type="ctrTitle" hasCustomPrompt="1"/>
          </p:nvPr>
        </p:nvSpPr>
        <p:spPr>
          <a:xfrm>
            <a:off x="643467" y="2738438"/>
            <a:ext cx="10905067" cy="1266633"/>
          </a:xfrm>
        </p:spPr>
        <p:txBody>
          <a:bodyPr anchor="b">
            <a:normAutofit/>
          </a:bodyPr>
          <a:lstStyle>
            <a:lvl1pPr algn="ctr">
              <a:defRPr sz="4800" baseline="0">
                <a:solidFill>
                  <a:schemeClr val="bg1"/>
                </a:solidFill>
              </a:defRPr>
            </a:lvl1pPr>
          </a:lstStyle>
          <a:p>
            <a:r>
              <a:rPr lang="en-US" dirty="0"/>
              <a:t>CLICK TO EDIT MAIN TITLE</a:t>
            </a:r>
          </a:p>
        </p:txBody>
      </p:sp>
      <p:sp>
        <p:nvSpPr>
          <p:cNvPr id="3" name="Subtitle 2"/>
          <p:cNvSpPr>
            <a:spLocks noGrp="1"/>
          </p:cNvSpPr>
          <p:nvPr>
            <p:ph type="subTitle" idx="1" hasCustomPrompt="1"/>
          </p:nvPr>
        </p:nvSpPr>
        <p:spPr>
          <a:xfrm>
            <a:off x="1564218" y="4119562"/>
            <a:ext cx="9063567" cy="1382714"/>
          </a:xfrm>
        </p:spPr>
        <p:txBody>
          <a:bodyPr>
            <a:normAutofit/>
          </a:bodyPr>
          <a:lstStyle>
            <a:lvl1pPr marL="0" indent="0" algn="ctr">
              <a:buNone/>
              <a:defRPr sz="3200">
                <a:solidFill>
                  <a:schemeClr val="bg1"/>
                </a:solidFill>
                <a:latin typeface="Fira Sans Medium" panose="020B0603050000020004" pitchFamily="34" charset="0"/>
                <a:ea typeface="Fira Sans Medium" panose="020B06030500000200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 title</a:t>
            </a:r>
          </a:p>
        </p:txBody>
      </p:sp>
    </p:spTree>
    <p:extLst>
      <p:ext uri="{BB962C8B-B14F-4D97-AF65-F5344CB8AC3E}">
        <p14:creationId xmlns:p14="http://schemas.microsoft.com/office/powerpoint/2010/main" val="1971021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image, 2 icon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3"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6" name="Content Placeholder 2"/>
          <p:cNvSpPr>
            <a:spLocks noGrp="1"/>
          </p:cNvSpPr>
          <p:nvPr>
            <p:ph idx="10" hasCustomPrompt="1"/>
          </p:nvPr>
        </p:nvSpPr>
        <p:spPr>
          <a:xfrm>
            <a:off x="2484438" y="5025261"/>
            <a:ext cx="3535362" cy="1363590"/>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8" name="Content Placeholder 2"/>
          <p:cNvSpPr>
            <a:spLocks noGrp="1"/>
          </p:cNvSpPr>
          <p:nvPr>
            <p:ph idx="12" hasCustomPrompt="1"/>
          </p:nvPr>
        </p:nvSpPr>
        <p:spPr>
          <a:xfrm>
            <a:off x="7099300" y="5025261"/>
            <a:ext cx="3529013" cy="1363590"/>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1" name="Picture Placeholder 3"/>
          <p:cNvSpPr>
            <a:spLocks noGrp="1"/>
          </p:cNvSpPr>
          <p:nvPr>
            <p:ph type="pic" sz="quarter" idx="16" hasCustomPrompt="1"/>
          </p:nvPr>
        </p:nvSpPr>
        <p:spPr>
          <a:xfrm>
            <a:off x="650947" y="2060141"/>
            <a:ext cx="10880690" cy="2751572"/>
          </a:xfrm>
          <a:solidFill>
            <a:schemeClr val="bg2"/>
          </a:solidFill>
        </p:spPr>
        <p:txBody>
          <a:bodyPr anchor="ctr"/>
          <a:lstStyle>
            <a:lvl1pPr marL="0" indent="0" algn="ctr">
              <a:buNone/>
              <a:defRPr/>
            </a:lvl1pPr>
          </a:lstStyle>
          <a:p>
            <a:r>
              <a:rPr lang="nl-NL" dirty="0"/>
              <a:t>Graphic, Photo or Chart</a:t>
            </a:r>
          </a:p>
        </p:txBody>
      </p:sp>
      <p:sp>
        <p:nvSpPr>
          <p:cNvPr id="12" name="Picture Placeholder 3"/>
          <p:cNvSpPr>
            <a:spLocks noGrp="1"/>
          </p:cNvSpPr>
          <p:nvPr>
            <p:ph type="pic" sz="quarter" idx="17" hasCustomPrompt="1"/>
          </p:nvPr>
        </p:nvSpPr>
        <p:spPr>
          <a:xfrm>
            <a:off x="1572011" y="5222946"/>
            <a:ext cx="792103" cy="792103"/>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3" name="Picture Placeholder 3"/>
          <p:cNvSpPr>
            <a:spLocks noGrp="1"/>
          </p:cNvSpPr>
          <p:nvPr>
            <p:ph type="pic" sz="quarter" idx="18" hasCustomPrompt="1"/>
          </p:nvPr>
        </p:nvSpPr>
        <p:spPr>
          <a:xfrm>
            <a:off x="6163498" y="5222945"/>
            <a:ext cx="792103" cy="792103"/>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0" name="Slide Number Placeholder 5">
            <a:extLst>
              <a:ext uri="{FF2B5EF4-FFF2-40B4-BE49-F238E27FC236}">
                <a16:creationId xmlns:a16="http://schemas.microsoft.com/office/drawing/2014/main" id="{2AF282CF-F30C-4B28-B2DA-6FAF3757ED6B}"/>
              </a:ext>
            </a:extLst>
          </p:cNvPr>
          <p:cNvSpPr>
            <a:spLocks noGrp="1"/>
          </p:cNvSpPr>
          <p:nvPr>
            <p:ph type="sldNum" sz="quarter" idx="19"/>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pic>
        <p:nvPicPr>
          <p:cNvPr id="14" name="Graphic 13">
            <a:extLst>
              <a:ext uri="{FF2B5EF4-FFF2-40B4-BE49-F238E27FC236}">
                <a16:creationId xmlns:a16="http://schemas.microsoft.com/office/drawing/2014/main" id="{5C4C3252-613F-4DD7-A15D-4F6BA1618D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3236545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BG, wide content righ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4329113" y="2046289"/>
            <a:ext cx="7219950" cy="1382711"/>
          </a:xfrm>
        </p:spPr>
        <p:txBody>
          <a:bodyPr anchor="ctr">
            <a:normAutofit/>
          </a:bodyPr>
          <a:lstStyle>
            <a:lvl1pPr algn="l">
              <a:defRPr sz="3600" b="1" cap="none" baseline="0">
                <a:solidFill>
                  <a:schemeClr val="bg1"/>
                </a:solidFill>
              </a:defRPr>
            </a:lvl1pPr>
          </a:lstStyle>
          <a:p>
            <a:r>
              <a:rPr lang="en-US" dirty="0"/>
              <a:t>Click To Edit Slide Title</a:t>
            </a:r>
          </a:p>
        </p:txBody>
      </p:sp>
      <p:sp>
        <p:nvSpPr>
          <p:cNvPr id="8" name="Content Placeholder 2"/>
          <p:cNvSpPr>
            <a:spLocks noGrp="1"/>
          </p:cNvSpPr>
          <p:nvPr>
            <p:ph idx="10" hasCustomPrompt="1"/>
          </p:nvPr>
        </p:nvSpPr>
        <p:spPr>
          <a:xfrm>
            <a:off x="4335725" y="3430587"/>
            <a:ext cx="7213337" cy="2763838"/>
          </a:xfrm>
        </p:spPr>
        <p:txBody>
          <a:bodyPr numCol="1" spcCol="576000">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6" hasCustomPrompt="1"/>
          </p:nvPr>
        </p:nvSpPr>
        <p:spPr>
          <a:xfrm>
            <a:off x="650947" y="663575"/>
            <a:ext cx="3525766" cy="5530850"/>
          </a:xfrm>
          <a:solidFill>
            <a:schemeClr val="bg2"/>
          </a:solidFill>
        </p:spPr>
        <p:txBody>
          <a:bodyPr anchor="ctr"/>
          <a:lstStyle>
            <a:lvl1pPr marL="0" indent="0" algn="ctr">
              <a:buNone/>
              <a:defRPr/>
            </a:lvl1pPr>
          </a:lstStyle>
          <a:p>
            <a:r>
              <a:rPr lang="nl-NL" dirty="0"/>
              <a:t>Photo</a:t>
            </a:r>
          </a:p>
        </p:txBody>
      </p:sp>
      <p:sp>
        <p:nvSpPr>
          <p:cNvPr id="6" name="Slide Number Placeholder 5">
            <a:extLst>
              <a:ext uri="{FF2B5EF4-FFF2-40B4-BE49-F238E27FC236}">
                <a16:creationId xmlns:a16="http://schemas.microsoft.com/office/drawing/2014/main" id="{BD168451-81C8-4FA7-91BF-834257EC17AA}"/>
              </a:ext>
            </a:extLst>
          </p:cNvPr>
          <p:cNvSpPr>
            <a:spLocks noGrp="1"/>
          </p:cNvSpPr>
          <p:nvPr>
            <p:ph type="sldNum" sz="quarter" idx="17"/>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173561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ide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9113" y="2046289"/>
            <a:ext cx="7219950" cy="1382711"/>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4335725" y="3430587"/>
            <a:ext cx="7213337" cy="2763838"/>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3"/>
          <p:cNvSpPr>
            <a:spLocks noGrp="1"/>
          </p:cNvSpPr>
          <p:nvPr>
            <p:ph type="pic" sz="quarter" idx="16" hasCustomPrompt="1"/>
          </p:nvPr>
        </p:nvSpPr>
        <p:spPr>
          <a:xfrm>
            <a:off x="650947" y="663575"/>
            <a:ext cx="3525766" cy="5530850"/>
          </a:xfrm>
          <a:solidFill>
            <a:schemeClr val="bg2"/>
          </a:solidFill>
        </p:spPr>
        <p:txBody>
          <a:bodyPr anchor="ctr"/>
          <a:lstStyle>
            <a:lvl1pPr marL="0" indent="0" algn="ctr">
              <a:buNone/>
              <a:defRPr/>
            </a:lvl1pPr>
          </a:lstStyle>
          <a:p>
            <a:r>
              <a:rPr lang="nl-NL" dirty="0"/>
              <a:t>Photo</a:t>
            </a:r>
          </a:p>
        </p:txBody>
      </p:sp>
      <p:sp>
        <p:nvSpPr>
          <p:cNvPr id="5" name="Slide Number Placeholder 5">
            <a:extLst>
              <a:ext uri="{FF2B5EF4-FFF2-40B4-BE49-F238E27FC236}">
                <a16:creationId xmlns:a16="http://schemas.microsoft.com/office/drawing/2014/main" id="{789F0111-B05E-49C4-9CBC-4ACF599D6A2A}"/>
              </a:ext>
            </a:extLst>
          </p:cNvPr>
          <p:cNvSpPr>
            <a:spLocks noGrp="1"/>
          </p:cNvSpPr>
          <p:nvPr>
            <p:ph type="sldNum" sz="quarter" idx="17"/>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649530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9113" y="1355725"/>
            <a:ext cx="6298357" cy="1401761"/>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4335726" y="2759073"/>
            <a:ext cx="6292588" cy="2743202"/>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3"/>
          <p:cNvSpPr>
            <a:spLocks noGrp="1"/>
          </p:cNvSpPr>
          <p:nvPr>
            <p:ph type="pic" sz="quarter" idx="16" hasCustomPrompt="1"/>
          </p:nvPr>
        </p:nvSpPr>
        <p:spPr>
          <a:xfrm rot="-180000">
            <a:off x="-297846" y="-168729"/>
            <a:ext cx="3558358" cy="7352985"/>
          </a:xfrm>
          <a:solidFill>
            <a:schemeClr val="bg2"/>
          </a:solidFill>
        </p:spPr>
        <p:txBody>
          <a:bodyPr anchor="ctr"/>
          <a:lstStyle>
            <a:lvl1pPr marL="0" indent="0" algn="ctr">
              <a:buNone/>
              <a:defRPr/>
            </a:lvl1pPr>
          </a:lstStyle>
          <a:p>
            <a:r>
              <a:rPr lang="nl-NL" dirty="0"/>
              <a:t>Photo</a:t>
            </a:r>
          </a:p>
        </p:txBody>
      </p:sp>
      <p:sp>
        <p:nvSpPr>
          <p:cNvPr id="6" name="Slide Number Placeholder 5">
            <a:extLst>
              <a:ext uri="{FF2B5EF4-FFF2-40B4-BE49-F238E27FC236}">
                <a16:creationId xmlns:a16="http://schemas.microsoft.com/office/drawing/2014/main" id="{F29E76DC-3978-4000-9A4F-4C958D392219}"/>
              </a:ext>
            </a:extLst>
          </p:cNvPr>
          <p:cNvSpPr>
            <a:spLocks noGrp="1"/>
          </p:cNvSpPr>
          <p:nvPr>
            <p:ph type="sldNum" sz="quarter" idx="17"/>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82899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1" y="2046287"/>
            <a:ext cx="5370406" cy="138271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654313" y="3429000"/>
            <a:ext cx="5365487" cy="2765425"/>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3"/>
          <p:cNvSpPr>
            <a:spLocks noGrp="1"/>
          </p:cNvSpPr>
          <p:nvPr>
            <p:ph type="pic" sz="quarter" idx="16" hasCustomPrompt="1"/>
          </p:nvPr>
        </p:nvSpPr>
        <p:spPr>
          <a:xfrm>
            <a:off x="6172200" y="669131"/>
            <a:ext cx="2605015" cy="5530850"/>
          </a:xfrm>
          <a:solidFill>
            <a:schemeClr val="bg2"/>
          </a:solidFill>
        </p:spPr>
        <p:txBody>
          <a:bodyPr anchor="ctr"/>
          <a:lstStyle>
            <a:lvl1pPr marL="0" indent="0" algn="ctr">
              <a:buNone/>
              <a:defRPr/>
            </a:lvl1pPr>
          </a:lstStyle>
          <a:p>
            <a:r>
              <a:rPr lang="nl-NL" dirty="0"/>
              <a:t>Photo</a:t>
            </a:r>
          </a:p>
        </p:txBody>
      </p:sp>
      <p:sp>
        <p:nvSpPr>
          <p:cNvPr id="9" name="Picture Placeholder 3"/>
          <p:cNvSpPr>
            <a:spLocks noGrp="1"/>
          </p:cNvSpPr>
          <p:nvPr>
            <p:ph type="pic" sz="quarter" idx="17" hasCustomPrompt="1"/>
          </p:nvPr>
        </p:nvSpPr>
        <p:spPr>
          <a:xfrm>
            <a:off x="8944048" y="674543"/>
            <a:ext cx="2605015" cy="5530850"/>
          </a:xfrm>
          <a:solidFill>
            <a:schemeClr val="bg2"/>
          </a:solidFill>
        </p:spPr>
        <p:txBody>
          <a:bodyPr anchor="ctr"/>
          <a:lstStyle>
            <a:lvl1pPr marL="0" indent="0" algn="ctr">
              <a:buNone/>
              <a:defRPr/>
            </a:lvl1pPr>
          </a:lstStyle>
          <a:p>
            <a:r>
              <a:rPr lang="nl-NL" dirty="0"/>
              <a:t>Photo</a:t>
            </a:r>
          </a:p>
        </p:txBody>
      </p:sp>
      <p:sp>
        <p:nvSpPr>
          <p:cNvPr id="6" name="Slide Number Placeholder 5">
            <a:extLst>
              <a:ext uri="{FF2B5EF4-FFF2-40B4-BE49-F238E27FC236}">
                <a16:creationId xmlns:a16="http://schemas.microsoft.com/office/drawing/2014/main" id="{F1AC92DD-4FE0-4AC0-B44B-0E29DF3052EF}"/>
              </a:ext>
            </a:extLst>
          </p:cNvPr>
          <p:cNvSpPr>
            <a:spLocks noGrp="1"/>
          </p:cNvSpPr>
          <p:nvPr>
            <p:ph type="sldNum" sz="quarter" idx="18"/>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812340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329113" y="663576"/>
            <a:ext cx="7219949" cy="96166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14" name="Content Placeholder 2"/>
          <p:cNvSpPr>
            <a:spLocks noGrp="1"/>
          </p:cNvSpPr>
          <p:nvPr>
            <p:ph idx="12" hasCustomPrompt="1"/>
          </p:nvPr>
        </p:nvSpPr>
        <p:spPr>
          <a:xfrm>
            <a:off x="5257803" y="1873611"/>
            <a:ext cx="6291260"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5246208" y="2872003"/>
            <a:ext cx="6302854" cy="107488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5244621" y="3957276"/>
            <a:ext cx="6291260"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5244621" y="4955668"/>
            <a:ext cx="6302854" cy="1066079"/>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8" name="Picture Placeholder 3"/>
          <p:cNvSpPr>
            <a:spLocks noGrp="1"/>
          </p:cNvSpPr>
          <p:nvPr>
            <p:ph type="pic" sz="quarter" idx="16" hasCustomPrompt="1"/>
          </p:nvPr>
        </p:nvSpPr>
        <p:spPr>
          <a:xfrm>
            <a:off x="656576" y="1873611"/>
            <a:ext cx="3239149" cy="4148136"/>
          </a:xfrm>
          <a:solidFill>
            <a:schemeClr val="bg2"/>
          </a:solidFill>
        </p:spPr>
        <p:txBody>
          <a:bodyPr anchor="ctr"/>
          <a:lstStyle>
            <a:lvl1pPr marL="0" indent="0" algn="ctr">
              <a:buNone/>
              <a:defRPr/>
            </a:lvl1pPr>
          </a:lstStyle>
          <a:p>
            <a:r>
              <a:rPr lang="nl-NL" dirty="0"/>
              <a:t>Photo</a:t>
            </a:r>
          </a:p>
        </p:txBody>
      </p:sp>
      <p:sp>
        <p:nvSpPr>
          <p:cNvPr id="29" name="Picture Placeholder 3"/>
          <p:cNvSpPr>
            <a:spLocks noGrp="1"/>
          </p:cNvSpPr>
          <p:nvPr>
            <p:ph type="pic" sz="quarter" idx="17" hasCustomPrompt="1"/>
          </p:nvPr>
        </p:nvSpPr>
        <p:spPr>
          <a:xfrm>
            <a:off x="4337052" y="2046288"/>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0" name="Picture Placeholder 3"/>
          <p:cNvSpPr>
            <a:spLocks noGrp="1"/>
          </p:cNvSpPr>
          <p:nvPr>
            <p:ph type="pic" sz="quarter" idx="18" hasCustomPrompt="1"/>
          </p:nvPr>
        </p:nvSpPr>
        <p:spPr>
          <a:xfrm>
            <a:off x="4329113" y="3046669"/>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1" name="Picture Placeholder 3"/>
          <p:cNvSpPr>
            <a:spLocks noGrp="1"/>
          </p:cNvSpPr>
          <p:nvPr>
            <p:ph type="pic" sz="quarter" idx="19" hasCustomPrompt="1"/>
          </p:nvPr>
        </p:nvSpPr>
        <p:spPr>
          <a:xfrm>
            <a:off x="4348420" y="4128172"/>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2" name="Picture Placeholder 3"/>
          <p:cNvSpPr>
            <a:spLocks noGrp="1"/>
          </p:cNvSpPr>
          <p:nvPr>
            <p:ph type="pic" sz="quarter" idx="20" hasCustomPrompt="1"/>
          </p:nvPr>
        </p:nvSpPr>
        <p:spPr>
          <a:xfrm>
            <a:off x="4329113" y="512855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2" name="Slide Number Placeholder 5">
            <a:extLst>
              <a:ext uri="{FF2B5EF4-FFF2-40B4-BE49-F238E27FC236}">
                <a16:creationId xmlns:a16="http://schemas.microsoft.com/office/drawing/2014/main" id="{240DF01A-9443-4563-8FA1-9EDE9CB67048}"/>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357042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 left">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0" y="1873611"/>
            <a:ext cx="4453148"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3"/>
            <a:ext cx="4461355" cy="107488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58" y="3957276"/>
            <a:ext cx="4453148" cy="998392"/>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8" y="4955668"/>
            <a:ext cx="4461355" cy="1066079"/>
          </a:xfrm>
        </p:spPr>
        <p:txBody>
          <a:bodyPr numCol="1" spcCol="576000" anchor="ctr">
            <a:normAutofit/>
          </a:bodyPr>
          <a:lstStyle>
            <a:lvl1pPr marL="0" indent="0">
              <a:buNone/>
              <a:defRPr sz="18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13" name="Picture Placeholder 3"/>
          <p:cNvSpPr>
            <a:spLocks noGrp="1"/>
          </p:cNvSpPr>
          <p:nvPr>
            <p:ph type="pic" sz="quarter" idx="16" hasCustomPrompt="1"/>
          </p:nvPr>
        </p:nvSpPr>
        <p:spPr>
          <a:xfrm>
            <a:off x="6190148" y="1872697"/>
            <a:ext cx="5358914" cy="4148136"/>
          </a:xfrm>
          <a:solidFill>
            <a:schemeClr val="bg2"/>
          </a:solidFill>
        </p:spPr>
        <p:txBody>
          <a:bodyPr anchor="ctr"/>
          <a:lstStyle>
            <a:lvl1pPr marL="0" indent="0" algn="ctr">
              <a:buNone/>
              <a:defRPr/>
            </a:lvl1pPr>
          </a:lstStyle>
          <a:p>
            <a:r>
              <a:rPr lang="nl-NL" dirty="0"/>
              <a:t>Graphic, Photo or Chart</a:t>
            </a:r>
          </a:p>
        </p:txBody>
      </p:sp>
      <p:sp>
        <p:nvSpPr>
          <p:cNvPr id="15" name="Picture Placeholder 3"/>
          <p:cNvSpPr>
            <a:spLocks noGrp="1"/>
          </p:cNvSpPr>
          <p:nvPr>
            <p:ph type="pic" sz="quarter" idx="19" hasCustomPrompt="1"/>
          </p:nvPr>
        </p:nvSpPr>
        <p:spPr>
          <a:xfrm>
            <a:off x="649674" y="1972982"/>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7" name="Picture Placeholder 3"/>
          <p:cNvSpPr>
            <a:spLocks noGrp="1"/>
          </p:cNvSpPr>
          <p:nvPr>
            <p:ph type="pic" sz="quarter" idx="20" hasCustomPrompt="1"/>
          </p:nvPr>
        </p:nvSpPr>
        <p:spPr>
          <a:xfrm>
            <a:off x="649289" y="304454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8" name="Picture Placeholder 3"/>
          <p:cNvSpPr>
            <a:spLocks noGrp="1"/>
          </p:cNvSpPr>
          <p:nvPr>
            <p:ph type="pic" sz="quarter" idx="21" hasCustomPrompt="1"/>
          </p:nvPr>
        </p:nvSpPr>
        <p:spPr>
          <a:xfrm>
            <a:off x="642937" y="411956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9" name="Picture Placeholder 3"/>
          <p:cNvSpPr>
            <a:spLocks noGrp="1"/>
          </p:cNvSpPr>
          <p:nvPr>
            <p:ph type="pic" sz="quarter" idx="22" hasCustomPrompt="1"/>
          </p:nvPr>
        </p:nvSpPr>
        <p:spPr>
          <a:xfrm>
            <a:off x="638562" y="5191125"/>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6" name="Slide Number Placeholder 5">
            <a:extLst>
              <a:ext uri="{FF2B5EF4-FFF2-40B4-BE49-F238E27FC236}">
                <a16:creationId xmlns:a16="http://schemas.microsoft.com/office/drawing/2014/main" id="{845D7926-692A-429C-851A-CF86B6DDAD74}"/>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677215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both sides">
    <p:spTree>
      <p:nvGrpSpPr>
        <p:cNvPr id="1" name=""/>
        <p:cNvGrpSpPr/>
        <p:nvPr/>
      </p:nvGrpSpPr>
      <p:grpSpPr>
        <a:xfrm>
          <a:off x="0" y="0"/>
          <a:ext cx="0" cy="0"/>
          <a:chOff x="0" y="0"/>
          <a:chExt cx="0" cy="0"/>
        </a:xfrm>
      </p:grpSpPr>
      <p:sp>
        <p:nvSpPr>
          <p:cNvPr id="14" name="Content Placeholder 2"/>
          <p:cNvSpPr>
            <a:spLocks noGrp="1"/>
          </p:cNvSpPr>
          <p:nvPr>
            <p:ph idx="12" hasCustomPrompt="1"/>
          </p:nvPr>
        </p:nvSpPr>
        <p:spPr>
          <a:xfrm>
            <a:off x="1570040" y="1873611"/>
            <a:ext cx="2619855" cy="99839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4" name="Content Placeholder 2"/>
          <p:cNvSpPr>
            <a:spLocks noGrp="1"/>
          </p:cNvSpPr>
          <p:nvPr>
            <p:ph idx="13" hasCustomPrompt="1"/>
          </p:nvPr>
        </p:nvSpPr>
        <p:spPr>
          <a:xfrm>
            <a:off x="1558445" y="2872003"/>
            <a:ext cx="2624683" cy="107488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5" name="Content Placeholder 2"/>
          <p:cNvSpPr>
            <a:spLocks noGrp="1"/>
          </p:cNvSpPr>
          <p:nvPr>
            <p:ph idx="14" hasCustomPrompt="1"/>
          </p:nvPr>
        </p:nvSpPr>
        <p:spPr>
          <a:xfrm>
            <a:off x="1556858" y="3957276"/>
            <a:ext cx="2619855" cy="998392"/>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6" name="Content Placeholder 2"/>
          <p:cNvSpPr>
            <a:spLocks noGrp="1"/>
          </p:cNvSpPr>
          <p:nvPr>
            <p:ph idx="15" hasCustomPrompt="1"/>
          </p:nvPr>
        </p:nvSpPr>
        <p:spPr>
          <a:xfrm>
            <a:off x="1556858" y="4955668"/>
            <a:ext cx="2624683" cy="1066079"/>
          </a:xfrm>
        </p:spPr>
        <p:txBody>
          <a:bodyPr numCol="1" spcCol="576000" anchor="ctr">
            <a:normAutofit/>
          </a:bodyPr>
          <a:lstStyle>
            <a:lvl1pPr marL="0" indent="0">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13" name="Content Placeholder 2"/>
          <p:cNvSpPr>
            <a:spLocks noGrp="1"/>
          </p:cNvSpPr>
          <p:nvPr>
            <p:ph idx="16" hasCustomPrompt="1"/>
          </p:nvPr>
        </p:nvSpPr>
        <p:spPr>
          <a:xfrm>
            <a:off x="8026874" y="1873611"/>
            <a:ext cx="2615033" cy="99839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9" name="Content Placeholder 2"/>
          <p:cNvSpPr>
            <a:spLocks noGrp="1"/>
          </p:cNvSpPr>
          <p:nvPr>
            <p:ph idx="17" hasCustomPrompt="1"/>
          </p:nvPr>
        </p:nvSpPr>
        <p:spPr>
          <a:xfrm>
            <a:off x="8015288" y="2872003"/>
            <a:ext cx="2619852" cy="107488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7" name="Content Placeholder 2"/>
          <p:cNvSpPr>
            <a:spLocks noGrp="1"/>
          </p:cNvSpPr>
          <p:nvPr>
            <p:ph idx="18" hasCustomPrompt="1"/>
          </p:nvPr>
        </p:nvSpPr>
        <p:spPr>
          <a:xfrm>
            <a:off x="8013692" y="3957276"/>
            <a:ext cx="2615033" cy="998392"/>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8" name="Content Placeholder 2"/>
          <p:cNvSpPr>
            <a:spLocks noGrp="1"/>
          </p:cNvSpPr>
          <p:nvPr>
            <p:ph idx="19" hasCustomPrompt="1"/>
          </p:nvPr>
        </p:nvSpPr>
        <p:spPr>
          <a:xfrm>
            <a:off x="8013701" y="4955668"/>
            <a:ext cx="2619852" cy="1066079"/>
          </a:xfrm>
        </p:spPr>
        <p:txBody>
          <a:bodyPr numCol="1" spcCol="576000" anchor="ctr">
            <a:normAutofit/>
          </a:bodyPr>
          <a:lstStyle>
            <a:lvl1pPr marL="0" indent="0" algn="r">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33" name="Picture Placeholder 3"/>
          <p:cNvSpPr>
            <a:spLocks noGrp="1"/>
          </p:cNvSpPr>
          <p:nvPr>
            <p:ph type="pic" sz="quarter" idx="20" hasCustomPrompt="1"/>
          </p:nvPr>
        </p:nvSpPr>
        <p:spPr>
          <a:xfrm>
            <a:off x="667980" y="1994610"/>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4" name="Picture Placeholder 3"/>
          <p:cNvSpPr>
            <a:spLocks noGrp="1"/>
          </p:cNvSpPr>
          <p:nvPr>
            <p:ph type="pic" sz="quarter" idx="21" hasCustomPrompt="1"/>
          </p:nvPr>
        </p:nvSpPr>
        <p:spPr>
          <a:xfrm>
            <a:off x="667595" y="302711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5" name="Picture Placeholder 3"/>
          <p:cNvSpPr>
            <a:spLocks noGrp="1"/>
          </p:cNvSpPr>
          <p:nvPr>
            <p:ph type="pic" sz="quarter" idx="22" hasCustomPrompt="1"/>
          </p:nvPr>
        </p:nvSpPr>
        <p:spPr>
          <a:xfrm>
            <a:off x="667594" y="405785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6" name="Picture Placeholder 3"/>
          <p:cNvSpPr>
            <a:spLocks noGrp="1"/>
          </p:cNvSpPr>
          <p:nvPr>
            <p:ph type="pic" sz="quarter" idx="23" hasCustomPrompt="1"/>
          </p:nvPr>
        </p:nvSpPr>
        <p:spPr>
          <a:xfrm>
            <a:off x="667595" y="5089476"/>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2" name="Picture Placeholder 3"/>
          <p:cNvSpPr>
            <a:spLocks noGrp="1"/>
          </p:cNvSpPr>
          <p:nvPr>
            <p:ph type="pic" sz="quarter" idx="28" hasCustomPrompt="1"/>
          </p:nvPr>
        </p:nvSpPr>
        <p:spPr>
          <a:xfrm>
            <a:off x="4789753" y="1883208"/>
            <a:ext cx="2605015" cy="4138539"/>
          </a:xfrm>
          <a:solidFill>
            <a:schemeClr val="bg2"/>
          </a:solidFill>
        </p:spPr>
        <p:txBody>
          <a:bodyPr anchor="ctr"/>
          <a:lstStyle>
            <a:lvl1pPr marL="0" indent="0" algn="ctr">
              <a:buNone/>
              <a:defRPr/>
            </a:lvl1pPr>
          </a:lstStyle>
          <a:p>
            <a:r>
              <a:rPr lang="nl-NL" dirty="0"/>
              <a:t>Graphic</a:t>
            </a:r>
          </a:p>
        </p:txBody>
      </p:sp>
      <p:sp>
        <p:nvSpPr>
          <p:cNvPr id="43" name="Picture Placeholder 3"/>
          <p:cNvSpPr>
            <a:spLocks noGrp="1"/>
          </p:cNvSpPr>
          <p:nvPr>
            <p:ph type="pic" sz="quarter" idx="29" hasCustomPrompt="1"/>
          </p:nvPr>
        </p:nvSpPr>
        <p:spPr>
          <a:xfrm>
            <a:off x="10784402" y="1994610"/>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4" name="Picture Placeholder 3"/>
          <p:cNvSpPr>
            <a:spLocks noGrp="1"/>
          </p:cNvSpPr>
          <p:nvPr>
            <p:ph type="pic" sz="quarter" idx="30" hasCustomPrompt="1"/>
          </p:nvPr>
        </p:nvSpPr>
        <p:spPr>
          <a:xfrm>
            <a:off x="10784017" y="3027113"/>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5" name="Picture Placeholder 3"/>
          <p:cNvSpPr>
            <a:spLocks noGrp="1"/>
          </p:cNvSpPr>
          <p:nvPr>
            <p:ph type="pic" sz="quarter" idx="31" hasCustomPrompt="1"/>
          </p:nvPr>
        </p:nvSpPr>
        <p:spPr>
          <a:xfrm>
            <a:off x="10784016" y="4057854"/>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46" name="Picture Placeholder 3"/>
          <p:cNvSpPr>
            <a:spLocks noGrp="1"/>
          </p:cNvSpPr>
          <p:nvPr>
            <p:ph type="pic" sz="quarter" idx="32" hasCustomPrompt="1"/>
          </p:nvPr>
        </p:nvSpPr>
        <p:spPr>
          <a:xfrm>
            <a:off x="10784017" y="5089476"/>
            <a:ext cx="764661" cy="76466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0" name="Slide Number Placeholder 5">
            <a:extLst>
              <a:ext uri="{FF2B5EF4-FFF2-40B4-BE49-F238E27FC236}">
                <a16:creationId xmlns:a16="http://schemas.microsoft.com/office/drawing/2014/main" id="{6ECAF911-727D-47BA-9794-D2E8B304E24F}"/>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053581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large ico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2" name="Content Placeholder 2"/>
          <p:cNvSpPr>
            <a:spLocks noGrp="1"/>
          </p:cNvSpPr>
          <p:nvPr>
            <p:ph idx="10" hasCustomPrompt="1"/>
          </p:nvPr>
        </p:nvSpPr>
        <p:spPr>
          <a:xfrm>
            <a:off x="3252788" y="2755973"/>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3" name="Content Placeholder 2"/>
          <p:cNvSpPr>
            <a:spLocks noGrp="1"/>
          </p:cNvSpPr>
          <p:nvPr>
            <p:ph idx="11" hasCustomPrompt="1"/>
          </p:nvPr>
        </p:nvSpPr>
        <p:spPr>
          <a:xfrm>
            <a:off x="3270251" y="4820480"/>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4" name="Content Placeholder 2"/>
          <p:cNvSpPr>
            <a:spLocks noGrp="1"/>
          </p:cNvSpPr>
          <p:nvPr>
            <p:ph idx="12" hasCustomPrompt="1"/>
          </p:nvPr>
        </p:nvSpPr>
        <p:spPr>
          <a:xfrm>
            <a:off x="7867651" y="2755973"/>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5" name="Content Placeholder 2"/>
          <p:cNvSpPr>
            <a:spLocks noGrp="1"/>
          </p:cNvSpPr>
          <p:nvPr>
            <p:ph idx="13" hasCustomPrompt="1"/>
          </p:nvPr>
        </p:nvSpPr>
        <p:spPr>
          <a:xfrm>
            <a:off x="7867651" y="4807286"/>
            <a:ext cx="2760662" cy="1363590"/>
          </a:xfrm>
        </p:spPr>
        <p:txBody>
          <a:bodyPr numCol="1" spcCol="576000" anchor="ctr">
            <a:normAutofit/>
          </a:bodyPr>
          <a:lstStyle>
            <a:lvl1pPr marL="0" indent="0">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3" name="Picture Placeholder 3"/>
          <p:cNvSpPr>
            <a:spLocks noGrp="1"/>
          </p:cNvSpPr>
          <p:nvPr>
            <p:ph type="pic" sz="quarter" idx="21" hasCustomPrompt="1"/>
          </p:nvPr>
        </p:nvSpPr>
        <p:spPr>
          <a:xfrm>
            <a:off x="1722774"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4" name="Picture Placeholder 3"/>
          <p:cNvSpPr>
            <a:spLocks noGrp="1"/>
          </p:cNvSpPr>
          <p:nvPr>
            <p:ph type="pic" sz="quarter" idx="22" hasCustomPrompt="1"/>
          </p:nvPr>
        </p:nvSpPr>
        <p:spPr>
          <a:xfrm>
            <a:off x="1722773" y="4809727"/>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5" name="Picture Placeholder 3"/>
          <p:cNvSpPr>
            <a:spLocks noGrp="1"/>
          </p:cNvSpPr>
          <p:nvPr>
            <p:ph type="pic" sz="quarter" idx="23" hasCustomPrompt="1"/>
          </p:nvPr>
        </p:nvSpPr>
        <p:spPr>
          <a:xfrm>
            <a:off x="6305093"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6" name="Picture Placeholder 3"/>
          <p:cNvSpPr>
            <a:spLocks noGrp="1"/>
          </p:cNvSpPr>
          <p:nvPr>
            <p:ph type="pic" sz="quarter" idx="24" hasCustomPrompt="1"/>
          </p:nvPr>
        </p:nvSpPr>
        <p:spPr>
          <a:xfrm>
            <a:off x="6305092" y="4809727"/>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6" name="Slide Number Placeholder 5">
            <a:extLst>
              <a:ext uri="{FF2B5EF4-FFF2-40B4-BE49-F238E27FC236}">
                <a16:creationId xmlns:a16="http://schemas.microsoft.com/office/drawing/2014/main" id="{992F9553-F07C-49C9-BFE1-690D30A8802A}"/>
              </a:ext>
            </a:extLst>
          </p:cNvPr>
          <p:cNvSpPr>
            <a:spLocks noGrp="1"/>
          </p:cNvSpPr>
          <p:nvPr>
            <p:ph type="sldNum" sz="quarter" idx="25"/>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135908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large ico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6" name="Content Placeholder 2"/>
          <p:cNvSpPr>
            <a:spLocks noGrp="1"/>
          </p:cNvSpPr>
          <p:nvPr>
            <p:ph idx="11" hasCustomPrompt="1"/>
          </p:nvPr>
        </p:nvSpPr>
        <p:spPr>
          <a:xfrm>
            <a:off x="638970" y="4458978"/>
            <a:ext cx="3533776" cy="1735447"/>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0" name="Content Placeholder 2"/>
          <p:cNvSpPr>
            <a:spLocks noGrp="1"/>
          </p:cNvSpPr>
          <p:nvPr>
            <p:ph idx="12" hasCustomPrompt="1"/>
          </p:nvPr>
        </p:nvSpPr>
        <p:spPr>
          <a:xfrm>
            <a:off x="4329113" y="4465925"/>
            <a:ext cx="3533774" cy="1728499"/>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1" name="Content Placeholder 2"/>
          <p:cNvSpPr>
            <a:spLocks noGrp="1"/>
          </p:cNvSpPr>
          <p:nvPr>
            <p:ph idx="13" hasCustomPrompt="1"/>
          </p:nvPr>
        </p:nvSpPr>
        <p:spPr>
          <a:xfrm>
            <a:off x="8015288" y="4465925"/>
            <a:ext cx="3533774" cy="1728499"/>
          </a:xfrm>
        </p:spPr>
        <p:txBody>
          <a:bodyPr numCol="1" spcCol="576000" anchor="t">
            <a:normAutofit/>
          </a:bodyPr>
          <a:lstStyle>
            <a:lvl1pPr marL="0" indent="0" algn="ctr">
              <a:buNone/>
              <a:defRPr sz="20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2" name="Picture Placeholder 3"/>
          <p:cNvSpPr>
            <a:spLocks noGrp="1"/>
          </p:cNvSpPr>
          <p:nvPr>
            <p:ph type="pic" sz="quarter" idx="21" hasCustomPrompt="1"/>
          </p:nvPr>
        </p:nvSpPr>
        <p:spPr>
          <a:xfrm>
            <a:off x="1722774"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3" name="Picture Placeholder 3"/>
          <p:cNvSpPr>
            <a:spLocks noGrp="1"/>
          </p:cNvSpPr>
          <p:nvPr>
            <p:ph type="pic" sz="quarter" idx="22" hasCustomPrompt="1"/>
          </p:nvPr>
        </p:nvSpPr>
        <p:spPr>
          <a:xfrm>
            <a:off x="5405436" y="2738438"/>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24" name="Picture Placeholder 3"/>
          <p:cNvSpPr>
            <a:spLocks noGrp="1"/>
          </p:cNvSpPr>
          <p:nvPr>
            <p:ph type="pic" sz="quarter" idx="23" hasCustomPrompt="1"/>
          </p:nvPr>
        </p:nvSpPr>
        <p:spPr>
          <a:xfrm>
            <a:off x="9088098" y="2751619"/>
            <a:ext cx="1381125" cy="1381125"/>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0" name="Slide Number Placeholder 5">
            <a:extLst>
              <a:ext uri="{FF2B5EF4-FFF2-40B4-BE49-F238E27FC236}">
                <a16:creationId xmlns:a16="http://schemas.microsoft.com/office/drawing/2014/main" id="{70617EF1-3C5B-4BD9-9D39-336765DF50D3}"/>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29650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8" name="Rectangle 7"/>
          <p:cNvSpPr/>
          <p:nvPr userDrawn="1"/>
        </p:nvSpPr>
        <p:spPr>
          <a:xfrm rot="180000">
            <a:off x="-277764" y="-625650"/>
            <a:ext cx="12574280" cy="81162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a:p>
        </p:txBody>
      </p:sp>
      <p:sp>
        <p:nvSpPr>
          <p:cNvPr id="2" name="Title 1"/>
          <p:cNvSpPr>
            <a:spLocks noGrp="1"/>
          </p:cNvSpPr>
          <p:nvPr>
            <p:ph type="ctrTitle" hasCustomPrompt="1"/>
          </p:nvPr>
        </p:nvSpPr>
        <p:spPr>
          <a:xfrm>
            <a:off x="643467" y="2738438"/>
            <a:ext cx="10905067" cy="1266633"/>
          </a:xfrm>
        </p:spPr>
        <p:txBody>
          <a:bodyPr anchor="b">
            <a:normAutofit/>
          </a:bodyPr>
          <a:lstStyle>
            <a:lvl1pPr algn="ctr">
              <a:defRPr sz="4800" baseline="0">
                <a:solidFill>
                  <a:schemeClr val="bg1"/>
                </a:solidFill>
              </a:defRPr>
            </a:lvl1pPr>
          </a:lstStyle>
          <a:p>
            <a:r>
              <a:rPr lang="en-US" dirty="0"/>
              <a:t>CLICK TO EDIT MAIN TITLE</a:t>
            </a:r>
          </a:p>
        </p:txBody>
      </p:sp>
      <p:sp>
        <p:nvSpPr>
          <p:cNvPr id="3" name="Subtitle 2"/>
          <p:cNvSpPr>
            <a:spLocks noGrp="1"/>
          </p:cNvSpPr>
          <p:nvPr>
            <p:ph type="subTitle" idx="1" hasCustomPrompt="1"/>
          </p:nvPr>
        </p:nvSpPr>
        <p:spPr>
          <a:xfrm>
            <a:off x="1564218" y="4119562"/>
            <a:ext cx="9063567" cy="1382714"/>
          </a:xfrm>
        </p:spPr>
        <p:txBody>
          <a:bodyPr>
            <a:normAutofit/>
          </a:bodyPr>
          <a:lstStyle>
            <a:lvl1pPr marL="0" indent="0" algn="ctr">
              <a:buNone/>
              <a:defRPr sz="3200">
                <a:solidFill>
                  <a:schemeClr val="bg1"/>
                </a:solidFill>
                <a:latin typeface="Fira Sans Medium" panose="020B0603050000020004" pitchFamily="34" charset="0"/>
                <a:ea typeface="Fira Sans Medium" panose="020B06030500000200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 title</a:t>
            </a:r>
          </a:p>
        </p:txBody>
      </p:sp>
    </p:spTree>
    <p:extLst>
      <p:ext uri="{BB962C8B-B14F-4D97-AF65-F5344CB8AC3E}">
        <p14:creationId xmlns:p14="http://schemas.microsoft.com/office/powerpoint/2010/main" val="1854195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BG, 3 icons below">
    <p:spTree>
      <p:nvGrpSpPr>
        <p:cNvPr id="1" name=""/>
        <p:cNvGrpSpPr/>
        <p:nvPr/>
      </p:nvGrpSpPr>
      <p:grpSpPr>
        <a:xfrm>
          <a:off x="0" y="0"/>
          <a:ext cx="0" cy="0"/>
          <a:chOff x="0" y="0"/>
          <a:chExt cx="0" cy="0"/>
        </a:xfrm>
      </p:grpSpPr>
      <p:sp>
        <p:nvSpPr>
          <p:cNvPr id="17" name="Picture Placeholder 3"/>
          <p:cNvSpPr>
            <a:spLocks noGrp="1"/>
          </p:cNvSpPr>
          <p:nvPr>
            <p:ph type="pic" sz="quarter" idx="16" hasCustomPrompt="1"/>
          </p:nvPr>
        </p:nvSpPr>
        <p:spPr>
          <a:xfrm>
            <a:off x="0" y="7239"/>
            <a:ext cx="12192000" cy="4804473"/>
          </a:xfrm>
          <a:solidFill>
            <a:schemeClr val="tx1"/>
          </a:solidFill>
        </p:spPr>
        <p:txBody>
          <a:bodyPr anchor="ctr"/>
          <a:lstStyle>
            <a:lvl1pPr marL="0" indent="0" algn="ctr">
              <a:buNone/>
              <a:defRPr>
                <a:solidFill>
                  <a:schemeClr val="bg1"/>
                </a:solidFill>
              </a:defRPr>
            </a:lvl1pPr>
          </a:lstStyle>
          <a:p>
            <a:r>
              <a:rPr lang="nl-NL" dirty="0"/>
              <a:t>Graphic, Photo or Chart</a:t>
            </a:r>
          </a:p>
        </p:txBody>
      </p:sp>
      <p:sp>
        <p:nvSpPr>
          <p:cNvPr id="6"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bg1"/>
                </a:solidFill>
              </a:defRPr>
            </a:lvl1pPr>
          </a:lstStyle>
          <a:p>
            <a:r>
              <a:rPr lang="en-US" dirty="0"/>
              <a:t>Click to edit Slide Title</a:t>
            </a:r>
          </a:p>
        </p:txBody>
      </p:sp>
      <p:sp>
        <p:nvSpPr>
          <p:cNvPr id="7"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6" name="Content Placeholder 2"/>
          <p:cNvSpPr>
            <a:spLocks noGrp="1"/>
          </p:cNvSpPr>
          <p:nvPr>
            <p:ph idx="11" hasCustomPrompt="1"/>
          </p:nvPr>
        </p:nvSpPr>
        <p:spPr>
          <a:xfrm>
            <a:off x="1563688" y="5502275"/>
            <a:ext cx="2609058" cy="692150"/>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0" name="Content Placeholder 2"/>
          <p:cNvSpPr>
            <a:spLocks noGrp="1"/>
          </p:cNvSpPr>
          <p:nvPr>
            <p:ph idx="12" hasCustomPrompt="1"/>
          </p:nvPr>
        </p:nvSpPr>
        <p:spPr>
          <a:xfrm>
            <a:off x="5253829" y="5502275"/>
            <a:ext cx="2609057" cy="692149"/>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21" name="Content Placeholder 2"/>
          <p:cNvSpPr>
            <a:spLocks noGrp="1"/>
          </p:cNvSpPr>
          <p:nvPr>
            <p:ph idx="13" hasCustomPrompt="1"/>
          </p:nvPr>
        </p:nvSpPr>
        <p:spPr>
          <a:xfrm>
            <a:off x="8940004" y="5502275"/>
            <a:ext cx="2609057" cy="692149"/>
          </a:xfrm>
        </p:spPr>
        <p:txBody>
          <a:bodyPr numCol="1" spcCol="576000" anchor="ctr">
            <a:normAutofit/>
          </a:bodyPr>
          <a:lstStyle>
            <a:lvl1pPr marL="0" indent="0" algn="l">
              <a:buNone/>
              <a:defRPr sz="16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slide content</a:t>
            </a:r>
          </a:p>
        </p:txBody>
      </p:sp>
      <p:sp>
        <p:nvSpPr>
          <p:cNvPr id="13" name="Picture Placeholder 3"/>
          <p:cNvSpPr>
            <a:spLocks noGrp="1"/>
          </p:cNvSpPr>
          <p:nvPr>
            <p:ph type="pic" sz="quarter" idx="20" hasCustomPrompt="1"/>
          </p:nvPr>
        </p:nvSpPr>
        <p:spPr>
          <a:xfrm>
            <a:off x="665811" y="5502275"/>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4" name="Picture Placeholder 3"/>
          <p:cNvSpPr>
            <a:spLocks noGrp="1"/>
          </p:cNvSpPr>
          <p:nvPr>
            <p:ph type="pic" sz="quarter" idx="21" hasCustomPrompt="1"/>
          </p:nvPr>
        </p:nvSpPr>
        <p:spPr>
          <a:xfrm>
            <a:off x="4339356" y="5512312"/>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5" name="Picture Placeholder 3"/>
          <p:cNvSpPr>
            <a:spLocks noGrp="1"/>
          </p:cNvSpPr>
          <p:nvPr>
            <p:ph type="pic" sz="quarter" idx="22" hasCustomPrompt="1"/>
          </p:nvPr>
        </p:nvSpPr>
        <p:spPr>
          <a:xfrm>
            <a:off x="8016346" y="5512312"/>
            <a:ext cx="689996" cy="68999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Tree>
    <p:extLst>
      <p:ext uri="{BB962C8B-B14F-4D97-AF65-F5344CB8AC3E}">
        <p14:creationId xmlns:p14="http://schemas.microsoft.com/office/powerpoint/2010/main" val="465693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161243-20F5-4F8A-8641-318A38328B7C}"/>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pic>
        <p:nvPicPr>
          <p:cNvPr id="3" name="Graphic 2">
            <a:extLst>
              <a:ext uri="{FF2B5EF4-FFF2-40B4-BE49-F238E27FC236}">
                <a16:creationId xmlns:a16="http://schemas.microsoft.com/office/drawing/2014/main" id="{F367D405-8ADB-42B3-87DD-66E350EE0A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1010892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ic Smll | Desk">
    <p:spTree>
      <p:nvGrpSpPr>
        <p:cNvPr id="1" name=""/>
        <p:cNvGrpSpPr/>
        <p:nvPr/>
      </p:nvGrpSpPr>
      <p:grpSpPr>
        <a:xfrm>
          <a:off x="0" y="0"/>
          <a:ext cx="0" cy="0"/>
          <a:chOff x="0" y="0"/>
          <a:chExt cx="0" cy="0"/>
        </a:xfrm>
      </p:grpSpPr>
      <p:pic>
        <p:nvPicPr>
          <p:cNvPr id="7170" name="Picture 2" descr="S:\Images\Cost Engineering Event 2015\Slides\Template\Assets\Photo-Desk.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0"/>
            <a:ext cx="12192000" cy="6858000"/>
          </a:xfrm>
          <a:prstGeom prst="rect">
            <a:avLst/>
          </a:prstGeom>
          <a:solidFill>
            <a:schemeClr val="accent6">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dirty="0"/>
          </a:p>
        </p:txBody>
      </p:sp>
      <p:sp>
        <p:nvSpPr>
          <p:cNvPr id="7" name="Flowchart: Manual Input 6"/>
          <p:cNvSpPr/>
          <p:nvPr userDrawn="1"/>
        </p:nvSpPr>
        <p:spPr>
          <a:xfrm flipH="1">
            <a:off x="0" y="5403981"/>
            <a:ext cx="12192000" cy="1454019"/>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3" tIns="72571" rIns="145143" bIns="72571" rtlCol="0" anchor="ctr"/>
          <a:lstStyle/>
          <a:p>
            <a:pPr algn="ctr"/>
            <a:endParaRPr lang="nl-NL" sz="2100"/>
          </a:p>
        </p:txBody>
      </p:sp>
      <p:sp>
        <p:nvSpPr>
          <p:cNvPr id="5" name="Picture Placeholder 4"/>
          <p:cNvSpPr>
            <a:spLocks noGrp="1"/>
          </p:cNvSpPr>
          <p:nvPr>
            <p:ph type="pic" sz="quarter" idx="10"/>
          </p:nvPr>
        </p:nvSpPr>
        <p:spPr>
          <a:xfrm>
            <a:off x="2447595" y="574832"/>
            <a:ext cx="7200800" cy="4416491"/>
          </a:xfrm>
          <a:prstGeom prst="rect">
            <a:avLst/>
          </a:prstGeom>
        </p:spPr>
        <p:txBody>
          <a:bodyPr/>
          <a:lstStyle/>
          <a:p>
            <a:endParaRPr lang="nl-NL"/>
          </a:p>
        </p:txBody>
      </p:sp>
    </p:spTree>
    <p:extLst>
      <p:ext uri="{BB962C8B-B14F-4D97-AF65-F5344CB8AC3E}">
        <p14:creationId xmlns:p14="http://schemas.microsoft.com/office/powerpoint/2010/main" val="231825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01CF5F-2621-48DF-9A19-FC416A0805BB}" type="datetimeFigureOut">
              <a:rPr lang="en-US" smtClean="0"/>
              <a:t>8/26/2022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4B0B3-C310-42ED-AE8F-716248B8073F}" type="slidenum">
              <a:rPr lang="en-US" smtClean="0"/>
              <a:t>‹nr.›</a:t>
            </a:fld>
            <a:endParaRPr lang="en-US"/>
          </a:p>
        </p:txBody>
      </p:sp>
    </p:spTree>
    <p:extLst>
      <p:ext uri="{BB962C8B-B14F-4D97-AF65-F5344CB8AC3E}">
        <p14:creationId xmlns:p14="http://schemas.microsoft.com/office/powerpoint/2010/main" val="4057625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p>
        </p:txBody>
      </p:sp>
      <p:sp>
        <p:nvSpPr>
          <p:cNvPr id="3" name="Rectangle 7"/>
          <p:cNvSpPr>
            <a:spLocks noGrp="1" noChangeArrowheads="1"/>
          </p:cNvSpPr>
          <p:nvPr>
            <p:ph type="ftr" sz="quarter" idx="11"/>
          </p:nvPr>
        </p:nvSpPr>
        <p:spPr>
          <a:ln/>
        </p:spPr>
        <p:txBody>
          <a:bodyPr/>
          <a:lstStyle>
            <a:lvl1pPr>
              <a:defRPr/>
            </a:lvl1pPr>
          </a:lstStyle>
          <a:p>
            <a:pPr>
              <a:defRPr/>
            </a:pPr>
            <a:endParaRPr lang="en-GB"/>
          </a:p>
        </p:txBody>
      </p:sp>
      <p:sp>
        <p:nvSpPr>
          <p:cNvPr id="4" name="Rectangle 8"/>
          <p:cNvSpPr>
            <a:spLocks noGrp="1" noChangeArrowheads="1"/>
          </p:cNvSpPr>
          <p:nvPr>
            <p:ph type="sldNum" sz="quarter" idx="12"/>
          </p:nvPr>
        </p:nvSpPr>
        <p:spPr>
          <a:ln/>
        </p:spPr>
        <p:txBody>
          <a:bodyPr/>
          <a:lstStyle>
            <a:lvl1pPr>
              <a:defRPr/>
            </a:lvl1pPr>
          </a:lstStyle>
          <a:p>
            <a:fld id="{EC3E5E87-F0E6-4D4A-B8B9-1239D84D7312}" type="slidenum">
              <a:rPr lang="en-GB" altLang="en-US"/>
              <a:pPr/>
              <a:t>‹nr.›</a:t>
            </a:fld>
            <a:endParaRPr lang="en-GB" altLang="en-US"/>
          </a:p>
        </p:txBody>
      </p:sp>
    </p:spTree>
    <p:extLst>
      <p:ext uri="{BB962C8B-B14F-4D97-AF65-F5344CB8AC3E}">
        <p14:creationId xmlns:p14="http://schemas.microsoft.com/office/powerpoint/2010/main" val="34207664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8" y="2046288"/>
            <a:ext cx="6451600" cy="4148137"/>
          </a:xfrm>
        </p:spPr>
        <p:txBody>
          <a:bodyPr/>
          <a:lstStyle>
            <a:lvl1pPr marL="342900" indent="-342900">
              <a:lnSpc>
                <a:spcPct val="120000"/>
              </a:lnSpc>
              <a:buClr>
                <a:schemeClr val="accent1"/>
              </a:buClr>
              <a:buSzPct val="80000"/>
              <a:buFont typeface="Wingdings" panose="05000000000000000000" pitchFamily="2" charset="2"/>
              <a:buChar char="§"/>
              <a:defRPr sz="2400">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vl3pPr>
              <a:defRPr sz="2000">
                <a:latin typeface="+mn-lt"/>
              </a:defRPr>
            </a:lvl3pPr>
          </a:lstStyle>
          <a:p>
            <a:pPr lvl="0"/>
            <a:r>
              <a:rPr lang="en-US"/>
              <a:t>Click to edit Master text styles</a:t>
            </a:r>
          </a:p>
          <a:p>
            <a:pPr lvl="1"/>
            <a:r>
              <a:rPr lang="en-US"/>
              <a:t>Second level</a:t>
            </a:r>
          </a:p>
          <a:p>
            <a:pPr lvl="2"/>
            <a:r>
              <a:rPr lang="en-US"/>
              <a:t>Third level</a:t>
            </a:r>
          </a:p>
        </p:txBody>
      </p:sp>
      <p:sp>
        <p:nvSpPr>
          <p:cNvPr id="4" name="Title 29">
            <a:extLst>
              <a:ext uri="{FF2B5EF4-FFF2-40B4-BE49-F238E27FC236}">
                <a16:creationId xmlns:a16="http://schemas.microsoft.com/office/drawing/2014/main" id="{38D06048-E828-4D19-AF61-810EDC946734}"/>
              </a:ext>
            </a:extLst>
          </p:cNvPr>
          <p:cNvSpPr>
            <a:spLocks noGrp="1"/>
          </p:cNvSpPr>
          <p:nvPr>
            <p:ph type="title"/>
          </p:nvPr>
        </p:nvSpPr>
        <p:spPr>
          <a:xfrm>
            <a:off x="0" y="662400"/>
            <a:ext cx="675941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a:t>Click to edit Master title style</a:t>
            </a:r>
            <a:endParaRPr lang="en-GB" dirty="0"/>
          </a:p>
        </p:txBody>
      </p:sp>
      <p:sp>
        <p:nvSpPr>
          <p:cNvPr id="5" name="Slide Number Placeholder 5">
            <a:extLst>
              <a:ext uri="{FF2B5EF4-FFF2-40B4-BE49-F238E27FC236}">
                <a16:creationId xmlns:a16="http://schemas.microsoft.com/office/drawing/2014/main" id="{D8FB658B-D65A-4939-8731-144CD66016A3}"/>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4019880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lain_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EA40F17-AC4E-4B4A-8C3B-F4D3F46E66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3335" y="6044202"/>
            <a:ext cx="1785817" cy="354744"/>
          </a:xfrm>
          <a:prstGeom prst="rect">
            <a:avLst/>
          </a:prstGeom>
        </p:spPr>
      </p:pic>
    </p:spTree>
    <p:extLst>
      <p:ext uri="{BB962C8B-B14F-4D97-AF65-F5344CB8AC3E}">
        <p14:creationId xmlns:p14="http://schemas.microsoft.com/office/powerpoint/2010/main" val="4152429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398EDF-3A5D-47E6-ACD7-6B1C4F98EC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810000"/>
          </a:xfrm>
          <a:prstGeom prst="rect">
            <a:avLst/>
          </a:prstGeom>
        </p:spPr>
      </p:pic>
      <p:sp>
        <p:nvSpPr>
          <p:cNvPr id="9" name="Rectangle 8">
            <a:extLst>
              <a:ext uri="{FF2B5EF4-FFF2-40B4-BE49-F238E27FC236}">
                <a16:creationId xmlns:a16="http://schemas.microsoft.com/office/drawing/2014/main" id="{7A723FE0-8B30-484F-885B-32F9877FD530}"/>
              </a:ext>
            </a:extLst>
          </p:cNvPr>
          <p:cNvSpPr/>
          <p:nvPr userDrawn="1"/>
        </p:nvSpPr>
        <p:spPr>
          <a:xfrm>
            <a:off x="-1" y="2738439"/>
            <a:ext cx="12192001" cy="411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hasCustomPrompt="1"/>
          </p:nvPr>
        </p:nvSpPr>
        <p:spPr>
          <a:xfrm>
            <a:off x="642938" y="3442230"/>
            <a:ext cx="10906125" cy="1369483"/>
          </a:xfrm>
        </p:spPr>
        <p:txBody>
          <a:bodyPr anchor="ctr">
            <a:noAutofit/>
          </a:bodyPr>
          <a:lstStyle>
            <a:lvl1pPr algn="l">
              <a:defRPr sz="4800" cap="all" baseline="0">
                <a:solidFill>
                  <a:schemeClr val="tx1"/>
                </a:solidFill>
                <a:latin typeface="+mj-lt"/>
              </a:defRPr>
            </a:lvl1pPr>
          </a:lstStyle>
          <a:p>
            <a:r>
              <a:rPr lang="en-US" dirty="0"/>
              <a:t>CLICK TO EDIT MAIN TITLE</a:t>
            </a:r>
          </a:p>
        </p:txBody>
      </p:sp>
      <p:pic>
        <p:nvPicPr>
          <p:cNvPr id="7" name="Graphic 5">
            <a:extLst>
              <a:ext uri="{FF2B5EF4-FFF2-40B4-BE49-F238E27FC236}">
                <a16:creationId xmlns:a16="http://schemas.microsoft.com/office/drawing/2014/main" id="{3AD2DE33-9AF2-49B3-BF00-F172A23D91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2938" y="5696278"/>
            <a:ext cx="1684926" cy="497818"/>
          </a:xfrm>
          <a:prstGeom prst="rect">
            <a:avLst/>
          </a:prstGeom>
        </p:spPr>
      </p:pic>
    </p:spTree>
    <p:extLst>
      <p:ext uri="{BB962C8B-B14F-4D97-AF65-F5344CB8AC3E}">
        <p14:creationId xmlns:p14="http://schemas.microsoft.com/office/powerpoint/2010/main" val="3173783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371FC2-47B4-4FBC-8170-339760616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C74894E2-6036-4945-B55B-ECD6AF0CB0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9" name="Title 29">
            <a:extLst>
              <a:ext uri="{FF2B5EF4-FFF2-40B4-BE49-F238E27FC236}">
                <a16:creationId xmlns:a16="http://schemas.microsoft.com/office/drawing/2014/main" id="{F1E20EBC-1B04-4EEB-BB2A-9A923827A13F}"/>
              </a:ext>
            </a:extLst>
          </p:cNvPr>
          <p:cNvSpPr>
            <a:spLocks noGrp="1"/>
          </p:cNvSpPr>
          <p:nvPr>
            <p:ph type="title" hasCustomPrompt="1"/>
          </p:nvPr>
        </p:nvSpPr>
        <p:spPr>
          <a:xfrm>
            <a:off x="0" y="3197664"/>
            <a:ext cx="5468547" cy="844810"/>
          </a:xfrm>
          <a:noFill/>
        </p:spPr>
        <p:txBody>
          <a:bodyPr vert="horz" wrap="square" lIns="548640" tIns="144000" rIns="548640" bIns="144000" rtlCol="0" anchor="b">
            <a:noAutofit/>
          </a:bodyPr>
          <a:lstStyle>
            <a:lvl1pPr marL="0" algn="ctr">
              <a:tabLst>
                <a:tab pos="542925" algn="l"/>
              </a:tabLst>
              <a:defRPr lang="en-GB" sz="3600" b="0">
                <a:solidFill>
                  <a:schemeClr val="bg1"/>
                </a:solidFill>
                <a:latin typeface="+mj-lt"/>
              </a:defRPr>
            </a:lvl1pPr>
          </a:lstStyle>
          <a:p>
            <a:pPr marL="0" lvl="0" algn="l">
              <a:tabLst>
                <a:tab pos="542925" algn="l"/>
              </a:tabLst>
            </a:pPr>
            <a:r>
              <a:rPr lang="en-US" dirty="0"/>
              <a:t>Enter title text here</a:t>
            </a:r>
            <a:endParaRPr lang="en-GB" dirty="0"/>
          </a:p>
        </p:txBody>
      </p:sp>
      <p:sp>
        <p:nvSpPr>
          <p:cNvPr id="6" name="Picture Placeholder 3">
            <a:extLst>
              <a:ext uri="{FF2B5EF4-FFF2-40B4-BE49-F238E27FC236}">
                <a16:creationId xmlns:a16="http://schemas.microsoft.com/office/drawing/2014/main" id="{A5D0523C-6985-46AE-BECF-3500BCD850E7}"/>
              </a:ext>
            </a:extLst>
          </p:cNvPr>
          <p:cNvSpPr>
            <a:spLocks noGrp="1"/>
          </p:cNvSpPr>
          <p:nvPr>
            <p:ph type="pic" sz="quarter" idx="17" hasCustomPrompt="1"/>
          </p:nvPr>
        </p:nvSpPr>
        <p:spPr>
          <a:xfrm>
            <a:off x="5468547" y="0"/>
            <a:ext cx="6705587" cy="6858000"/>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159780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dex slide">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AAFEA716-37D6-419C-ABD4-CAA0F3D181E5}"/>
              </a:ext>
            </a:extLst>
          </p:cNvPr>
          <p:cNvSpPr/>
          <p:nvPr userDrawn="1"/>
        </p:nvSpPr>
        <p:spPr>
          <a:xfrm>
            <a:off x="0" y="5949950"/>
            <a:ext cx="12192000" cy="90804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235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23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3235"/>
                </a:moveTo>
                <a:lnTo>
                  <a:pt x="10000" y="0"/>
                </a:lnTo>
                <a:lnTo>
                  <a:pt x="10000" y="10000"/>
                </a:lnTo>
                <a:lnTo>
                  <a:pt x="0" y="10000"/>
                </a:lnTo>
                <a:lnTo>
                  <a:pt x="0" y="323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
            <a:extLst>
              <a:ext uri="{FF2B5EF4-FFF2-40B4-BE49-F238E27FC236}">
                <a16:creationId xmlns:a16="http://schemas.microsoft.com/office/drawing/2014/main" id="{D0DB6F21-4065-43A4-B2AE-9332F881C0AD}"/>
              </a:ext>
            </a:extLst>
          </p:cNvPr>
          <p:cNvSpPr>
            <a:spLocks noGrp="1"/>
          </p:cNvSpPr>
          <p:nvPr>
            <p:ph type="body" sz="quarter" idx="10" hasCustomPrompt="1"/>
          </p:nvPr>
        </p:nvSpPr>
        <p:spPr>
          <a:xfrm>
            <a:off x="5924549" y="1065156"/>
            <a:ext cx="5798066" cy="4711773"/>
          </a:xfrm>
        </p:spPr>
        <p:txBody>
          <a:bodyPr anchor="ctr">
            <a:normAutofit/>
          </a:bodyPr>
          <a:lstStyle>
            <a:lvl1pPr marL="342900" indent="-342900" algn="l" defTabSz="914400" rtl="0" eaLnBrk="1" latinLnBrk="0" hangingPunct="1">
              <a:lnSpc>
                <a:spcPct val="120000"/>
              </a:lnSpc>
              <a:spcBef>
                <a:spcPct val="20000"/>
              </a:spcBef>
              <a:buClr>
                <a:schemeClr val="accent1"/>
              </a:buClr>
              <a:buSzPct val="80000"/>
              <a:buFont typeface="Wingdings" panose="05000000000000000000" pitchFamily="2" charset="2"/>
              <a:buChar char="§"/>
              <a:defRPr lang="en-US" sz="2400" b="1" kern="1200" spc="50" baseline="0" dirty="0">
                <a:solidFill>
                  <a:schemeClr val="tx1"/>
                </a:solidFill>
                <a:latin typeface="+mj-lt"/>
                <a:ea typeface="Open Sans" panose="020B0606030504020204" pitchFamily="34" charset="0"/>
                <a:cs typeface="Open Sans" panose="020B0606030504020204" pitchFamily="34" charset="0"/>
              </a:defRPr>
            </a:lvl1pPr>
          </a:lstStyle>
          <a:p>
            <a:pPr lvl="0"/>
            <a:r>
              <a:rPr lang="en-US" dirty="0"/>
              <a:t>Text</a:t>
            </a:r>
          </a:p>
        </p:txBody>
      </p:sp>
      <p:sp>
        <p:nvSpPr>
          <p:cNvPr id="6" name="Title 29">
            <a:extLst>
              <a:ext uri="{FF2B5EF4-FFF2-40B4-BE49-F238E27FC236}">
                <a16:creationId xmlns:a16="http://schemas.microsoft.com/office/drawing/2014/main" id="{11DF5F48-FB35-42EA-9E45-A293290E1247}"/>
              </a:ext>
            </a:extLst>
          </p:cNvPr>
          <p:cNvSpPr>
            <a:spLocks noGrp="1"/>
          </p:cNvSpPr>
          <p:nvPr>
            <p:ph type="title" hasCustomPrompt="1"/>
          </p:nvPr>
        </p:nvSpPr>
        <p:spPr>
          <a:xfrm>
            <a:off x="731085" y="3077793"/>
            <a:ext cx="4566507" cy="783255"/>
          </a:xfrm>
          <a:gradFill flip="none" rotWithShape="1">
            <a:gsLst>
              <a:gs pos="0">
                <a:schemeClr val="accent1"/>
              </a:gs>
              <a:gs pos="100000">
                <a:schemeClr val="accent1"/>
              </a:gs>
            </a:gsLst>
            <a:lin ang="0" scaled="0"/>
            <a:tileRect/>
          </a:gradFill>
        </p:spPr>
        <p:txBody>
          <a:bodyPr vert="horz" wrap="none" lIns="548640" tIns="144000" rIns="548640" bIns="144000" rtlCol="0" anchor="ctr">
            <a:spAutoFit/>
          </a:bodyPr>
          <a:lstStyle>
            <a:lvl1pPr>
              <a:defRPr lang="en-GB" sz="3200" dirty="0">
                <a:solidFill>
                  <a:schemeClr val="bg1"/>
                </a:solidFill>
              </a:defRPr>
            </a:lvl1pPr>
          </a:lstStyle>
          <a:p>
            <a:pPr lvl="0"/>
            <a:r>
              <a:rPr lang="en-US" dirty="0"/>
              <a:t>Enter title text here</a:t>
            </a:r>
            <a:endParaRPr lang="en-GB" dirty="0"/>
          </a:p>
        </p:txBody>
      </p:sp>
      <p:sp>
        <p:nvSpPr>
          <p:cNvPr id="7" name="Slide Number Placeholder 5">
            <a:extLst>
              <a:ext uri="{FF2B5EF4-FFF2-40B4-BE49-F238E27FC236}">
                <a16:creationId xmlns:a16="http://schemas.microsoft.com/office/drawing/2014/main" id="{16E482A3-2D37-4FC9-8F26-F89D35DEC6F2}"/>
              </a:ext>
            </a:extLst>
          </p:cNvPr>
          <p:cNvSpPr>
            <a:spLocks noGrp="1"/>
          </p:cNvSpPr>
          <p:nvPr>
            <p:ph type="sldNum" sz="quarter" idx="11"/>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46206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left, large photo right half">
    <p:spTree>
      <p:nvGrpSpPr>
        <p:cNvPr id="1" name=""/>
        <p:cNvGrpSpPr/>
        <p:nvPr/>
      </p:nvGrpSpPr>
      <p:grpSpPr>
        <a:xfrm>
          <a:off x="0" y="0"/>
          <a:ext cx="0" cy="0"/>
          <a:chOff x="0" y="0"/>
          <a:chExt cx="0" cy="0"/>
        </a:xfrm>
      </p:grpSpPr>
      <p:sp>
        <p:nvSpPr>
          <p:cNvPr id="13" name="Content Placeholder 13"/>
          <p:cNvSpPr>
            <a:spLocks noGrp="1"/>
          </p:cNvSpPr>
          <p:nvPr>
            <p:ph idx="12"/>
          </p:nvPr>
        </p:nvSpPr>
        <p:spPr>
          <a:xfrm>
            <a:off x="1570040" y="1873611"/>
            <a:ext cx="4453148" cy="998392"/>
          </a:xfrm>
        </p:spPr>
        <p:txBody>
          <a:bodyPr anchor="ctr">
            <a:normAutofit/>
          </a:bodyPr>
          <a:lstStyle/>
          <a:p>
            <a:pPr marL="0" indent="0">
              <a:buNone/>
            </a:pPr>
            <a:r>
              <a:rPr lang="nl-NL" sz="2000" dirty="0"/>
              <a:t>Who is Cost Engineering?</a:t>
            </a:r>
          </a:p>
        </p:txBody>
      </p:sp>
      <p:sp>
        <p:nvSpPr>
          <p:cNvPr id="15" name="Content Placeholder 14"/>
          <p:cNvSpPr>
            <a:spLocks noGrp="1"/>
          </p:cNvSpPr>
          <p:nvPr>
            <p:ph idx="13"/>
          </p:nvPr>
        </p:nvSpPr>
        <p:spPr>
          <a:xfrm>
            <a:off x="1558445" y="2872003"/>
            <a:ext cx="4461355" cy="1074882"/>
          </a:xfrm>
        </p:spPr>
        <p:txBody>
          <a:bodyPr anchor="ctr">
            <a:normAutofit/>
          </a:bodyPr>
          <a:lstStyle/>
          <a:p>
            <a:pPr marL="0" indent="0">
              <a:buNone/>
            </a:pPr>
            <a:r>
              <a:rPr lang="nl-NL" sz="2000" dirty="0"/>
              <a:t>What is Cleopatra Enterprise?</a:t>
            </a:r>
          </a:p>
        </p:txBody>
      </p:sp>
      <p:sp>
        <p:nvSpPr>
          <p:cNvPr id="16" name="Content Placeholder 15"/>
          <p:cNvSpPr>
            <a:spLocks noGrp="1"/>
          </p:cNvSpPr>
          <p:nvPr>
            <p:ph idx="14"/>
          </p:nvPr>
        </p:nvSpPr>
        <p:spPr>
          <a:xfrm>
            <a:off x="1556858" y="3957276"/>
            <a:ext cx="4453148" cy="998392"/>
          </a:xfrm>
        </p:spPr>
        <p:txBody>
          <a:bodyPr anchor="ctr"/>
          <a:lstStyle/>
          <a:p>
            <a:pPr marL="0" indent="0">
              <a:buNone/>
            </a:pPr>
            <a:r>
              <a:rPr lang="nl-NL" sz="2000" dirty="0"/>
              <a:t>Showcase:</a:t>
            </a:r>
          </a:p>
          <a:p>
            <a:pPr marL="0" indent="0">
              <a:buNone/>
            </a:pPr>
            <a:r>
              <a:rPr lang="nl-NL" sz="1600" dirty="0"/>
              <a:t>Analyzing your projects throughout </a:t>
            </a:r>
            <a:br>
              <a:rPr lang="nl-NL" sz="1600" dirty="0"/>
            </a:br>
            <a:r>
              <a:rPr lang="nl-NL" sz="1600" dirty="0"/>
              <a:t>your Project Life Cycle</a:t>
            </a:r>
          </a:p>
        </p:txBody>
      </p:sp>
      <p:sp>
        <p:nvSpPr>
          <p:cNvPr id="17" name="Content Placeholder 16"/>
          <p:cNvSpPr>
            <a:spLocks noGrp="1"/>
          </p:cNvSpPr>
          <p:nvPr>
            <p:ph idx="15"/>
          </p:nvPr>
        </p:nvSpPr>
        <p:spPr>
          <a:xfrm>
            <a:off x="1556858" y="4955668"/>
            <a:ext cx="4461355" cy="1066079"/>
          </a:xfrm>
        </p:spPr>
        <p:txBody>
          <a:bodyPr anchor="ctr">
            <a:normAutofit/>
          </a:bodyPr>
          <a:lstStyle/>
          <a:p>
            <a:pPr marL="0" indent="0">
              <a:buNone/>
            </a:pPr>
            <a:r>
              <a:rPr lang="nl-NL" sz="2000" dirty="0"/>
              <a:t>Questions &amp; Answers</a:t>
            </a:r>
          </a:p>
        </p:txBody>
      </p:sp>
      <p:sp>
        <p:nvSpPr>
          <p:cNvPr id="18" name="Title 1"/>
          <p:cNvSpPr>
            <a:spLocks noGrp="1"/>
          </p:cNvSpPr>
          <p:nvPr>
            <p:ph type="title" hasCustomPrompt="1"/>
          </p:nvPr>
        </p:nvSpPr>
        <p:spPr>
          <a:xfrm>
            <a:off x="642937" y="663576"/>
            <a:ext cx="5367069" cy="1210035"/>
          </a:xfrm>
        </p:spPr>
        <p:txBody>
          <a:bodyPr anchor="ctr">
            <a:normAutofit/>
          </a:bodyPr>
          <a:lstStyle/>
          <a:p>
            <a:pPr algn="l"/>
            <a:r>
              <a:rPr lang="nl-NL" dirty="0"/>
              <a:t>Topics</a:t>
            </a:r>
          </a:p>
        </p:txBody>
      </p:sp>
      <p:sp>
        <p:nvSpPr>
          <p:cNvPr id="4" name="Picture Placeholder 3"/>
          <p:cNvSpPr>
            <a:spLocks noGrp="1"/>
          </p:cNvSpPr>
          <p:nvPr>
            <p:ph type="pic" sz="quarter" idx="16" hasCustomPrompt="1"/>
          </p:nvPr>
        </p:nvSpPr>
        <p:spPr>
          <a:xfrm>
            <a:off x="6190148" y="0"/>
            <a:ext cx="6001852" cy="6858000"/>
          </a:xfrm>
          <a:solidFill>
            <a:schemeClr val="bg2"/>
          </a:solidFill>
        </p:spPr>
        <p:txBody>
          <a:bodyPr anchor="ctr"/>
          <a:lstStyle>
            <a:lvl1pPr algn="ctr">
              <a:defRPr/>
            </a:lvl1pPr>
          </a:lstStyle>
          <a:p>
            <a:r>
              <a:rPr lang="nl-NL" dirty="0"/>
              <a:t>Photo</a:t>
            </a:r>
          </a:p>
        </p:txBody>
      </p:sp>
      <p:sp>
        <p:nvSpPr>
          <p:cNvPr id="31" name="Picture Placeholder 3"/>
          <p:cNvSpPr>
            <a:spLocks noGrp="1"/>
          </p:cNvSpPr>
          <p:nvPr>
            <p:ph type="pic" sz="quarter" idx="17" hasCustomPrompt="1"/>
          </p:nvPr>
        </p:nvSpPr>
        <p:spPr>
          <a:xfrm>
            <a:off x="660884" y="2051678"/>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2" name="Picture Placeholder 3"/>
          <p:cNvSpPr>
            <a:spLocks noGrp="1"/>
          </p:cNvSpPr>
          <p:nvPr>
            <p:ph type="pic" sz="quarter" idx="18" hasCustomPrompt="1"/>
          </p:nvPr>
        </p:nvSpPr>
        <p:spPr>
          <a:xfrm>
            <a:off x="649289" y="3085620"/>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3" name="Picture Placeholder 3"/>
          <p:cNvSpPr>
            <a:spLocks noGrp="1"/>
          </p:cNvSpPr>
          <p:nvPr>
            <p:ph type="pic" sz="quarter" idx="19" hasCustomPrompt="1"/>
          </p:nvPr>
        </p:nvSpPr>
        <p:spPr>
          <a:xfrm>
            <a:off x="649289" y="4126324"/>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34" name="Picture Placeholder 3"/>
          <p:cNvSpPr>
            <a:spLocks noGrp="1"/>
          </p:cNvSpPr>
          <p:nvPr>
            <p:ph type="pic" sz="quarter" idx="20" hasCustomPrompt="1"/>
          </p:nvPr>
        </p:nvSpPr>
        <p:spPr>
          <a:xfrm>
            <a:off x="660884" y="5127867"/>
            <a:ext cx="748816" cy="748816"/>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12" name="Slide Number Placeholder 5">
            <a:extLst>
              <a:ext uri="{FF2B5EF4-FFF2-40B4-BE49-F238E27FC236}">
                <a16:creationId xmlns:a16="http://schemas.microsoft.com/office/drawing/2014/main" id="{995AB416-C64E-45F5-8A70-A10170C27329}"/>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871757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i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8" y="2046288"/>
            <a:ext cx="6451600" cy="4148137"/>
          </a:xfrm>
        </p:spPr>
        <p:txBody>
          <a:bodyPr/>
          <a:lstStyle>
            <a:lvl1pPr marL="342900" indent="-342900">
              <a:lnSpc>
                <a:spcPct val="120000"/>
              </a:lnSpc>
              <a:buClr>
                <a:schemeClr val="accent1"/>
              </a:buClr>
              <a:buSzPct val="80000"/>
              <a:buFont typeface="Wingdings" panose="05000000000000000000" pitchFamily="2" charset="2"/>
              <a:buChar char="§"/>
              <a:defRPr sz="2400">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vl3pPr>
              <a:defRPr sz="2000">
                <a:latin typeface="+mn-lt"/>
              </a:defRPr>
            </a:lvl3pPr>
          </a:lstStyle>
          <a:p>
            <a:pPr lvl="0"/>
            <a:r>
              <a:rPr lang="en-US" dirty="0"/>
              <a:t>Edit Master text styles</a:t>
            </a:r>
          </a:p>
          <a:p>
            <a:pPr lvl="1"/>
            <a:r>
              <a:rPr lang="en-US" dirty="0"/>
              <a:t>Second level</a:t>
            </a:r>
          </a:p>
          <a:p>
            <a:pPr lvl="2"/>
            <a:r>
              <a:rPr lang="en-US" dirty="0"/>
              <a:t>Third level</a:t>
            </a:r>
          </a:p>
        </p:txBody>
      </p:sp>
      <p:sp>
        <p:nvSpPr>
          <p:cNvPr id="4" name="Title 29">
            <a:extLst>
              <a:ext uri="{FF2B5EF4-FFF2-40B4-BE49-F238E27FC236}">
                <a16:creationId xmlns:a16="http://schemas.microsoft.com/office/drawing/2014/main" id="{38D06048-E828-4D19-AF61-810EDC946734}"/>
              </a:ext>
            </a:extLst>
          </p:cNvPr>
          <p:cNvSpPr>
            <a:spLocks noGrp="1"/>
          </p:cNvSpPr>
          <p:nvPr>
            <p:ph type="title"/>
          </p:nvPr>
        </p:nvSpPr>
        <p:spPr>
          <a:xfrm>
            <a:off x="0" y="662400"/>
            <a:ext cx="675941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a:t>Click to edit Master title style</a:t>
            </a:r>
            <a:endParaRPr lang="en-GB" dirty="0"/>
          </a:p>
        </p:txBody>
      </p:sp>
      <p:sp>
        <p:nvSpPr>
          <p:cNvPr id="5" name="Slide Number Placeholder 5">
            <a:extLst>
              <a:ext uri="{FF2B5EF4-FFF2-40B4-BE49-F238E27FC236}">
                <a16:creationId xmlns:a16="http://schemas.microsoft.com/office/drawing/2014/main" id="{D8FB658B-D65A-4939-8731-144CD66016A3}"/>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889360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in (with subheader)">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8" y="2738438"/>
            <a:ext cx="6451600" cy="3455987"/>
          </a:xfrm>
        </p:spPr>
        <p:txBody>
          <a:bodyPr/>
          <a:lstStyle>
            <a:lvl1pPr marL="342900" indent="-342900">
              <a:lnSpc>
                <a:spcPct val="120000"/>
              </a:lnSpc>
              <a:buClr>
                <a:schemeClr val="accent1"/>
              </a:buClr>
              <a:buSzPct val="80000"/>
              <a:buFont typeface="Wingdings" panose="05000000000000000000" pitchFamily="2" charset="2"/>
              <a:buChar char="§"/>
              <a:defRPr sz="2400">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vl3pPr>
              <a:defRPr sz="2000">
                <a:latin typeface="+mn-lt"/>
              </a:defRPr>
            </a:lvl3pPr>
          </a:lstStyle>
          <a:p>
            <a:pPr lvl="0"/>
            <a:r>
              <a:rPr lang="en-US" dirty="0"/>
              <a:t>Edit Master text styles</a:t>
            </a:r>
          </a:p>
          <a:p>
            <a:pPr lvl="1"/>
            <a:r>
              <a:rPr lang="en-US" dirty="0"/>
              <a:t>Second level</a:t>
            </a:r>
          </a:p>
          <a:p>
            <a:pPr lvl="2"/>
            <a:r>
              <a:rPr lang="en-US" dirty="0"/>
              <a:t>Third level</a:t>
            </a:r>
          </a:p>
        </p:txBody>
      </p:sp>
      <p:sp>
        <p:nvSpPr>
          <p:cNvPr id="4" name="Text Placeholder 8">
            <a:extLst>
              <a:ext uri="{FF2B5EF4-FFF2-40B4-BE49-F238E27FC236}">
                <a16:creationId xmlns:a16="http://schemas.microsoft.com/office/drawing/2014/main" id="{2189D19D-AE34-4C0D-8346-DDF0D8BD330A}"/>
              </a:ext>
            </a:extLst>
          </p:cNvPr>
          <p:cNvSpPr>
            <a:spLocks noGrp="1"/>
          </p:cNvSpPr>
          <p:nvPr>
            <p:ph type="body" sz="quarter" idx="18"/>
          </p:nvPr>
        </p:nvSpPr>
        <p:spPr>
          <a:xfrm>
            <a:off x="642938" y="2046289"/>
            <a:ext cx="6451600" cy="692150"/>
          </a:xfrm>
        </p:spPr>
        <p:txBody>
          <a:bodyPr>
            <a:normAutofit/>
          </a:bodyPr>
          <a:lstStyle>
            <a:lvl1pPr marL="0" indent="0">
              <a:lnSpc>
                <a:spcPct val="120000"/>
              </a:lnSpc>
              <a:buClr>
                <a:schemeClr val="accent1"/>
              </a:buClr>
              <a:buSzPct val="80000"/>
              <a:buFont typeface="Wingdings" panose="05000000000000000000" pitchFamily="2" charset="2"/>
              <a:buNone/>
              <a:defRPr sz="2800" b="1">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stStyle>
          <a:p>
            <a:pPr lvl="0"/>
            <a:r>
              <a:rPr lang="en-US"/>
              <a:t>Edit Master text styles</a:t>
            </a:r>
          </a:p>
        </p:txBody>
      </p:sp>
      <p:sp>
        <p:nvSpPr>
          <p:cNvPr id="5" name="Title 29">
            <a:extLst>
              <a:ext uri="{FF2B5EF4-FFF2-40B4-BE49-F238E27FC236}">
                <a16:creationId xmlns:a16="http://schemas.microsoft.com/office/drawing/2014/main" id="{254865F5-6E48-4298-BB3D-8D68CDBF7449}"/>
              </a:ext>
            </a:extLst>
          </p:cNvPr>
          <p:cNvSpPr>
            <a:spLocks noGrp="1"/>
          </p:cNvSpPr>
          <p:nvPr>
            <p:ph type="title"/>
          </p:nvPr>
        </p:nvSpPr>
        <p:spPr>
          <a:xfrm>
            <a:off x="0" y="662400"/>
            <a:ext cx="675941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a:t>Click to edit Master title style</a:t>
            </a:r>
            <a:endParaRPr lang="en-GB" dirty="0"/>
          </a:p>
        </p:txBody>
      </p:sp>
      <p:sp>
        <p:nvSpPr>
          <p:cNvPr id="6" name="Slide Number Placeholder 5">
            <a:extLst>
              <a:ext uri="{FF2B5EF4-FFF2-40B4-BE49-F238E27FC236}">
                <a16:creationId xmlns:a16="http://schemas.microsoft.com/office/drawing/2014/main" id="{644ACF16-468A-4B51-9494-524758678140}"/>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4131320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in (Two column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7" y="2046288"/>
            <a:ext cx="9985375" cy="4148137"/>
          </a:xfrm>
        </p:spPr>
        <p:txBody>
          <a:bodyPr numCol="2" spcCol="360000"/>
          <a:lstStyle>
            <a:lvl1pPr marL="342900" indent="-342900">
              <a:lnSpc>
                <a:spcPct val="120000"/>
              </a:lnSpc>
              <a:buClr>
                <a:schemeClr val="accent1"/>
              </a:buClr>
              <a:buSzPct val="80000"/>
              <a:buFont typeface="Wingdings" panose="05000000000000000000" pitchFamily="2" charset="2"/>
              <a:buChar char="§"/>
              <a:defRPr sz="2400">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vl3pPr marL="914400" marR="0" indent="0" algn="l"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None/>
              <a:tabLst/>
              <a:defRPr sz="2000">
                <a:latin typeface="+mn-lt"/>
              </a:defRPr>
            </a:lvl3pPr>
          </a:lstStyle>
          <a:p>
            <a:pPr lvl="0"/>
            <a:r>
              <a:rPr lang="en-US" dirty="0"/>
              <a:t>Edit Master text styles</a:t>
            </a:r>
          </a:p>
          <a:p>
            <a:pPr lvl="1"/>
            <a:r>
              <a:rPr lang="en-US" dirty="0"/>
              <a:t>Second level</a:t>
            </a:r>
          </a:p>
          <a:p>
            <a:pPr marL="1143000" marR="0" lvl="2" indent="-228600" algn="l"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Char char="§"/>
              <a:tabLst/>
              <a:defRPr/>
            </a:pPr>
            <a:r>
              <a:rPr lang="en-US" dirty="0"/>
              <a:t>Third level</a:t>
            </a:r>
          </a:p>
        </p:txBody>
      </p:sp>
      <p:sp>
        <p:nvSpPr>
          <p:cNvPr id="4" name="Title 29">
            <a:extLst>
              <a:ext uri="{FF2B5EF4-FFF2-40B4-BE49-F238E27FC236}">
                <a16:creationId xmlns:a16="http://schemas.microsoft.com/office/drawing/2014/main" id="{B072058B-89B3-42A7-A7AD-E21ABBFE9223}"/>
              </a:ext>
            </a:extLst>
          </p:cNvPr>
          <p:cNvSpPr>
            <a:spLocks noGrp="1"/>
          </p:cNvSpPr>
          <p:nvPr>
            <p:ph type="title"/>
          </p:nvPr>
        </p:nvSpPr>
        <p:spPr>
          <a:xfrm>
            <a:off x="0" y="662400"/>
            <a:ext cx="675941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a:t>Click to edit Master title style</a:t>
            </a:r>
            <a:endParaRPr lang="en-GB" dirty="0"/>
          </a:p>
        </p:txBody>
      </p:sp>
      <p:sp>
        <p:nvSpPr>
          <p:cNvPr id="5" name="Slide Number Placeholder 5">
            <a:extLst>
              <a:ext uri="{FF2B5EF4-FFF2-40B4-BE49-F238E27FC236}">
                <a16:creationId xmlns:a16="http://schemas.microsoft.com/office/drawing/2014/main" id="{F0DC71DD-0DF6-451A-9064-EBA4A1E1B79B}"/>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25636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in (2 columns, 2 heade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8" y="2738439"/>
            <a:ext cx="4730737" cy="3455986"/>
          </a:xfrm>
        </p:spPr>
        <p:txBody>
          <a:bodyPr numCol="1" spcCol="360000">
            <a:normAutofit/>
          </a:bodyPr>
          <a:lstStyle>
            <a:lvl1pPr marL="342900" indent="-342900">
              <a:lnSpc>
                <a:spcPct val="120000"/>
              </a:lnSpc>
              <a:buClr>
                <a:schemeClr val="accent1"/>
              </a:buClr>
              <a:buSzPct val="80000"/>
              <a:buFont typeface="Wingdings" panose="05000000000000000000" pitchFamily="2" charset="2"/>
              <a:buChar char="§"/>
              <a:defRPr sz="2000">
                <a:latin typeface="+mn-lt"/>
              </a:defRPr>
            </a:lvl1pPr>
            <a:lvl2pPr marL="742950" indent="-285750">
              <a:lnSpc>
                <a:spcPct val="120000"/>
              </a:lnSpc>
              <a:buClr>
                <a:schemeClr val="accent1"/>
              </a:buClr>
              <a:buSzPct val="80000"/>
              <a:buFont typeface="Wingdings" panose="05000000000000000000" pitchFamily="2" charset="2"/>
              <a:buChar char="§"/>
              <a:defRPr sz="1800">
                <a:latin typeface="+mn-lt"/>
              </a:defRPr>
            </a:lvl2pPr>
            <a:lvl3pPr marL="914400" marR="0" indent="0" algn="l"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None/>
              <a:tabLst/>
              <a:defRPr sz="1800">
                <a:latin typeface="+mn-lt"/>
              </a:defRPr>
            </a:lvl3pPr>
          </a:lstStyle>
          <a:p>
            <a:pPr lvl="0"/>
            <a:r>
              <a:rPr lang="en-US"/>
              <a:t>Click to edit Master text styles</a:t>
            </a:r>
          </a:p>
          <a:p>
            <a:pPr lvl="1"/>
            <a:r>
              <a:rPr lang="en-US"/>
              <a:t>Second level</a:t>
            </a:r>
          </a:p>
          <a:p>
            <a:pPr lvl="2"/>
            <a:r>
              <a:rPr lang="en-US"/>
              <a:t>Third level</a:t>
            </a:r>
          </a:p>
        </p:txBody>
      </p:sp>
      <p:sp>
        <p:nvSpPr>
          <p:cNvPr id="4" name="Title 29">
            <a:extLst>
              <a:ext uri="{FF2B5EF4-FFF2-40B4-BE49-F238E27FC236}">
                <a16:creationId xmlns:a16="http://schemas.microsoft.com/office/drawing/2014/main" id="{B072058B-89B3-42A7-A7AD-E21ABBFE9223}"/>
              </a:ext>
            </a:extLst>
          </p:cNvPr>
          <p:cNvSpPr>
            <a:spLocks noGrp="1"/>
          </p:cNvSpPr>
          <p:nvPr>
            <p:ph type="title"/>
          </p:nvPr>
        </p:nvSpPr>
        <p:spPr>
          <a:xfrm>
            <a:off x="0" y="662400"/>
            <a:ext cx="675941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a:t>Click to edit Master title style</a:t>
            </a:r>
            <a:endParaRPr lang="en-GB" dirty="0"/>
          </a:p>
        </p:txBody>
      </p:sp>
      <p:sp>
        <p:nvSpPr>
          <p:cNvPr id="5" name="Slide Number Placeholder 5">
            <a:extLst>
              <a:ext uri="{FF2B5EF4-FFF2-40B4-BE49-F238E27FC236}">
                <a16:creationId xmlns:a16="http://schemas.microsoft.com/office/drawing/2014/main" id="{F0DC71DD-0DF6-451A-9064-EBA4A1E1B79B}"/>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a:defRPr/>
            </a:pPr>
            <a:fld id="{32D631FB-E615-4482-909B-7BE6DA22C966}" type="slidenum">
              <a:rPr lang="en-GB" smtClean="0"/>
              <a:pPr>
                <a:defRPr/>
              </a:pPr>
              <a:t>‹nr.›</a:t>
            </a:fld>
            <a:endParaRPr lang="en-GB" dirty="0"/>
          </a:p>
        </p:txBody>
      </p:sp>
      <p:sp>
        <p:nvSpPr>
          <p:cNvPr id="8" name="Text Placeholder 8">
            <a:extLst>
              <a:ext uri="{FF2B5EF4-FFF2-40B4-BE49-F238E27FC236}">
                <a16:creationId xmlns:a16="http://schemas.microsoft.com/office/drawing/2014/main" id="{AA1A5BAD-2F3E-486A-8666-1FD4A31E6E73}"/>
              </a:ext>
            </a:extLst>
          </p:cNvPr>
          <p:cNvSpPr>
            <a:spLocks noGrp="1"/>
          </p:cNvSpPr>
          <p:nvPr>
            <p:ph type="body" sz="quarter" idx="19"/>
          </p:nvPr>
        </p:nvSpPr>
        <p:spPr>
          <a:xfrm>
            <a:off x="642938" y="2046289"/>
            <a:ext cx="4730737" cy="692150"/>
          </a:xfrm>
        </p:spPr>
        <p:txBody>
          <a:bodyPr>
            <a:normAutofit/>
          </a:bodyPr>
          <a:lstStyle>
            <a:lvl1pPr marL="0" indent="0">
              <a:lnSpc>
                <a:spcPct val="120000"/>
              </a:lnSpc>
              <a:buClr>
                <a:schemeClr val="accent1"/>
              </a:buClr>
              <a:buSzPct val="80000"/>
              <a:buFont typeface="Wingdings" panose="05000000000000000000" pitchFamily="2" charset="2"/>
              <a:buNone/>
              <a:defRPr sz="2400" b="1">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stStyle>
          <a:p>
            <a:pPr lvl="0"/>
            <a:r>
              <a:rPr lang="en-US"/>
              <a:t>Click to edit Master text styles</a:t>
            </a:r>
          </a:p>
        </p:txBody>
      </p:sp>
      <p:sp>
        <p:nvSpPr>
          <p:cNvPr id="10" name="Text Placeholder 8">
            <a:extLst>
              <a:ext uri="{FF2B5EF4-FFF2-40B4-BE49-F238E27FC236}">
                <a16:creationId xmlns:a16="http://schemas.microsoft.com/office/drawing/2014/main" id="{DAB22DE4-5A45-4170-AC58-67AFB433E9DC}"/>
              </a:ext>
            </a:extLst>
          </p:cNvPr>
          <p:cNvSpPr>
            <a:spLocks noGrp="1"/>
          </p:cNvSpPr>
          <p:nvPr>
            <p:ph type="body" sz="quarter" idx="20"/>
          </p:nvPr>
        </p:nvSpPr>
        <p:spPr>
          <a:xfrm>
            <a:off x="5862501" y="2046289"/>
            <a:ext cx="4730737" cy="692150"/>
          </a:xfrm>
        </p:spPr>
        <p:txBody>
          <a:bodyPr>
            <a:normAutofit/>
          </a:bodyPr>
          <a:lstStyle>
            <a:lvl1pPr marL="0" indent="0">
              <a:lnSpc>
                <a:spcPct val="120000"/>
              </a:lnSpc>
              <a:buClr>
                <a:schemeClr val="accent1"/>
              </a:buClr>
              <a:buSzPct val="80000"/>
              <a:buFont typeface="Wingdings" panose="05000000000000000000" pitchFamily="2" charset="2"/>
              <a:buNone/>
              <a:defRPr sz="2400" b="1">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stStyle>
          <a:p>
            <a:pPr lvl="0"/>
            <a:r>
              <a:rPr lang="en-US"/>
              <a:t>Click to edit Master text styles</a:t>
            </a:r>
          </a:p>
        </p:txBody>
      </p:sp>
      <p:sp>
        <p:nvSpPr>
          <p:cNvPr id="12" name="Text Placeholder 8">
            <a:extLst>
              <a:ext uri="{FF2B5EF4-FFF2-40B4-BE49-F238E27FC236}">
                <a16:creationId xmlns:a16="http://schemas.microsoft.com/office/drawing/2014/main" id="{6C5D916C-A27E-46A9-BBB1-A8B546BDCEF0}"/>
              </a:ext>
            </a:extLst>
          </p:cNvPr>
          <p:cNvSpPr>
            <a:spLocks noGrp="1"/>
          </p:cNvSpPr>
          <p:nvPr>
            <p:ph type="body" sz="quarter" idx="21"/>
          </p:nvPr>
        </p:nvSpPr>
        <p:spPr>
          <a:xfrm>
            <a:off x="5862501" y="2738438"/>
            <a:ext cx="4730737" cy="3455986"/>
          </a:xfrm>
        </p:spPr>
        <p:txBody>
          <a:bodyPr numCol="1" spcCol="360000">
            <a:normAutofit/>
          </a:bodyPr>
          <a:lstStyle>
            <a:lvl1pPr marL="342900" indent="-342900">
              <a:lnSpc>
                <a:spcPct val="120000"/>
              </a:lnSpc>
              <a:buClr>
                <a:schemeClr val="accent1"/>
              </a:buClr>
              <a:buSzPct val="80000"/>
              <a:buFont typeface="Wingdings" panose="05000000000000000000" pitchFamily="2" charset="2"/>
              <a:buChar char="§"/>
              <a:defRPr sz="2000">
                <a:latin typeface="+mn-lt"/>
              </a:defRPr>
            </a:lvl1pPr>
            <a:lvl2pPr marL="742950" indent="-285750">
              <a:lnSpc>
                <a:spcPct val="120000"/>
              </a:lnSpc>
              <a:buClr>
                <a:schemeClr val="accent1"/>
              </a:buClr>
              <a:buSzPct val="80000"/>
              <a:buFont typeface="Wingdings" panose="05000000000000000000" pitchFamily="2" charset="2"/>
              <a:buChar char="§"/>
              <a:defRPr sz="1800">
                <a:latin typeface="+mn-lt"/>
              </a:defRPr>
            </a:lvl2pPr>
            <a:lvl3pPr marL="914400" marR="0" indent="0" algn="l"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None/>
              <a:tabLst/>
              <a:defRPr sz="18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83907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in (3 columns, 3 heade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144C465-ADEB-4B5B-95A6-26AA9B1976DF}"/>
              </a:ext>
            </a:extLst>
          </p:cNvPr>
          <p:cNvSpPr>
            <a:spLocks noGrp="1"/>
          </p:cNvSpPr>
          <p:nvPr>
            <p:ph type="body" sz="quarter" idx="17"/>
          </p:nvPr>
        </p:nvSpPr>
        <p:spPr>
          <a:xfrm>
            <a:off x="642938" y="2631056"/>
            <a:ext cx="3411478" cy="3563368"/>
          </a:xfrm>
        </p:spPr>
        <p:txBody>
          <a:bodyPr numCol="1" spcCol="360000">
            <a:normAutofit/>
          </a:bodyPr>
          <a:lstStyle>
            <a:lvl1pPr marL="342900" indent="-342900">
              <a:lnSpc>
                <a:spcPct val="120000"/>
              </a:lnSpc>
              <a:buClr>
                <a:schemeClr val="accent1"/>
              </a:buClr>
              <a:buSzPct val="80000"/>
              <a:buFont typeface="Wingdings" panose="05000000000000000000" pitchFamily="2" charset="2"/>
              <a:buChar char="§"/>
              <a:defRPr sz="2000">
                <a:latin typeface="+mn-lt"/>
              </a:defRPr>
            </a:lvl1pPr>
            <a:lvl2pPr marL="742950" indent="-285750">
              <a:lnSpc>
                <a:spcPct val="120000"/>
              </a:lnSpc>
              <a:buClr>
                <a:schemeClr val="accent1"/>
              </a:buClr>
              <a:buSzPct val="80000"/>
              <a:buFont typeface="Wingdings" panose="05000000000000000000" pitchFamily="2" charset="2"/>
              <a:buChar char="§"/>
              <a:defRPr sz="1800">
                <a:latin typeface="+mn-lt"/>
              </a:defRPr>
            </a:lvl2pPr>
            <a:lvl3pPr marL="914400" marR="0" indent="0" algn="l"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None/>
              <a:tabLst/>
              <a:defRPr sz="1800">
                <a:latin typeface="+mn-lt"/>
              </a:defRPr>
            </a:lvl3pPr>
          </a:lstStyle>
          <a:p>
            <a:pPr lvl="0"/>
            <a:r>
              <a:rPr lang="en-US"/>
              <a:t>Click to edit Master text styles</a:t>
            </a:r>
          </a:p>
          <a:p>
            <a:pPr lvl="1"/>
            <a:r>
              <a:rPr lang="en-US"/>
              <a:t>Second level</a:t>
            </a:r>
          </a:p>
          <a:p>
            <a:pPr lvl="2"/>
            <a:r>
              <a:rPr lang="en-US"/>
              <a:t>Third level</a:t>
            </a:r>
          </a:p>
        </p:txBody>
      </p:sp>
      <p:sp>
        <p:nvSpPr>
          <p:cNvPr id="4" name="Title 29">
            <a:extLst>
              <a:ext uri="{FF2B5EF4-FFF2-40B4-BE49-F238E27FC236}">
                <a16:creationId xmlns:a16="http://schemas.microsoft.com/office/drawing/2014/main" id="{B072058B-89B3-42A7-A7AD-E21ABBFE9223}"/>
              </a:ext>
            </a:extLst>
          </p:cNvPr>
          <p:cNvSpPr>
            <a:spLocks noGrp="1"/>
          </p:cNvSpPr>
          <p:nvPr>
            <p:ph type="title"/>
          </p:nvPr>
        </p:nvSpPr>
        <p:spPr>
          <a:xfrm>
            <a:off x="0" y="662400"/>
            <a:ext cx="675941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a:t>Click to edit Master title style</a:t>
            </a:r>
            <a:endParaRPr lang="en-GB" dirty="0"/>
          </a:p>
        </p:txBody>
      </p:sp>
      <p:sp>
        <p:nvSpPr>
          <p:cNvPr id="5" name="Slide Number Placeholder 5">
            <a:extLst>
              <a:ext uri="{FF2B5EF4-FFF2-40B4-BE49-F238E27FC236}">
                <a16:creationId xmlns:a16="http://schemas.microsoft.com/office/drawing/2014/main" id="{F0DC71DD-0DF6-451A-9064-EBA4A1E1B79B}"/>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a:defRPr/>
            </a:pPr>
            <a:fld id="{32D631FB-E615-4482-909B-7BE6DA22C966}" type="slidenum">
              <a:rPr lang="en-GB" smtClean="0"/>
              <a:pPr>
                <a:defRPr/>
              </a:pPr>
              <a:t>‹nr.›</a:t>
            </a:fld>
            <a:endParaRPr lang="en-GB" dirty="0"/>
          </a:p>
        </p:txBody>
      </p:sp>
      <p:sp>
        <p:nvSpPr>
          <p:cNvPr id="6" name="Text Placeholder 8">
            <a:extLst>
              <a:ext uri="{FF2B5EF4-FFF2-40B4-BE49-F238E27FC236}">
                <a16:creationId xmlns:a16="http://schemas.microsoft.com/office/drawing/2014/main" id="{06E33E55-00A7-4DFA-8EA6-199849564137}"/>
              </a:ext>
            </a:extLst>
          </p:cNvPr>
          <p:cNvSpPr>
            <a:spLocks noGrp="1"/>
          </p:cNvSpPr>
          <p:nvPr>
            <p:ph type="body" sz="quarter" idx="18"/>
          </p:nvPr>
        </p:nvSpPr>
        <p:spPr>
          <a:xfrm>
            <a:off x="4312623" y="2631056"/>
            <a:ext cx="3411478" cy="3563369"/>
          </a:xfrm>
        </p:spPr>
        <p:txBody>
          <a:bodyPr numCol="1" spcCol="360000">
            <a:normAutofit/>
          </a:bodyPr>
          <a:lstStyle>
            <a:lvl1pPr marL="342900" indent="-342900">
              <a:lnSpc>
                <a:spcPct val="120000"/>
              </a:lnSpc>
              <a:buClr>
                <a:schemeClr val="accent1"/>
              </a:buClr>
              <a:buSzPct val="80000"/>
              <a:buFont typeface="Wingdings" panose="05000000000000000000" pitchFamily="2" charset="2"/>
              <a:buChar char="§"/>
              <a:defRPr sz="2000">
                <a:latin typeface="+mn-lt"/>
              </a:defRPr>
            </a:lvl1pPr>
            <a:lvl2pPr marL="742950" indent="-285750">
              <a:lnSpc>
                <a:spcPct val="120000"/>
              </a:lnSpc>
              <a:buClr>
                <a:schemeClr val="accent1"/>
              </a:buClr>
              <a:buSzPct val="80000"/>
              <a:buFont typeface="Wingdings" panose="05000000000000000000" pitchFamily="2" charset="2"/>
              <a:buChar char="§"/>
              <a:defRPr sz="1800">
                <a:latin typeface="+mn-lt"/>
              </a:defRPr>
            </a:lvl2pPr>
            <a:lvl3pPr marL="914400" marR="0" indent="0" algn="l"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None/>
              <a:tabLst/>
              <a:defRPr sz="18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8">
            <a:extLst>
              <a:ext uri="{FF2B5EF4-FFF2-40B4-BE49-F238E27FC236}">
                <a16:creationId xmlns:a16="http://schemas.microsoft.com/office/drawing/2014/main" id="{AA1A5BAD-2F3E-486A-8666-1FD4A31E6E73}"/>
              </a:ext>
            </a:extLst>
          </p:cNvPr>
          <p:cNvSpPr>
            <a:spLocks noGrp="1"/>
          </p:cNvSpPr>
          <p:nvPr>
            <p:ph type="body" sz="quarter" idx="19"/>
          </p:nvPr>
        </p:nvSpPr>
        <p:spPr>
          <a:xfrm>
            <a:off x="642938" y="2046288"/>
            <a:ext cx="3411478" cy="584768"/>
          </a:xfrm>
        </p:spPr>
        <p:txBody>
          <a:bodyPr>
            <a:normAutofit/>
          </a:bodyPr>
          <a:lstStyle>
            <a:lvl1pPr marL="0" indent="0">
              <a:lnSpc>
                <a:spcPct val="120000"/>
              </a:lnSpc>
              <a:buClr>
                <a:schemeClr val="accent1"/>
              </a:buClr>
              <a:buSzPct val="80000"/>
              <a:buFont typeface="Wingdings" panose="05000000000000000000" pitchFamily="2" charset="2"/>
              <a:buNone/>
              <a:defRPr sz="2400" b="1">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stStyle>
          <a:p>
            <a:pPr lvl="0"/>
            <a:r>
              <a:rPr lang="en-US"/>
              <a:t>Click to edit Master text styles</a:t>
            </a:r>
          </a:p>
        </p:txBody>
      </p:sp>
      <p:sp>
        <p:nvSpPr>
          <p:cNvPr id="10" name="Text Placeholder 8">
            <a:extLst>
              <a:ext uri="{FF2B5EF4-FFF2-40B4-BE49-F238E27FC236}">
                <a16:creationId xmlns:a16="http://schemas.microsoft.com/office/drawing/2014/main" id="{DAB22DE4-5A45-4170-AC58-67AFB433E9DC}"/>
              </a:ext>
            </a:extLst>
          </p:cNvPr>
          <p:cNvSpPr>
            <a:spLocks noGrp="1"/>
          </p:cNvSpPr>
          <p:nvPr>
            <p:ph type="body" sz="quarter" idx="20"/>
          </p:nvPr>
        </p:nvSpPr>
        <p:spPr>
          <a:xfrm>
            <a:off x="4312623" y="2046288"/>
            <a:ext cx="3411478" cy="584768"/>
          </a:xfrm>
        </p:spPr>
        <p:txBody>
          <a:bodyPr>
            <a:normAutofit/>
          </a:bodyPr>
          <a:lstStyle>
            <a:lvl1pPr marL="0" indent="0">
              <a:lnSpc>
                <a:spcPct val="120000"/>
              </a:lnSpc>
              <a:buClr>
                <a:schemeClr val="accent1"/>
              </a:buClr>
              <a:buSzPct val="80000"/>
              <a:buFont typeface="Wingdings" panose="05000000000000000000" pitchFamily="2" charset="2"/>
              <a:buNone/>
              <a:defRPr sz="2400" b="1">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stStyle>
          <a:p>
            <a:pPr lvl="0"/>
            <a:r>
              <a:rPr lang="en-US"/>
              <a:t>Click to edit Master text styles</a:t>
            </a:r>
          </a:p>
        </p:txBody>
      </p:sp>
      <p:sp>
        <p:nvSpPr>
          <p:cNvPr id="11" name="Text Placeholder 8">
            <a:extLst>
              <a:ext uri="{FF2B5EF4-FFF2-40B4-BE49-F238E27FC236}">
                <a16:creationId xmlns:a16="http://schemas.microsoft.com/office/drawing/2014/main" id="{FF7B8274-2A80-4F26-9989-94E552A166DF}"/>
              </a:ext>
            </a:extLst>
          </p:cNvPr>
          <p:cNvSpPr>
            <a:spLocks noGrp="1"/>
          </p:cNvSpPr>
          <p:nvPr>
            <p:ph type="body" sz="quarter" idx="21"/>
          </p:nvPr>
        </p:nvSpPr>
        <p:spPr>
          <a:xfrm>
            <a:off x="7982308" y="2046288"/>
            <a:ext cx="3411478" cy="584768"/>
          </a:xfrm>
        </p:spPr>
        <p:txBody>
          <a:bodyPr>
            <a:normAutofit/>
          </a:bodyPr>
          <a:lstStyle>
            <a:lvl1pPr marL="0" indent="0">
              <a:lnSpc>
                <a:spcPct val="120000"/>
              </a:lnSpc>
              <a:buClr>
                <a:schemeClr val="accent1"/>
              </a:buClr>
              <a:buSzPct val="80000"/>
              <a:buFont typeface="Wingdings" panose="05000000000000000000" pitchFamily="2" charset="2"/>
              <a:buNone/>
              <a:defRPr sz="2400" b="1">
                <a:latin typeface="+mn-lt"/>
              </a:defRPr>
            </a:lvl1pPr>
            <a:lvl2pPr marL="742950" indent="-285750">
              <a:lnSpc>
                <a:spcPct val="120000"/>
              </a:lnSpc>
              <a:buClr>
                <a:schemeClr val="accent1"/>
              </a:buClr>
              <a:buSzPct val="80000"/>
              <a:buFont typeface="Wingdings" panose="05000000000000000000" pitchFamily="2" charset="2"/>
              <a:buChar char="§"/>
              <a:defRPr sz="2000">
                <a:latin typeface="+mn-lt"/>
              </a:defRPr>
            </a:lvl2pPr>
          </a:lstStyle>
          <a:p>
            <a:pPr lvl="0"/>
            <a:r>
              <a:rPr lang="en-US"/>
              <a:t>Click to edit Master text styles</a:t>
            </a:r>
          </a:p>
        </p:txBody>
      </p:sp>
      <p:sp>
        <p:nvSpPr>
          <p:cNvPr id="12" name="Text Placeholder 8">
            <a:extLst>
              <a:ext uri="{FF2B5EF4-FFF2-40B4-BE49-F238E27FC236}">
                <a16:creationId xmlns:a16="http://schemas.microsoft.com/office/drawing/2014/main" id="{6A9EAEF7-0FAB-42E9-A118-6EB7D6426C49}"/>
              </a:ext>
            </a:extLst>
          </p:cNvPr>
          <p:cNvSpPr>
            <a:spLocks noGrp="1"/>
          </p:cNvSpPr>
          <p:nvPr>
            <p:ph type="body" sz="quarter" idx="22"/>
          </p:nvPr>
        </p:nvSpPr>
        <p:spPr>
          <a:xfrm>
            <a:off x="7982308" y="2631056"/>
            <a:ext cx="3411478" cy="3563369"/>
          </a:xfrm>
        </p:spPr>
        <p:txBody>
          <a:bodyPr numCol="1" spcCol="360000">
            <a:normAutofit/>
          </a:bodyPr>
          <a:lstStyle>
            <a:lvl1pPr marL="342900" indent="-342900">
              <a:lnSpc>
                <a:spcPct val="120000"/>
              </a:lnSpc>
              <a:buClr>
                <a:schemeClr val="accent1"/>
              </a:buClr>
              <a:buSzPct val="80000"/>
              <a:buFont typeface="Wingdings" panose="05000000000000000000" pitchFamily="2" charset="2"/>
              <a:buChar char="§"/>
              <a:defRPr sz="2000">
                <a:latin typeface="+mn-lt"/>
              </a:defRPr>
            </a:lvl1pPr>
            <a:lvl2pPr marL="742950" indent="-285750">
              <a:lnSpc>
                <a:spcPct val="120000"/>
              </a:lnSpc>
              <a:buClr>
                <a:schemeClr val="accent1"/>
              </a:buClr>
              <a:buSzPct val="80000"/>
              <a:buFont typeface="Wingdings" panose="05000000000000000000" pitchFamily="2" charset="2"/>
              <a:buChar char="§"/>
              <a:defRPr sz="1800">
                <a:latin typeface="+mn-lt"/>
              </a:defRPr>
            </a:lvl2pPr>
            <a:lvl3pPr marL="914400" marR="0" indent="0" algn="l" defTabSz="914400" rtl="0" eaLnBrk="1" fontAlgn="auto" latinLnBrk="0" hangingPunct="1">
              <a:lnSpc>
                <a:spcPct val="100000"/>
              </a:lnSpc>
              <a:spcBef>
                <a:spcPct val="20000"/>
              </a:spcBef>
              <a:spcAft>
                <a:spcPts val="0"/>
              </a:spcAft>
              <a:buClr>
                <a:schemeClr val="accent1"/>
              </a:buClr>
              <a:buSzPct val="80000"/>
              <a:buFont typeface="Wingdings" panose="05000000000000000000" pitchFamily="2" charset="2"/>
              <a:buNone/>
              <a:tabLst/>
              <a:defRPr sz="180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50120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69B19B-613A-4DB0-A2CC-FD5568216D0A}"/>
              </a:ext>
            </a:extLst>
          </p:cNvPr>
          <p:cNvSpPr/>
          <p:nvPr userDrawn="1"/>
        </p:nvSpPr>
        <p:spPr>
          <a:xfrm rot="-180000">
            <a:off x="-279075" y="5537199"/>
            <a:ext cx="12597752" cy="264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645319" y="663576"/>
            <a:ext cx="10901362" cy="692149"/>
          </a:xfrm>
        </p:spPr>
        <p:txBody>
          <a:bodyPr anchor="ctr">
            <a:noAutofit/>
          </a:bodyPr>
          <a:lstStyle>
            <a:lvl1pPr algn="ctr">
              <a:defRPr sz="3200" b="1" cap="none" baseline="0">
                <a:solidFill>
                  <a:schemeClr val="tx1"/>
                </a:solidFill>
              </a:defRPr>
            </a:lvl1pPr>
          </a:lstStyle>
          <a:p>
            <a:r>
              <a:rPr lang="en-US" dirty="0"/>
              <a:t>Click To Edit Slide Title</a:t>
            </a:r>
          </a:p>
        </p:txBody>
      </p:sp>
      <p:sp>
        <p:nvSpPr>
          <p:cNvPr id="9" name="Picture Placeholder 3"/>
          <p:cNvSpPr>
            <a:spLocks noGrp="1"/>
          </p:cNvSpPr>
          <p:nvPr>
            <p:ph type="pic" sz="quarter" idx="17" hasCustomPrompt="1"/>
          </p:nvPr>
        </p:nvSpPr>
        <p:spPr>
          <a:xfrm>
            <a:off x="645320" y="2046288"/>
            <a:ext cx="10901361" cy="4148136"/>
          </a:xfrm>
          <a:solidFill>
            <a:schemeClr val="bg2"/>
          </a:solidFill>
        </p:spPr>
        <p:txBody>
          <a:bodyPr anchor="ctr"/>
          <a:lstStyle>
            <a:lvl1pPr marL="0" indent="0" algn="ctr">
              <a:buNone/>
              <a:defRPr/>
            </a:lvl1pPr>
          </a:lstStyle>
          <a:p>
            <a:r>
              <a:rPr lang="nl-NL" dirty="0"/>
              <a:t>Photo</a:t>
            </a:r>
          </a:p>
        </p:txBody>
      </p:sp>
      <p:sp>
        <p:nvSpPr>
          <p:cNvPr id="5" name="Slide Number Placeholder 5">
            <a:extLst>
              <a:ext uri="{FF2B5EF4-FFF2-40B4-BE49-F238E27FC236}">
                <a16:creationId xmlns:a16="http://schemas.microsoft.com/office/drawing/2014/main" id="{DFFEC2FD-25A7-4EB4-995B-5EC73D3922F8}"/>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922654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iz">
    <p:spTree>
      <p:nvGrpSpPr>
        <p:cNvPr id="1" name=""/>
        <p:cNvGrpSpPr/>
        <p:nvPr/>
      </p:nvGrpSpPr>
      <p:grpSpPr>
        <a:xfrm>
          <a:off x="0" y="0"/>
          <a:ext cx="0" cy="0"/>
          <a:chOff x="0" y="0"/>
          <a:chExt cx="0" cy="0"/>
        </a:xfrm>
      </p:grpSpPr>
      <p:sp>
        <p:nvSpPr>
          <p:cNvPr id="4" name="Title 29">
            <a:extLst>
              <a:ext uri="{FF2B5EF4-FFF2-40B4-BE49-F238E27FC236}">
                <a16:creationId xmlns:a16="http://schemas.microsoft.com/office/drawing/2014/main" id="{38D06048-E828-4D19-AF61-810EDC946734}"/>
              </a:ext>
            </a:extLst>
          </p:cNvPr>
          <p:cNvSpPr>
            <a:spLocks noGrp="1"/>
          </p:cNvSpPr>
          <p:nvPr>
            <p:ph type="title" hasCustomPrompt="1"/>
          </p:nvPr>
        </p:nvSpPr>
        <p:spPr>
          <a:xfrm>
            <a:off x="0" y="662400"/>
            <a:ext cx="2355001" cy="783255"/>
          </a:xfrm>
          <a:gradFill flip="none" rotWithShape="1">
            <a:gsLst>
              <a:gs pos="0">
                <a:schemeClr val="accent1"/>
              </a:gs>
              <a:gs pos="100000">
                <a:schemeClr val="accent1"/>
              </a:gs>
            </a:gsLst>
            <a:lin ang="0" scaled="0"/>
            <a:tileRect/>
          </a:gradFill>
        </p:spPr>
        <p:txBody>
          <a:bodyPr vert="horz" wrap="none" lIns="648000" tIns="144000" rIns="900000" bIns="144000" rtlCol="0" anchor="ctr">
            <a:spAutoFit/>
          </a:bodyPr>
          <a:lstStyle>
            <a:lvl1pPr algn="l">
              <a:defRPr lang="en-GB" sz="3200">
                <a:solidFill>
                  <a:schemeClr val="bg1"/>
                </a:solidFill>
                <a:latin typeface="+mj-lt"/>
              </a:defRPr>
            </a:lvl1pPr>
          </a:lstStyle>
          <a:p>
            <a:pPr marL="0" lvl="0" algn="l">
              <a:tabLst>
                <a:tab pos="542925" algn="l"/>
              </a:tabLst>
            </a:pPr>
            <a:r>
              <a:rPr lang="en-US" dirty="0"/>
              <a:t>Quiz</a:t>
            </a:r>
            <a:endParaRPr lang="en-GB" dirty="0"/>
          </a:p>
        </p:txBody>
      </p:sp>
      <p:sp>
        <p:nvSpPr>
          <p:cNvPr id="5" name="Slide Number Placeholder 5">
            <a:extLst>
              <a:ext uri="{FF2B5EF4-FFF2-40B4-BE49-F238E27FC236}">
                <a16:creationId xmlns:a16="http://schemas.microsoft.com/office/drawing/2014/main" id="{D8FB658B-D65A-4939-8731-144CD66016A3}"/>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
        <p:nvSpPr>
          <p:cNvPr id="7" name="Content Placeholder 6">
            <a:extLst>
              <a:ext uri="{FF2B5EF4-FFF2-40B4-BE49-F238E27FC236}">
                <a16:creationId xmlns:a16="http://schemas.microsoft.com/office/drawing/2014/main" id="{7FA44B2F-F03C-4494-8F8A-D6D42AB56ABC}"/>
              </a:ext>
            </a:extLst>
          </p:cNvPr>
          <p:cNvSpPr>
            <a:spLocks noGrp="1"/>
          </p:cNvSpPr>
          <p:nvPr>
            <p:ph sz="quarter" idx="18"/>
          </p:nvPr>
        </p:nvSpPr>
        <p:spPr>
          <a:xfrm>
            <a:off x="642937" y="1700634"/>
            <a:ext cx="10834688" cy="3456731"/>
          </a:xfrm>
        </p:spPr>
        <p:txBody>
          <a:bodyPr anchor="ctr">
            <a:normAutofit/>
          </a:bodyPr>
          <a:lstStyle>
            <a:lvl1pPr marL="0" indent="0" algn="ctr">
              <a:buNone/>
              <a:defRPr sz="3600" b="1"/>
            </a:lvl1pPr>
          </a:lstStyle>
          <a:p>
            <a:pPr lvl="0"/>
            <a:endParaRPr lang="en-GB" dirty="0"/>
          </a:p>
        </p:txBody>
      </p:sp>
    </p:spTree>
    <p:extLst>
      <p:ext uri="{BB962C8B-B14F-4D97-AF65-F5344CB8AC3E}">
        <p14:creationId xmlns:p14="http://schemas.microsoft.com/office/powerpoint/2010/main" val="3195274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rong message">
    <p:spTree>
      <p:nvGrpSpPr>
        <p:cNvPr id="1" name=""/>
        <p:cNvGrpSpPr/>
        <p:nvPr/>
      </p:nvGrpSpPr>
      <p:grpSpPr>
        <a:xfrm>
          <a:off x="0" y="0"/>
          <a:ext cx="0" cy="0"/>
          <a:chOff x="0" y="0"/>
          <a:chExt cx="0" cy="0"/>
        </a:xfrm>
      </p:grpSpPr>
      <p:sp>
        <p:nvSpPr>
          <p:cNvPr id="2" name="Flowchart: Manual Input 1">
            <a:extLst>
              <a:ext uri="{FF2B5EF4-FFF2-40B4-BE49-F238E27FC236}">
                <a16:creationId xmlns:a16="http://schemas.microsoft.com/office/drawing/2014/main" id="{AAFEA716-37D6-419C-ABD4-CAA0F3D181E5}"/>
              </a:ext>
            </a:extLst>
          </p:cNvPr>
          <p:cNvSpPr/>
          <p:nvPr userDrawn="1"/>
        </p:nvSpPr>
        <p:spPr>
          <a:xfrm>
            <a:off x="0" y="5949950"/>
            <a:ext cx="12192000" cy="90804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235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23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3235"/>
                </a:moveTo>
                <a:lnTo>
                  <a:pt x="10000" y="0"/>
                </a:lnTo>
                <a:lnTo>
                  <a:pt x="10000" y="10000"/>
                </a:lnTo>
                <a:lnTo>
                  <a:pt x="0" y="10000"/>
                </a:lnTo>
                <a:lnTo>
                  <a:pt x="0" y="323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 Placeholder 3">
            <a:extLst>
              <a:ext uri="{FF2B5EF4-FFF2-40B4-BE49-F238E27FC236}">
                <a16:creationId xmlns:a16="http://schemas.microsoft.com/office/drawing/2014/main" id="{4A953584-0455-406E-8A5A-253B11CAC65E}"/>
              </a:ext>
            </a:extLst>
          </p:cNvPr>
          <p:cNvSpPr>
            <a:spLocks noGrp="1"/>
          </p:cNvSpPr>
          <p:nvPr>
            <p:ph type="body" sz="quarter" idx="11" hasCustomPrompt="1"/>
          </p:nvPr>
        </p:nvSpPr>
        <p:spPr>
          <a:xfrm>
            <a:off x="6023991" y="1772816"/>
            <a:ext cx="5698623" cy="4004113"/>
          </a:xfrm>
        </p:spPr>
        <p:txBody>
          <a:bodyPr anchor="ctr">
            <a:normAutofit/>
          </a:bodyPr>
          <a:lstStyle>
            <a:lvl1pPr marL="342900" indent="-342900" algn="l" defTabSz="914400" rtl="0" eaLnBrk="1" latinLnBrk="0" hangingPunct="1">
              <a:lnSpc>
                <a:spcPct val="120000"/>
              </a:lnSpc>
              <a:spcBef>
                <a:spcPct val="20000"/>
              </a:spcBef>
              <a:buClr>
                <a:schemeClr val="accent1"/>
              </a:buClr>
              <a:buSzPct val="80000"/>
              <a:buFont typeface="Wingdings" panose="05000000000000000000" pitchFamily="2" charset="2"/>
              <a:buChar char="§"/>
              <a:defRPr lang="en-US" sz="2400" b="1" kern="1200" spc="50" baseline="0" dirty="0">
                <a:solidFill>
                  <a:schemeClr val="tx1"/>
                </a:solidFill>
                <a:latin typeface="+mj-lt"/>
                <a:ea typeface="Open Sans" panose="020B0606030504020204" pitchFamily="34" charset="0"/>
                <a:cs typeface="Open Sans" panose="020B0606030504020204" pitchFamily="34" charset="0"/>
              </a:defRPr>
            </a:lvl1pPr>
          </a:lstStyle>
          <a:p>
            <a:pPr lvl="0"/>
            <a:r>
              <a:rPr lang="en-US" dirty="0"/>
              <a:t>Text</a:t>
            </a:r>
          </a:p>
        </p:txBody>
      </p:sp>
      <p:sp>
        <p:nvSpPr>
          <p:cNvPr id="6" name="Title 29">
            <a:extLst>
              <a:ext uri="{FF2B5EF4-FFF2-40B4-BE49-F238E27FC236}">
                <a16:creationId xmlns:a16="http://schemas.microsoft.com/office/drawing/2014/main" id="{7BA9179A-6D15-4557-8889-55CF67A540E0}"/>
              </a:ext>
            </a:extLst>
          </p:cNvPr>
          <p:cNvSpPr>
            <a:spLocks noGrp="1"/>
          </p:cNvSpPr>
          <p:nvPr>
            <p:ph type="title" hasCustomPrompt="1"/>
          </p:nvPr>
        </p:nvSpPr>
        <p:spPr>
          <a:xfrm>
            <a:off x="2999656" y="841843"/>
            <a:ext cx="6192688" cy="783255"/>
          </a:xfrm>
          <a:gradFill flip="none" rotWithShape="1">
            <a:gsLst>
              <a:gs pos="0">
                <a:schemeClr val="accent1"/>
              </a:gs>
              <a:gs pos="100000">
                <a:schemeClr val="accent1"/>
              </a:gs>
            </a:gsLst>
            <a:lin ang="0" scaled="0"/>
            <a:tileRect/>
          </a:gradFill>
        </p:spPr>
        <p:txBody>
          <a:bodyPr vert="horz" wrap="square" lIns="548640" tIns="144000" rIns="548640" bIns="144000" rtlCol="0" anchor="ctr">
            <a:spAutoFit/>
          </a:bodyPr>
          <a:lstStyle>
            <a:lvl1pPr>
              <a:defRPr lang="en-GB" sz="3200" dirty="0">
                <a:solidFill>
                  <a:schemeClr val="bg1"/>
                </a:solidFill>
              </a:defRPr>
            </a:lvl1pPr>
          </a:lstStyle>
          <a:p>
            <a:pPr lvl="0"/>
            <a:r>
              <a:rPr lang="en-US" dirty="0"/>
              <a:t>Enter title text here</a:t>
            </a:r>
            <a:endParaRPr lang="en-GB" dirty="0"/>
          </a:p>
        </p:txBody>
      </p:sp>
      <p:sp>
        <p:nvSpPr>
          <p:cNvPr id="7" name="Slide Number Placeholder 5">
            <a:extLst>
              <a:ext uri="{FF2B5EF4-FFF2-40B4-BE49-F238E27FC236}">
                <a16:creationId xmlns:a16="http://schemas.microsoft.com/office/drawing/2014/main" id="{96A895E9-077B-44E0-9557-03514AEC0AF8}"/>
              </a:ext>
            </a:extLst>
          </p:cNvPr>
          <p:cNvSpPr>
            <a:spLocks noGrp="1"/>
          </p:cNvSpPr>
          <p:nvPr>
            <p:ph type="sldNum" sz="quarter" idx="12"/>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
        <p:nvSpPr>
          <p:cNvPr id="8" name="Picture Placeholder 3">
            <a:extLst>
              <a:ext uri="{FF2B5EF4-FFF2-40B4-BE49-F238E27FC236}">
                <a16:creationId xmlns:a16="http://schemas.microsoft.com/office/drawing/2014/main" id="{49C08CA7-196E-4D7F-B33C-EB51F56E2797}"/>
              </a:ext>
            </a:extLst>
          </p:cNvPr>
          <p:cNvSpPr>
            <a:spLocks noGrp="1"/>
          </p:cNvSpPr>
          <p:nvPr>
            <p:ph type="pic" sz="quarter" idx="17" hasCustomPrompt="1"/>
          </p:nvPr>
        </p:nvSpPr>
        <p:spPr>
          <a:xfrm>
            <a:off x="470894" y="2356747"/>
            <a:ext cx="5265066" cy="3016469"/>
          </a:xfrm>
          <a:solidFill>
            <a:schemeClr val="bg2"/>
          </a:solidFill>
        </p:spPr>
        <p:txBody>
          <a:bodyPr anchor="ctr"/>
          <a:lstStyle>
            <a:lvl1pPr marL="0" indent="0" algn="ctr">
              <a:buNone/>
              <a:defRPr/>
            </a:lvl1pPr>
          </a:lstStyle>
          <a:p>
            <a:r>
              <a:rPr lang="nl-NL" dirty="0"/>
              <a:t>Photo</a:t>
            </a:r>
          </a:p>
        </p:txBody>
      </p:sp>
    </p:spTree>
    <p:extLst>
      <p:ext uri="{BB962C8B-B14F-4D97-AF65-F5344CB8AC3E}">
        <p14:creationId xmlns:p14="http://schemas.microsoft.com/office/powerpoint/2010/main" val="1184752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rrow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7701" y="2046287"/>
            <a:ext cx="3681412" cy="1382713"/>
          </a:xfrm>
        </p:spPr>
        <p:txBody>
          <a:bodyPr anchor="ctr">
            <a:normAutofit/>
          </a:bodyPr>
          <a:lstStyle>
            <a:lvl1pPr algn="l">
              <a:defRPr sz="3600" b="1" cap="none" baseline="0">
                <a:solidFill>
                  <a:schemeClr val="tx1"/>
                </a:solidFill>
              </a:defRPr>
            </a:lvl1pPr>
          </a:lstStyle>
          <a:p>
            <a:r>
              <a:rPr lang="en-US" dirty="0"/>
              <a:t>Click To Edit Slide Title</a:t>
            </a:r>
          </a:p>
        </p:txBody>
      </p:sp>
      <p:sp>
        <p:nvSpPr>
          <p:cNvPr id="8" name="Content Placeholder 2"/>
          <p:cNvSpPr>
            <a:spLocks noGrp="1"/>
          </p:cNvSpPr>
          <p:nvPr>
            <p:ph idx="10" hasCustomPrompt="1"/>
          </p:nvPr>
        </p:nvSpPr>
        <p:spPr>
          <a:xfrm>
            <a:off x="654313" y="3429000"/>
            <a:ext cx="3674799" cy="2765425"/>
          </a:xfrm>
        </p:spPr>
        <p:txBody>
          <a:bodyPr numCol="1" spcCol="576000">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17" hasCustomPrompt="1"/>
          </p:nvPr>
        </p:nvSpPr>
        <p:spPr>
          <a:xfrm>
            <a:off x="5097464" y="674543"/>
            <a:ext cx="6451600" cy="5530850"/>
          </a:xfrm>
          <a:solidFill>
            <a:schemeClr val="bg2"/>
          </a:solidFill>
        </p:spPr>
        <p:txBody>
          <a:bodyPr anchor="ctr"/>
          <a:lstStyle>
            <a:lvl1pPr marL="0" indent="0" algn="ctr">
              <a:buNone/>
              <a:defRPr/>
            </a:lvl1pPr>
          </a:lstStyle>
          <a:p>
            <a:r>
              <a:rPr lang="nl-NL" dirty="0"/>
              <a:t>Photo</a:t>
            </a:r>
          </a:p>
        </p:txBody>
      </p:sp>
      <p:sp>
        <p:nvSpPr>
          <p:cNvPr id="5" name="Slide Number Placeholder 5">
            <a:extLst>
              <a:ext uri="{FF2B5EF4-FFF2-40B4-BE49-F238E27FC236}">
                <a16:creationId xmlns:a16="http://schemas.microsoft.com/office/drawing/2014/main" id="{015AABDC-4F8C-4D72-8E59-F85E3568C6AC}"/>
              </a:ext>
            </a:extLst>
          </p:cNvPr>
          <p:cNvSpPr>
            <a:spLocks noGrp="1"/>
          </p:cNvSpPr>
          <p:nvPr>
            <p:ph type="sldNum" sz="quarter" idx="18"/>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pic>
        <p:nvPicPr>
          <p:cNvPr id="6" name="Graphic 5">
            <a:extLst>
              <a:ext uri="{FF2B5EF4-FFF2-40B4-BE49-F238E27FC236}">
                <a16:creationId xmlns:a16="http://schemas.microsoft.com/office/drawing/2014/main" id="{0E4EB2A7-36E7-4785-A969-ED31253012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234161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with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3467" y="2046288"/>
            <a:ext cx="10905067" cy="1382712"/>
          </a:xfrm>
        </p:spPr>
        <p:txBody>
          <a:bodyPr>
            <a:normAutofit/>
          </a:bodyPr>
          <a:lstStyle>
            <a:lvl1pPr algn="l">
              <a:defRPr sz="4000" baseline="0"/>
            </a:lvl1pPr>
          </a:lstStyle>
          <a:p>
            <a:r>
              <a:rPr lang="en-US" dirty="0"/>
              <a:t>Click To Edit Slide Title</a:t>
            </a:r>
          </a:p>
        </p:txBody>
      </p:sp>
      <p:sp>
        <p:nvSpPr>
          <p:cNvPr id="8" name="Picture Placeholder 3"/>
          <p:cNvSpPr>
            <a:spLocks noGrp="1"/>
          </p:cNvSpPr>
          <p:nvPr>
            <p:ph type="pic" sz="quarter" idx="16" hasCustomPrompt="1"/>
          </p:nvPr>
        </p:nvSpPr>
        <p:spPr>
          <a:xfrm>
            <a:off x="13422" y="5340"/>
            <a:ext cx="12178578" cy="2040948"/>
          </a:xfrm>
          <a:solidFill>
            <a:schemeClr val="bg2"/>
          </a:solidFill>
        </p:spPr>
        <p:txBody>
          <a:bodyPr anchor="ctr"/>
          <a:lstStyle>
            <a:lvl1pPr marL="0" indent="0" algn="ctr">
              <a:buNone/>
              <a:defRPr baseline="0"/>
            </a:lvl1pPr>
          </a:lstStyle>
          <a:p>
            <a:r>
              <a:rPr lang="nl-NL" dirty="0"/>
              <a:t>Diagonal Line Header</a:t>
            </a:r>
          </a:p>
        </p:txBody>
      </p:sp>
      <p:sp>
        <p:nvSpPr>
          <p:cNvPr id="9" name="Content Placeholder 2"/>
          <p:cNvSpPr>
            <a:spLocks noGrp="1"/>
          </p:cNvSpPr>
          <p:nvPr>
            <p:ph idx="1" hasCustomPrompt="1"/>
          </p:nvPr>
        </p:nvSpPr>
        <p:spPr>
          <a:xfrm>
            <a:off x="643467" y="3429001"/>
            <a:ext cx="5376333" cy="2765425"/>
          </a:xfrm>
        </p:spPr>
        <p:txBody>
          <a:bodyPr numCol="1" spcCol="576000">
            <a:normAutofit/>
          </a:bodyPr>
          <a:lstStyle>
            <a:lvl1pPr>
              <a:defRPr sz="2000"/>
            </a:lvl1pPr>
            <a:lvl2pPr>
              <a:defRPr sz="2000"/>
            </a:lvl2pPr>
            <a:lvl3pPr>
              <a:defRPr sz="2000"/>
            </a:lvl3pPr>
            <a:lvl4pPr>
              <a:defRPr sz="2000"/>
            </a:lvl4pPr>
            <a:lvl5pPr>
              <a:defRPr sz="2000"/>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7" hasCustomPrompt="1"/>
          </p:nvPr>
        </p:nvSpPr>
        <p:spPr>
          <a:xfrm>
            <a:off x="6172730" y="3429001"/>
            <a:ext cx="5376333" cy="2765425"/>
          </a:xfrm>
        </p:spPr>
        <p:txBody>
          <a:bodyPr numCol="1" spcCol="576000">
            <a:normAutofit/>
          </a:bodyPr>
          <a:lstStyle>
            <a:lvl1pPr>
              <a:defRPr sz="2000"/>
            </a:lvl1pPr>
            <a:lvl2pPr>
              <a:defRPr sz="2000"/>
            </a:lvl2pPr>
            <a:lvl3pPr>
              <a:defRPr sz="2000"/>
            </a:lvl3pPr>
            <a:lvl4pPr>
              <a:defRPr sz="2000"/>
            </a:lvl4pPr>
            <a:lvl5pPr>
              <a:defRPr sz="2000"/>
            </a:lvl5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1" hasCustomPrompt="1"/>
          </p:nvPr>
        </p:nvSpPr>
        <p:spPr>
          <a:xfrm>
            <a:off x="9859963" y="1046451"/>
            <a:ext cx="1688571" cy="1688571"/>
          </a:xfrm>
          <a:prstGeom prst="ellipse">
            <a:avLst/>
          </a:prstGeom>
          <a:solidFill>
            <a:schemeClr val="bg2"/>
          </a:solidFill>
          <a:ln w="76200">
            <a:noFill/>
          </a:ln>
          <a:effectLst>
            <a:softEdge rad="0"/>
          </a:effectLst>
        </p:spPr>
        <p:txBody>
          <a:bodyPr anchor="ctr">
            <a:normAutofit/>
          </a:bodyPr>
          <a:lstStyle>
            <a:lvl1pPr marL="0" indent="0" algn="ctr">
              <a:buNone/>
              <a:defRPr sz="1000"/>
            </a:lvl1pPr>
          </a:lstStyle>
          <a:p>
            <a:r>
              <a:rPr lang="nl-NL" dirty="0"/>
              <a:t>icon</a:t>
            </a:r>
          </a:p>
        </p:txBody>
      </p:sp>
      <p:sp>
        <p:nvSpPr>
          <p:cNvPr id="7" name="Slide Number Placeholder 5">
            <a:extLst>
              <a:ext uri="{FF2B5EF4-FFF2-40B4-BE49-F238E27FC236}">
                <a16:creationId xmlns:a16="http://schemas.microsoft.com/office/drawing/2014/main" id="{273EAAE8-DDF0-481A-9E75-A49CD6DBA0A8}"/>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796167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onal orange">
    <p:spTree>
      <p:nvGrpSpPr>
        <p:cNvPr id="1" name=""/>
        <p:cNvGrpSpPr/>
        <p:nvPr/>
      </p:nvGrpSpPr>
      <p:grpSpPr>
        <a:xfrm>
          <a:off x="0" y="0"/>
          <a:ext cx="0" cy="0"/>
          <a:chOff x="0" y="0"/>
          <a:chExt cx="0" cy="0"/>
        </a:xfrm>
      </p:grpSpPr>
      <p:grpSp>
        <p:nvGrpSpPr>
          <p:cNvPr id="7" name="Group 6"/>
          <p:cNvGrpSpPr/>
          <p:nvPr userDrawn="1"/>
        </p:nvGrpSpPr>
        <p:grpSpPr>
          <a:xfrm>
            <a:off x="-134139" y="0"/>
            <a:ext cx="12447005" cy="7191843"/>
            <a:chOff x="-134139" y="0"/>
            <a:chExt cx="12447005" cy="7191843"/>
          </a:xfrm>
        </p:grpSpPr>
        <p:sp>
          <p:nvSpPr>
            <p:cNvPr id="4" name="Rectangle 3"/>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a:p>
          </p:txBody>
        </p:sp>
        <p:sp>
          <p:nvSpPr>
            <p:cNvPr id="5" name="Rectangle 4"/>
            <p:cNvSpPr/>
            <p:nvPr userDrawn="1"/>
          </p:nvSpPr>
          <p:spPr>
            <a:xfrm>
              <a:off x="0" y="0"/>
              <a:ext cx="121920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a:p>
          </p:txBody>
        </p:sp>
        <p:sp>
          <p:nvSpPr>
            <p:cNvPr id="6" name="Rectangle 5"/>
            <p:cNvSpPr/>
            <p:nvPr userDrawn="1"/>
          </p:nvSpPr>
          <p:spPr>
            <a:xfrm rot="180000">
              <a:off x="-134139" y="4812998"/>
              <a:ext cx="12447005" cy="2378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a:p>
          </p:txBody>
        </p:sp>
      </p:grpSp>
    </p:spTree>
    <p:extLst>
      <p:ext uri="{BB962C8B-B14F-4D97-AF65-F5344CB8AC3E}">
        <p14:creationId xmlns:p14="http://schemas.microsoft.com/office/powerpoint/2010/main" val="178051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agonal orange">
    <p:spTree>
      <p:nvGrpSpPr>
        <p:cNvPr id="1" name=""/>
        <p:cNvGrpSpPr/>
        <p:nvPr/>
      </p:nvGrpSpPr>
      <p:grpSpPr>
        <a:xfrm>
          <a:off x="0" y="0"/>
          <a:ext cx="0" cy="0"/>
          <a:chOff x="0" y="0"/>
          <a:chExt cx="0" cy="0"/>
        </a:xfrm>
      </p:grpSpPr>
      <p:pic>
        <p:nvPicPr>
          <p:cNvPr id="8" name="Picture 2" descr="https://hausatelevision.com/wp-content/uploads/2017/08/Bill-Gates-VR-Education.jpg">
            <a:extLst>
              <a:ext uri="{FF2B5EF4-FFF2-40B4-BE49-F238E27FC236}">
                <a16:creationId xmlns:a16="http://schemas.microsoft.com/office/drawing/2014/main" id="{C10B8F04-8E84-40CF-9476-EAC51CE48C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19529" y="0"/>
            <a:ext cx="10194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0089EAE-D2D3-4152-AF50-46A21F2906C3}"/>
              </a:ext>
            </a:extLst>
          </p:cNvPr>
          <p:cNvSpPr/>
          <p:nvPr userDrawn="1"/>
        </p:nvSpPr>
        <p:spPr>
          <a:xfrm rot="480000">
            <a:off x="4395699" y="-601351"/>
            <a:ext cx="8142558" cy="8223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Slide Number Placeholder 5">
            <a:extLst>
              <a:ext uri="{FF2B5EF4-FFF2-40B4-BE49-F238E27FC236}">
                <a16:creationId xmlns:a16="http://schemas.microsoft.com/office/drawing/2014/main" id="{617BBDF4-DE15-45D7-9ABC-57469BA4F851}"/>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949013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background, large image top">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642937" y="4465638"/>
            <a:ext cx="10906125" cy="692149"/>
          </a:xfrm>
        </p:spPr>
        <p:txBody>
          <a:bodyPr anchor="t"/>
          <a:lstStyle>
            <a:lvl1pPr algn="ctr">
              <a:defRPr sz="4000" b="1" cap="none" baseline="0">
                <a:solidFill>
                  <a:schemeClr val="bg1"/>
                </a:solidFill>
              </a:defRPr>
            </a:lvl1pPr>
          </a:lstStyle>
          <a:p>
            <a:r>
              <a:rPr lang="en-US" dirty="0"/>
              <a:t>Click To Edit Slide Title</a:t>
            </a:r>
          </a:p>
        </p:txBody>
      </p:sp>
      <p:sp>
        <p:nvSpPr>
          <p:cNvPr id="3" name="Text Placeholder 2"/>
          <p:cNvSpPr>
            <a:spLocks noGrp="1"/>
          </p:cNvSpPr>
          <p:nvPr>
            <p:ph type="body" idx="1" hasCustomPrompt="1"/>
          </p:nvPr>
        </p:nvSpPr>
        <p:spPr>
          <a:xfrm>
            <a:off x="646113" y="5148576"/>
            <a:ext cx="10902950" cy="699774"/>
          </a:xfrm>
        </p:spPr>
        <p:txBody>
          <a:bodyPr anchor="ctr"/>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11" name="Picture Placeholder 3"/>
          <p:cNvSpPr>
            <a:spLocks noGrp="1"/>
          </p:cNvSpPr>
          <p:nvPr>
            <p:ph type="pic" sz="quarter" idx="16" hasCustomPrompt="1"/>
          </p:nvPr>
        </p:nvSpPr>
        <p:spPr>
          <a:xfrm>
            <a:off x="668372" y="671415"/>
            <a:ext cx="10880690" cy="3448147"/>
          </a:xfrm>
          <a:solidFill>
            <a:schemeClr val="bg2"/>
          </a:solidFill>
        </p:spPr>
        <p:txBody>
          <a:bodyPr anchor="ctr"/>
          <a:lstStyle>
            <a:lvl1pPr marL="0" indent="0" algn="ctr">
              <a:buNone/>
              <a:defRPr/>
            </a:lvl1pPr>
          </a:lstStyle>
          <a:p>
            <a:r>
              <a:rPr lang="nl-NL" dirty="0"/>
              <a:t>Graphic, Photo or Chart</a:t>
            </a:r>
          </a:p>
        </p:txBody>
      </p:sp>
      <p:sp>
        <p:nvSpPr>
          <p:cNvPr id="6" name="Slide Number Placeholder 5">
            <a:extLst>
              <a:ext uri="{FF2B5EF4-FFF2-40B4-BE49-F238E27FC236}">
                <a16:creationId xmlns:a16="http://schemas.microsoft.com/office/drawing/2014/main" id="{898DA8B5-4611-4D3B-A430-5858D34DE244}"/>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666076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below">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hasCustomPrompt="1"/>
          </p:nvPr>
        </p:nvSpPr>
        <p:spPr>
          <a:xfrm>
            <a:off x="642937" y="663576"/>
            <a:ext cx="10906125" cy="692149"/>
          </a:xfrm>
        </p:spPr>
        <p:txBody>
          <a:bodyPr anchor="t"/>
          <a:lstStyle>
            <a:lvl1pPr algn="ctr">
              <a:defRPr sz="4000" b="1" cap="none" baseline="0">
                <a:solidFill>
                  <a:schemeClr val="tx1"/>
                </a:solidFill>
              </a:defRPr>
            </a:lvl1pPr>
          </a:lstStyle>
          <a:p>
            <a:r>
              <a:rPr lang="en-US" dirty="0"/>
              <a:t>Click To Edit Slide Title</a:t>
            </a:r>
          </a:p>
        </p:txBody>
      </p:sp>
      <p:sp>
        <p:nvSpPr>
          <p:cNvPr id="3" name="Text Placeholder 2"/>
          <p:cNvSpPr>
            <a:spLocks noGrp="1"/>
          </p:cNvSpPr>
          <p:nvPr>
            <p:ph type="body" idx="1" hasCustomPrompt="1"/>
          </p:nvPr>
        </p:nvSpPr>
        <p:spPr>
          <a:xfrm>
            <a:off x="646113" y="1346514"/>
            <a:ext cx="10902950" cy="699774"/>
          </a:xfrm>
        </p:spPr>
        <p:txBody>
          <a:bodyPr anchor="ct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secondary title</a:t>
            </a:r>
          </a:p>
        </p:txBody>
      </p:sp>
      <p:sp>
        <p:nvSpPr>
          <p:cNvPr id="8" name="Picture Placeholder 3"/>
          <p:cNvSpPr>
            <a:spLocks noGrp="1"/>
          </p:cNvSpPr>
          <p:nvPr>
            <p:ph type="pic" sz="quarter" idx="16" hasCustomPrompt="1"/>
          </p:nvPr>
        </p:nvSpPr>
        <p:spPr>
          <a:xfrm>
            <a:off x="650947" y="2060141"/>
            <a:ext cx="10880690" cy="4134284"/>
          </a:xfrm>
          <a:solidFill>
            <a:schemeClr val="bg2"/>
          </a:solidFill>
        </p:spPr>
        <p:txBody>
          <a:bodyPr anchor="ctr"/>
          <a:lstStyle>
            <a:lvl1pPr marL="0" indent="0" algn="ctr">
              <a:buNone/>
              <a:defRPr/>
            </a:lvl1pPr>
          </a:lstStyle>
          <a:p>
            <a:r>
              <a:rPr lang="nl-NL" dirty="0"/>
              <a:t>Graphic, Photo or Chart</a:t>
            </a:r>
          </a:p>
        </p:txBody>
      </p:sp>
      <p:sp>
        <p:nvSpPr>
          <p:cNvPr id="6" name="Slide Number Placeholder 5">
            <a:extLst>
              <a:ext uri="{FF2B5EF4-FFF2-40B4-BE49-F238E27FC236}">
                <a16:creationId xmlns:a16="http://schemas.microsoft.com/office/drawing/2014/main" id="{692CC003-FA8F-4DD7-8666-DBD65DF049CD}"/>
              </a:ext>
            </a:extLst>
          </p:cNvPr>
          <p:cNvSpPr>
            <a:spLocks noGrp="1"/>
          </p:cNvSpPr>
          <p:nvPr>
            <p:ph type="sldNum" sz="quarter" idx="10"/>
          </p:nvPr>
        </p:nvSpPr>
        <p:spPr>
          <a:xfrm>
            <a:off x="11611495" y="6556881"/>
            <a:ext cx="503238" cy="222250"/>
          </a:xfrm>
          <a:prstGeom prst="rect">
            <a:avLst/>
          </a:prstGeom>
        </p:spPr>
        <p:txBody>
          <a:bodyPr/>
          <a:lstStyle>
            <a:lvl1pPr marL="0" algn="l" defTabSz="914400" rtl="0" eaLnBrk="1" fontAlgn="auto" latinLnBrk="0" hangingPunct="1">
              <a:spcBef>
                <a:spcPts val="0"/>
              </a:spcBef>
              <a:spcAft>
                <a:spcPts val="0"/>
              </a:spcAft>
              <a:defRPr lang="nl-NL" sz="1000" kern="1200">
                <a:solidFill>
                  <a:schemeClr val="tx1"/>
                </a:solidFill>
                <a:latin typeface="Arial" charset="0"/>
                <a:ea typeface="ＭＳ Ｐゴシック" pitchFamily="34" charset="-128"/>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pic>
        <p:nvPicPr>
          <p:cNvPr id="9" name="Graphic 8">
            <a:extLst>
              <a:ext uri="{FF2B5EF4-FFF2-40B4-BE49-F238E27FC236}">
                <a16:creationId xmlns:a16="http://schemas.microsoft.com/office/drawing/2014/main" id="{B8064D19-5153-4B53-95D1-E4C8D306F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4176572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67" y="663864"/>
            <a:ext cx="10905067" cy="691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3467" y="2046289"/>
            <a:ext cx="10905067" cy="41481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5522358"/>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75" r:id="rId3"/>
    <p:sldLayoutId id="2147483665" r:id="rId4"/>
    <p:sldLayoutId id="2147483660" r:id="rId5"/>
    <p:sldLayoutId id="2147483661" r:id="rId6"/>
    <p:sldLayoutId id="2147483681" r:id="rId7"/>
    <p:sldLayoutId id="2147483651" r:id="rId8"/>
    <p:sldLayoutId id="2147483662" r:id="rId9"/>
    <p:sldLayoutId id="2147483671" r:id="rId10"/>
    <p:sldLayoutId id="2147483663" r:id="rId11"/>
    <p:sldLayoutId id="2147483664" r:id="rId12"/>
    <p:sldLayoutId id="2147483667" r:id="rId13"/>
    <p:sldLayoutId id="2147483676" r:id="rId14"/>
    <p:sldLayoutId id="2147483666" r:id="rId15"/>
    <p:sldLayoutId id="2147483673" r:id="rId16"/>
    <p:sldLayoutId id="2147483674" r:id="rId17"/>
    <p:sldLayoutId id="2147483670" r:id="rId18"/>
    <p:sldLayoutId id="2147483668" r:id="rId19"/>
    <p:sldLayoutId id="2147483672" r:id="rId20"/>
    <p:sldLayoutId id="2147483650" r:id="rId21"/>
    <p:sldLayoutId id="2147483680" r:id="rId22"/>
    <p:sldLayoutId id="2147483697" r:id="rId23"/>
    <p:sldLayoutId id="2147483698" r:id="rId24"/>
    <p:sldLayoutId id="2147483699" r:id="rId25"/>
    <p:sldLayoutId id="2147483701" r:id="rId26"/>
  </p:sldLayoutIdLst>
  <p:hf hdr="0" dt="0"/>
  <p:txStyles>
    <p:title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p:titleStyle>
    <p:body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pos="356" userDrawn="1">
          <p15:clr>
            <a:srgbClr val="F26B43"/>
          </p15:clr>
        </p15:guide>
        <p15:guide id="4" pos="7324" userDrawn="1">
          <p15:clr>
            <a:srgbClr val="F26B43"/>
          </p15:clr>
        </p15:guide>
        <p15:guide id="5" pos="888" userDrawn="1">
          <p15:clr>
            <a:srgbClr val="F26B43"/>
          </p15:clr>
        </p15:guide>
        <p15:guide id="6" pos="985" userDrawn="1">
          <p15:clr>
            <a:srgbClr val="F26B43"/>
          </p15:clr>
        </p15:guide>
        <p15:guide id="7" pos="1469" userDrawn="1">
          <p15:clr>
            <a:srgbClr val="F26B43"/>
          </p15:clr>
        </p15:guide>
        <p15:guide id="8" pos="1565" userDrawn="1">
          <p15:clr>
            <a:srgbClr val="F26B43"/>
          </p15:clr>
        </p15:guide>
        <p15:guide id="9" pos="2049" userDrawn="1">
          <p15:clr>
            <a:srgbClr val="F26B43"/>
          </p15:clr>
        </p15:guide>
        <p15:guide id="10" pos="2147" userDrawn="1">
          <p15:clr>
            <a:srgbClr val="F26B43"/>
          </p15:clr>
        </p15:guide>
        <p15:guide id="11" pos="2631" userDrawn="1">
          <p15:clr>
            <a:srgbClr val="F26B43"/>
          </p15:clr>
        </p15:guide>
        <p15:guide id="12" pos="2727" userDrawn="1">
          <p15:clr>
            <a:srgbClr val="F26B43"/>
          </p15:clr>
        </p15:guide>
        <p15:guide id="13" pos="3211" userDrawn="1">
          <p15:clr>
            <a:srgbClr val="F26B43"/>
          </p15:clr>
        </p15:guide>
        <p15:guide id="14" pos="3308" userDrawn="1">
          <p15:clr>
            <a:srgbClr val="F26B43"/>
          </p15:clr>
        </p15:guide>
        <p15:guide id="16" pos="3888" userDrawn="1">
          <p15:clr>
            <a:srgbClr val="F26B43"/>
          </p15:clr>
        </p15:guide>
        <p15:guide id="17" pos="4372" userDrawn="1">
          <p15:clr>
            <a:srgbClr val="F26B43"/>
          </p15:clr>
        </p15:guide>
        <p15:guide id="18" pos="4469" userDrawn="1">
          <p15:clr>
            <a:srgbClr val="F26B43"/>
          </p15:clr>
        </p15:guide>
        <p15:guide id="19" pos="4953" userDrawn="1">
          <p15:clr>
            <a:srgbClr val="F26B43"/>
          </p15:clr>
        </p15:guide>
        <p15:guide id="20" pos="5049" userDrawn="1">
          <p15:clr>
            <a:srgbClr val="F26B43"/>
          </p15:clr>
        </p15:guide>
        <p15:guide id="21" pos="5533" userDrawn="1">
          <p15:clr>
            <a:srgbClr val="F26B43"/>
          </p15:clr>
        </p15:guide>
        <p15:guide id="22" pos="5631" userDrawn="1">
          <p15:clr>
            <a:srgbClr val="F26B43"/>
          </p15:clr>
        </p15:guide>
        <p15:guide id="23" pos="6115" userDrawn="1">
          <p15:clr>
            <a:srgbClr val="F26B43"/>
          </p15:clr>
        </p15:guide>
        <p15:guide id="24" pos="6211" userDrawn="1">
          <p15:clr>
            <a:srgbClr val="F26B43"/>
          </p15:clr>
        </p15:guide>
        <p15:guide id="25" pos="6695" userDrawn="1">
          <p15:clr>
            <a:srgbClr val="F26B43"/>
          </p15:clr>
        </p15:guide>
        <p15:guide id="26" pos="6792" userDrawn="1">
          <p15:clr>
            <a:srgbClr val="F26B43"/>
          </p15:clr>
        </p15:guide>
        <p15:guide id="27" orient="horz" pos="3902" userDrawn="1">
          <p15:clr>
            <a:srgbClr val="F26B43"/>
          </p15:clr>
        </p15:guide>
        <p15:guide id="28" pos="405" userDrawn="1">
          <p15:clr>
            <a:srgbClr val="F26B43"/>
          </p15:clr>
        </p15:guide>
        <p15:guide id="29" pos="3792" userDrawn="1">
          <p15:clr>
            <a:srgbClr val="F26B43"/>
          </p15:clr>
        </p15:guide>
        <p15:guide id="30" pos="7275" userDrawn="1">
          <p15:clr>
            <a:srgbClr val="F26B43"/>
          </p15:clr>
        </p15:guide>
        <p15:guide id="31" orient="horz" pos="418" userDrawn="1">
          <p15:clr>
            <a:srgbClr val="F26B43"/>
          </p15:clr>
        </p15:guide>
        <p15:guide id="32" orient="horz" pos="854" userDrawn="1">
          <p15:clr>
            <a:srgbClr val="F26B43"/>
          </p15:clr>
        </p15:guide>
        <p15:guide id="33" orient="horz" pos="1289" userDrawn="1">
          <p15:clr>
            <a:srgbClr val="F26B43"/>
          </p15:clr>
        </p15:guide>
        <p15:guide id="34" orient="horz" pos="1725" userDrawn="1">
          <p15:clr>
            <a:srgbClr val="F26B43"/>
          </p15:clr>
        </p15:guide>
        <p15:guide id="35" orient="horz" pos="2595" userDrawn="1">
          <p15:clr>
            <a:srgbClr val="F26B43"/>
          </p15:clr>
        </p15:guide>
        <p15:guide id="36" orient="horz" pos="3031" userDrawn="1">
          <p15:clr>
            <a:srgbClr val="F26B43"/>
          </p15:clr>
        </p15:guide>
        <p15:guide id="37" orient="horz" pos="3466" userDrawn="1">
          <p15:clr>
            <a:srgbClr val="F26B43"/>
          </p15:clr>
        </p15:guide>
        <p15:guide id="38" userDrawn="1">
          <p15:clr>
            <a:srgbClr val="F26B43"/>
          </p15:clr>
        </p15:guide>
        <p15:guide id="39" pos="7680" userDrawn="1">
          <p15:clr>
            <a:srgbClr val="F26B43"/>
          </p15:clr>
        </p15:guide>
        <p15:guide id="40" orient="horz" pos="4320" userDrawn="1">
          <p15:clr>
            <a:srgbClr val="F26B43"/>
          </p15:clr>
        </p15:guide>
        <p15:guide id="41" orient="horz"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67" y="663864"/>
            <a:ext cx="10905067" cy="6912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43467" y="2046289"/>
            <a:ext cx="10905067" cy="41481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24348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defTabSz="914400" rtl="0" eaLnBrk="1" latinLnBrk="0" hangingPunct="1">
        <a:spcBef>
          <a:spcPct val="0"/>
        </a:spcBef>
        <a:buNone/>
        <a:defRPr sz="4400" b="1" kern="1200" spc="50" baseline="0">
          <a:solidFill>
            <a:schemeClr val="tx1"/>
          </a:solidFill>
          <a:latin typeface="+mj-lt"/>
          <a:ea typeface="Fira Sans" panose="020B0503050000020004" pitchFamily="34" charset="0"/>
          <a:cs typeface="+mj-cs"/>
        </a:defRPr>
      </a:lvl1pPr>
    </p:titleStyle>
    <p:bodyStyle>
      <a:lvl1pPr marL="342900" indent="-342900" algn="l" defTabSz="914400" rtl="0" eaLnBrk="1" latinLnBrk="0" hangingPunct="1">
        <a:spcBef>
          <a:spcPct val="20000"/>
        </a:spcBef>
        <a:buClr>
          <a:schemeClr val="accent1"/>
        </a:buClr>
        <a:buSzPct val="80000"/>
        <a:buFont typeface="Wingdings" panose="05000000000000000000" pitchFamily="2" charset="2"/>
        <a:buChar char="§"/>
        <a:defRPr sz="3200" kern="1200" spc="50" baseline="0">
          <a:solidFill>
            <a:schemeClr val="tx1"/>
          </a:solidFill>
          <a:latin typeface="+mj-lt"/>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chemeClr val="accent1"/>
        </a:buClr>
        <a:buSzPct val="80000"/>
        <a:buFont typeface="Wingdings" panose="05000000000000000000" pitchFamily="2" charset="2"/>
        <a:buChar char="§"/>
        <a:defRPr sz="2800" kern="1200" spc="50" baseline="0">
          <a:solidFill>
            <a:schemeClr val="tx1"/>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chemeClr val="accent1"/>
        </a:buClr>
        <a:buSzPct val="80000"/>
        <a:buFont typeface="Wingdings" panose="05000000000000000000" pitchFamily="2" charset="2"/>
        <a:buChar char="§"/>
        <a:defRPr sz="2400" kern="1200" spc="50" baseline="0">
          <a:solidFill>
            <a:schemeClr val="tx1"/>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chemeClr val="accent1"/>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chemeClr val="accent1"/>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pos="356">
          <p15:clr>
            <a:srgbClr val="F26B43"/>
          </p15:clr>
        </p15:guide>
        <p15:guide id="4" pos="7324">
          <p15:clr>
            <a:srgbClr val="F26B43"/>
          </p15:clr>
        </p15:guide>
        <p15:guide id="5" pos="892">
          <p15:clr>
            <a:srgbClr val="F26B43"/>
          </p15:clr>
        </p15:guide>
        <p15:guide id="6" pos="985">
          <p15:clr>
            <a:srgbClr val="F26B43"/>
          </p15:clr>
        </p15:guide>
        <p15:guide id="7" pos="1469">
          <p15:clr>
            <a:srgbClr val="F26B43"/>
          </p15:clr>
        </p15:guide>
        <p15:guide id="8" pos="1565">
          <p15:clr>
            <a:srgbClr val="F26B43"/>
          </p15:clr>
        </p15:guide>
        <p15:guide id="9" pos="2049">
          <p15:clr>
            <a:srgbClr val="F26B43"/>
          </p15:clr>
        </p15:guide>
        <p15:guide id="10" pos="2147">
          <p15:clr>
            <a:srgbClr val="F26B43"/>
          </p15:clr>
        </p15:guide>
        <p15:guide id="11" pos="2631">
          <p15:clr>
            <a:srgbClr val="F26B43"/>
          </p15:clr>
        </p15:guide>
        <p15:guide id="12" pos="2727">
          <p15:clr>
            <a:srgbClr val="F26B43"/>
          </p15:clr>
        </p15:guide>
        <p15:guide id="13" pos="3211">
          <p15:clr>
            <a:srgbClr val="F26B43"/>
          </p15:clr>
        </p15:guide>
        <p15:guide id="14" pos="3308">
          <p15:clr>
            <a:srgbClr val="F26B43"/>
          </p15:clr>
        </p15:guide>
        <p15:guide id="16" pos="3888">
          <p15:clr>
            <a:srgbClr val="F26B43"/>
          </p15:clr>
        </p15:guide>
        <p15:guide id="17" pos="4372">
          <p15:clr>
            <a:srgbClr val="F26B43"/>
          </p15:clr>
        </p15:guide>
        <p15:guide id="18" pos="4469">
          <p15:clr>
            <a:srgbClr val="F26B43"/>
          </p15:clr>
        </p15:guide>
        <p15:guide id="19" pos="4953">
          <p15:clr>
            <a:srgbClr val="F26B43"/>
          </p15:clr>
        </p15:guide>
        <p15:guide id="20" pos="5049">
          <p15:clr>
            <a:srgbClr val="F26B43"/>
          </p15:clr>
        </p15:guide>
        <p15:guide id="21" pos="5533">
          <p15:clr>
            <a:srgbClr val="F26B43"/>
          </p15:clr>
        </p15:guide>
        <p15:guide id="22" pos="5631">
          <p15:clr>
            <a:srgbClr val="F26B43"/>
          </p15:clr>
        </p15:guide>
        <p15:guide id="23" pos="6115">
          <p15:clr>
            <a:srgbClr val="F26B43"/>
          </p15:clr>
        </p15:guide>
        <p15:guide id="24" pos="6211">
          <p15:clr>
            <a:srgbClr val="F26B43"/>
          </p15:clr>
        </p15:guide>
        <p15:guide id="25" pos="6695">
          <p15:clr>
            <a:srgbClr val="F26B43"/>
          </p15:clr>
        </p15:guide>
        <p15:guide id="26" pos="6792">
          <p15:clr>
            <a:srgbClr val="F26B43"/>
          </p15:clr>
        </p15:guide>
        <p15:guide id="27" orient="horz" pos="3902">
          <p15:clr>
            <a:srgbClr val="F26B43"/>
          </p15:clr>
        </p15:guide>
        <p15:guide id="28" pos="405">
          <p15:clr>
            <a:srgbClr val="F26B43"/>
          </p15:clr>
        </p15:guide>
        <p15:guide id="29" pos="3792">
          <p15:clr>
            <a:srgbClr val="F26B43"/>
          </p15:clr>
        </p15:guide>
        <p15:guide id="30" pos="7275">
          <p15:clr>
            <a:srgbClr val="F26B43"/>
          </p15:clr>
        </p15:guide>
        <p15:guide id="31" orient="horz" pos="418">
          <p15:clr>
            <a:srgbClr val="F26B43"/>
          </p15:clr>
        </p15:guide>
        <p15:guide id="32" orient="horz" pos="854">
          <p15:clr>
            <a:srgbClr val="F26B43"/>
          </p15:clr>
        </p15:guide>
        <p15:guide id="33" orient="horz" pos="1289">
          <p15:clr>
            <a:srgbClr val="F26B43"/>
          </p15:clr>
        </p15:guide>
        <p15:guide id="34" orient="horz" pos="1725">
          <p15:clr>
            <a:srgbClr val="F26B43"/>
          </p15:clr>
        </p15:guide>
        <p15:guide id="35" orient="horz" pos="2595">
          <p15:clr>
            <a:srgbClr val="F26B43"/>
          </p15:clr>
        </p15:guide>
        <p15:guide id="36" orient="horz" pos="3031">
          <p15:clr>
            <a:srgbClr val="F26B43"/>
          </p15:clr>
        </p15:guide>
        <p15:guide id="37" orient="horz" pos="3466">
          <p15:clr>
            <a:srgbClr val="F26B43"/>
          </p15:clr>
        </p15:guide>
        <p15:guide id="38">
          <p15:clr>
            <a:srgbClr val="F26B43"/>
          </p15:clr>
        </p15:guide>
        <p15:guide id="39" pos="7680">
          <p15:clr>
            <a:srgbClr val="F26B43"/>
          </p15:clr>
        </p15:guide>
        <p15:guide id="40" orient="horz" pos="4320">
          <p15:clr>
            <a:srgbClr val="F26B43"/>
          </p15:clr>
        </p15:guide>
        <p15:guide id="41"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21.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sv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3.svg"/><Relationship Id="rId2" Type="http://schemas.openxmlformats.org/officeDocument/2006/relationships/image" Target="../media/image53.png"/><Relationship Id="rId1" Type="http://schemas.openxmlformats.org/officeDocument/2006/relationships/slideLayout" Target="../slideLayouts/slideLayout25.xml"/><Relationship Id="rId6" Type="http://schemas.openxmlformats.org/officeDocument/2006/relationships/image" Target="../media/image2.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12.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9.xml"/><Relationship Id="rId4" Type="http://schemas.openxmlformats.org/officeDocument/2006/relationships/image" Target="../media/image3.sv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3.sv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64.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sv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wmf"/><Relationship Id="rId18" Type="http://schemas.openxmlformats.org/officeDocument/2006/relationships/image" Target="../media/image35.png"/><Relationship Id="rId3" Type="http://schemas.openxmlformats.org/officeDocument/2006/relationships/image" Target="../media/image20.jpeg"/><Relationship Id="rId21" Type="http://schemas.openxmlformats.org/officeDocument/2006/relationships/image" Target="../media/image38.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3.svg"/><Relationship Id="rId2" Type="http://schemas.openxmlformats.org/officeDocument/2006/relationships/notesSlide" Target="../notesSlides/notesSlide3.xml"/><Relationship Id="rId16" Type="http://schemas.openxmlformats.org/officeDocument/2006/relationships/image" Target="../media/image33.png"/><Relationship Id="rId20" Type="http://schemas.openxmlformats.org/officeDocument/2006/relationships/image" Target="../media/image37.jpeg"/><Relationship Id="rId1" Type="http://schemas.openxmlformats.org/officeDocument/2006/relationships/slideLayout" Target="../slideLayouts/slideLayout17.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2.png"/><Relationship Id="rId5" Type="http://schemas.openxmlformats.org/officeDocument/2006/relationships/image" Target="../media/image22.png"/><Relationship Id="rId15" Type="http://schemas.openxmlformats.org/officeDocument/2006/relationships/image" Target="../media/image32.wmf"/><Relationship Id="rId23" Type="http://schemas.openxmlformats.org/officeDocument/2006/relationships/image" Target="../media/image40.png"/><Relationship Id="rId10" Type="http://schemas.openxmlformats.org/officeDocument/2006/relationships/image" Target="../media/image27.jpeg"/><Relationship Id="rId19" Type="http://schemas.openxmlformats.org/officeDocument/2006/relationships/image" Target="../media/image36.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idx="4294967295"/>
          </p:nvPr>
        </p:nvSpPr>
        <p:spPr>
          <a:xfrm>
            <a:off x="642937" y="1527969"/>
            <a:ext cx="10906125" cy="1397000"/>
          </a:xfrm>
          <a:prstGeom prst="rect">
            <a:avLst/>
          </a:prstGeom>
        </p:spPr>
        <p:txBody>
          <a:bodyPr anchor="ctr">
            <a:noAutofit/>
          </a:bodyPr>
          <a:lstStyle/>
          <a:p>
            <a:pPr>
              <a:lnSpc>
                <a:spcPct val="110000"/>
              </a:lnSpc>
            </a:pPr>
            <a:r>
              <a:rPr lang="en-GB" sz="3600" dirty="0">
                <a:solidFill>
                  <a:schemeClr val="bg1"/>
                </a:solidFill>
              </a:rPr>
              <a:t>INTEGRATED PROJECT CONTROLS:</a:t>
            </a:r>
            <a:br>
              <a:rPr lang="en-GB" sz="3600" dirty="0">
                <a:solidFill>
                  <a:schemeClr val="bg1"/>
                </a:solidFill>
              </a:rPr>
            </a:br>
            <a:r>
              <a:rPr lang="en-GB" sz="3600" dirty="0">
                <a:solidFill>
                  <a:schemeClr val="bg1"/>
                </a:solidFill>
              </a:rPr>
              <a:t>Get off your islands!</a:t>
            </a:r>
            <a:endParaRPr lang="nl-NL" sz="4000" dirty="0">
              <a:solidFill>
                <a:schemeClr val="bg1"/>
              </a:solidFill>
            </a:endParaRPr>
          </a:p>
        </p:txBody>
      </p:sp>
      <p:cxnSp>
        <p:nvCxnSpPr>
          <p:cNvPr id="3" name="Straight Connector 2">
            <a:extLst>
              <a:ext uri="{FF2B5EF4-FFF2-40B4-BE49-F238E27FC236}">
                <a16:creationId xmlns:a16="http://schemas.microsoft.com/office/drawing/2014/main" id="{D6A70E51-20D1-4DE2-A5E3-A20133CB1DC4}"/>
              </a:ext>
            </a:extLst>
          </p:cNvPr>
          <p:cNvCxnSpPr>
            <a:cxnSpLocks/>
          </p:cNvCxnSpPr>
          <p:nvPr/>
        </p:nvCxnSpPr>
        <p:spPr>
          <a:xfrm>
            <a:off x="3252788" y="3432117"/>
            <a:ext cx="56864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14">
            <a:extLst>
              <a:ext uri="{FF2B5EF4-FFF2-40B4-BE49-F238E27FC236}">
                <a16:creationId xmlns:a16="http://schemas.microsoft.com/office/drawing/2014/main" id="{5E2BB094-440E-48D5-B6A8-76EDAD84C337}"/>
              </a:ext>
            </a:extLst>
          </p:cNvPr>
          <p:cNvSpPr txBox="1">
            <a:spLocks/>
          </p:cNvSpPr>
          <p:nvPr/>
        </p:nvSpPr>
        <p:spPr>
          <a:xfrm>
            <a:off x="0" y="3478409"/>
            <a:ext cx="12192000" cy="1396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800" b="1" kern="1200" spc="50" baseline="0">
                <a:solidFill>
                  <a:schemeClr val="bg1"/>
                </a:solidFill>
                <a:latin typeface="Fira Sans" panose="020B0503050000020004" pitchFamily="34" charset="0"/>
                <a:ea typeface="Fira Sans" panose="020B0503050000020004" pitchFamily="34" charset="0"/>
                <a:cs typeface="+mj-cs"/>
              </a:defRPr>
            </a:lvl1pPr>
          </a:lstStyle>
          <a:p>
            <a:pPr>
              <a:lnSpc>
                <a:spcPct val="130000"/>
              </a:lnSpc>
            </a:pPr>
            <a:r>
              <a:rPr lang="en-US" altLang="en-US" sz="2000" b="0" dirty="0"/>
              <a:t>Workshop</a:t>
            </a:r>
          </a:p>
          <a:p>
            <a:pPr>
              <a:lnSpc>
                <a:spcPct val="85000"/>
              </a:lnSpc>
            </a:pPr>
            <a:endParaRPr lang="en-US" altLang="en-US" sz="2000" b="0" dirty="0"/>
          </a:p>
        </p:txBody>
      </p:sp>
      <p:pic>
        <p:nvPicPr>
          <p:cNvPr id="9" name="Picture 8" descr="Logo&#10;&#10;Description automatically generated">
            <a:extLst>
              <a:ext uri="{FF2B5EF4-FFF2-40B4-BE49-F238E27FC236}">
                <a16:creationId xmlns:a16="http://schemas.microsoft.com/office/drawing/2014/main" id="{0FAA6AE6-C9F0-4156-8E94-B629F7FE3B19}"/>
              </a:ext>
            </a:extLst>
          </p:cNvPr>
          <p:cNvPicPr>
            <a:picLocks noChangeAspect="1"/>
          </p:cNvPicPr>
          <p:nvPr/>
        </p:nvPicPr>
        <p:blipFill>
          <a:blip r:embed="rId2"/>
          <a:stretch>
            <a:fillRect/>
          </a:stretch>
        </p:blipFill>
        <p:spPr>
          <a:xfrm>
            <a:off x="6211214" y="5560459"/>
            <a:ext cx="2564290" cy="687255"/>
          </a:xfrm>
          <a:prstGeom prst="rect">
            <a:avLst/>
          </a:prstGeom>
        </p:spPr>
      </p:pic>
      <p:pic>
        <p:nvPicPr>
          <p:cNvPr id="12" name="Picture 11" descr="Logo&#10;&#10;Description automatically generated">
            <a:extLst>
              <a:ext uri="{FF2B5EF4-FFF2-40B4-BE49-F238E27FC236}">
                <a16:creationId xmlns:a16="http://schemas.microsoft.com/office/drawing/2014/main" id="{B2A5EC3C-CD52-4BE4-8174-2A55F9F42932}"/>
              </a:ext>
            </a:extLst>
          </p:cNvPr>
          <p:cNvPicPr>
            <a:picLocks noChangeAspect="1"/>
          </p:cNvPicPr>
          <p:nvPr/>
        </p:nvPicPr>
        <p:blipFill>
          <a:blip r:embed="rId3"/>
          <a:stretch>
            <a:fillRect/>
          </a:stretch>
        </p:blipFill>
        <p:spPr>
          <a:xfrm>
            <a:off x="3252789" y="5708644"/>
            <a:ext cx="2439964" cy="486635"/>
          </a:xfrm>
          <a:prstGeom prst="rect">
            <a:avLst/>
          </a:prstGeom>
        </p:spPr>
      </p:pic>
    </p:spTree>
    <p:extLst>
      <p:ext uri="{BB962C8B-B14F-4D97-AF65-F5344CB8AC3E}">
        <p14:creationId xmlns:p14="http://schemas.microsoft.com/office/powerpoint/2010/main" val="28475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58C3A9-DC8F-4007-BC56-DD2D1BA569A3}"/>
              </a:ext>
            </a:extLst>
          </p:cNvPr>
          <p:cNvSpPr>
            <a:spLocks noGrp="1"/>
          </p:cNvSpPr>
          <p:nvPr>
            <p:ph type="title" idx="4294967295"/>
          </p:nvPr>
        </p:nvSpPr>
        <p:spPr>
          <a:xfrm>
            <a:off x="642938" y="1357313"/>
            <a:ext cx="10904538" cy="2071687"/>
          </a:xfrm>
        </p:spPr>
        <p:txBody>
          <a:bodyPr>
            <a:noAutofit/>
          </a:bodyPr>
          <a:lstStyle/>
          <a:p>
            <a:pPr algn="ctr">
              <a:lnSpc>
                <a:spcPct val="120000"/>
              </a:lnSpc>
            </a:pPr>
            <a:r>
              <a:rPr lang="en-GB" dirty="0">
                <a:solidFill>
                  <a:schemeClr val="bg1"/>
                </a:solidFill>
              </a:rPr>
              <a:t>How are we doing at </a:t>
            </a:r>
            <a:br>
              <a:rPr lang="en-GB" dirty="0">
                <a:solidFill>
                  <a:schemeClr val="bg1"/>
                </a:solidFill>
              </a:rPr>
            </a:br>
            <a:r>
              <a:rPr lang="en-GB" dirty="0">
                <a:solidFill>
                  <a:schemeClr val="bg1"/>
                </a:solidFill>
              </a:rPr>
              <a:t>controlling projects?</a:t>
            </a:r>
            <a:endParaRPr lang="nl-NL"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E10F0AF4-D3B5-4C7E-96F9-6BA6E2EBBA51}"/>
              </a:ext>
            </a:extLst>
          </p:cNvPr>
          <p:cNvPicPr>
            <a:picLocks noChangeAspect="1"/>
          </p:cNvPicPr>
          <p:nvPr/>
        </p:nvPicPr>
        <p:blipFill>
          <a:blip r:embed="rId2"/>
          <a:stretch>
            <a:fillRect/>
          </a:stretch>
        </p:blipFill>
        <p:spPr>
          <a:xfrm>
            <a:off x="6211214" y="5560459"/>
            <a:ext cx="2564290" cy="687255"/>
          </a:xfrm>
          <a:prstGeom prst="rect">
            <a:avLst/>
          </a:prstGeom>
        </p:spPr>
      </p:pic>
      <p:pic>
        <p:nvPicPr>
          <p:cNvPr id="4" name="Picture 3" descr="Logo&#10;&#10;Description automatically generated">
            <a:extLst>
              <a:ext uri="{FF2B5EF4-FFF2-40B4-BE49-F238E27FC236}">
                <a16:creationId xmlns:a16="http://schemas.microsoft.com/office/drawing/2014/main" id="{B3D959EC-84D5-47FD-9293-1D2B316B84EF}"/>
              </a:ext>
            </a:extLst>
          </p:cNvPr>
          <p:cNvPicPr>
            <a:picLocks noChangeAspect="1"/>
          </p:cNvPicPr>
          <p:nvPr/>
        </p:nvPicPr>
        <p:blipFill>
          <a:blip r:embed="rId3"/>
          <a:stretch>
            <a:fillRect/>
          </a:stretch>
        </p:blipFill>
        <p:spPr>
          <a:xfrm>
            <a:off x="3252789" y="5708644"/>
            <a:ext cx="2439964" cy="486635"/>
          </a:xfrm>
          <a:prstGeom prst="rect">
            <a:avLst/>
          </a:prstGeom>
        </p:spPr>
      </p:pic>
    </p:spTree>
    <p:extLst>
      <p:ext uri="{BB962C8B-B14F-4D97-AF65-F5344CB8AC3E}">
        <p14:creationId xmlns:p14="http://schemas.microsoft.com/office/powerpoint/2010/main" val="959303090"/>
      </p:ext>
    </p:extLst>
  </p:cSld>
  <p:clrMapOvr>
    <a:masterClrMapping/>
  </p:clrMapOvr>
  <p:transition spd="slow">
    <p:cover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1" y="491043"/>
            <a:ext cx="9275806"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nl-NL" sz="3200" dirty="0">
                <a:solidFill>
                  <a:schemeClr val="bg1"/>
                </a:solidFill>
              </a:rPr>
              <a:t>	Global </a:t>
            </a:r>
            <a:r>
              <a:rPr lang="nl-NL" sz="3200" dirty="0" err="1">
                <a:solidFill>
                  <a:schemeClr val="bg1"/>
                </a:solidFill>
              </a:rPr>
              <a:t>investement</a:t>
            </a:r>
            <a:r>
              <a:rPr lang="nl-NL" sz="3200" dirty="0">
                <a:solidFill>
                  <a:schemeClr val="bg1"/>
                </a:solidFill>
              </a:rPr>
              <a:t> in energy </a:t>
            </a:r>
            <a:r>
              <a:rPr lang="nl-NL" sz="3200" dirty="0" err="1">
                <a:solidFill>
                  <a:schemeClr val="bg1"/>
                </a:solidFill>
              </a:rPr>
              <a:t>transition</a:t>
            </a:r>
            <a:endParaRPr lang="nl-NL" sz="3200" dirty="0">
              <a:solidFill>
                <a:schemeClr val="bg1"/>
              </a:solidFill>
            </a:endParaRPr>
          </a:p>
        </p:txBody>
      </p:sp>
      <p:sp>
        <p:nvSpPr>
          <p:cNvPr id="24" name="TextBox 23">
            <a:extLst>
              <a:ext uri="{FF2B5EF4-FFF2-40B4-BE49-F238E27FC236}">
                <a16:creationId xmlns:a16="http://schemas.microsoft.com/office/drawing/2014/main" id="{B92CA355-8C5F-435E-B476-3B399FE57D6B}"/>
              </a:ext>
            </a:extLst>
          </p:cNvPr>
          <p:cNvSpPr txBox="1"/>
          <p:nvPr/>
        </p:nvSpPr>
        <p:spPr>
          <a:xfrm>
            <a:off x="7132926" y="6201589"/>
            <a:ext cx="4839028" cy="430887"/>
          </a:xfrm>
          <a:prstGeom prst="rect">
            <a:avLst/>
          </a:prstGeom>
          <a:noFill/>
        </p:spPr>
        <p:txBody>
          <a:bodyPr wrap="square" rtlCol="0">
            <a:spAutoFit/>
          </a:bodyPr>
          <a:lstStyle/>
          <a:p>
            <a:r>
              <a:rPr lang="en-US" sz="1100" b="1" dirty="0"/>
              <a:t>Source: Ernst &amp; Young, 2016</a:t>
            </a:r>
          </a:p>
          <a:p>
            <a:r>
              <a:rPr lang="en-GB" sz="1100" dirty="0">
                <a:solidFill>
                  <a:srgbClr val="F47B20"/>
                </a:solidFill>
              </a:rPr>
              <a:t>Spotlight on power and utility megaprojects – formulas for success</a:t>
            </a:r>
            <a:endParaRPr lang="nl-NL" sz="1100" dirty="0">
              <a:solidFill>
                <a:srgbClr val="F47B20"/>
              </a:solidFill>
            </a:endParaRPr>
          </a:p>
        </p:txBody>
      </p:sp>
      <p:pic>
        <p:nvPicPr>
          <p:cNvPr id="2054" name="Picture 6">
            <a:extLst>
              <a:ext uri="{FF2B5EF4-FFF2-40B4-BE49-F238E27FC236}">
                <a16:creationId xmlns:a16="http://schemas.microsoft.com/office/drawing/2014/main" id="{9657361B-3B96-4A2B-AB41-6DB1F28DFE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63510" y="1700790"/>
            <a:ext cx="8064980" cy="4262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756354"/>
      </p:ext>
    </p:extLst>
  </p:cSld>
  <p:clrMapOvr>
    <a:masterClrMapping/>
  </p:clrMapOvr>
  <p:transition spd="med">
    <p:pull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25E4D5-6176-4535-A2F6-0183CE8520A6}"/>
              </a:ext>
            </a:extLst>
          </p:cNvPr>
          <p:cNvPicPr>
            <a:picLocks noChangeAspect="1"/>
          </p:cNvPicPr>
          <p:nvPr/>
        </p:nvPicPr>
        <p:blipFill>
          <a:blip r:embed="rId3"/>
          <a:stretch>
            <a:fillRect/>
          </a:stretch>
        </p:blipFill>
        <p:spPr>
          <a:xfrm>
            <a:off x="2755951" y="1527969"/>
            <a:ext cx="6680098" cy="4918586"/>
          </a:xfrm>
          <a:prstGeom prst="rect">
            <a:avLst/>
          </a:prstGeom>
        </p:spPr>
      </p:pic>
      <p:sp>
        <p:nvSpPr>
          <p:cNvPr id="30" name="Title 11"/>
          <p:cNvSpPr txBox="1">
            <a:spLocks/>
          </p:cNvSpPr>
          <p:nvPr/>
        </p:nvSpPr>
        <p:spPr>
          <a:xfrm>
            <a:off x="-1" y="491043"/>
            <a:ext cx="9275806"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nl-NL" sz="3200" dirty="0">
                <a:solidFill>
                  <a:schemeClr val="bg1"/>
                </a:solidFill>
              </a:rPr>
              <a:t>	Global </a:t>
            </a:r>
            <a:r>
              <a:rPr lang="nl-NL" sz="3200" dirty="0" err="1">
                <a:solidFill>
                  <a:schemeClr val="bg1"/>
                </a:solidFill>
              </a:rPr>
              <a:t>investement</a:t>
            </a:r>
            <a:r>
              <a:rPr lang="nl-NL" sz="3200" dirty="0">
                <a:solidFill>
                  <a:schemeClr val="bg1"/>
                </a:solidFill>
              </a:rPr>
              <a:t> in energy </a:t>
            </a:r>
            <a:r>
              <a:rPr lang="nl-NL" sz="3200" dirty="0" err="1">
                <a:solidFill>
                  <a:schemeClr val="bg1"/>
                </a:solidFill>
              </a:rPr>
              <a:t>transition</a:t>
            </a:r>
            <a:endParaRPr lang="nl-NL" sz="3200" dirty="0">
              <a:solidFill>
                <a:schemeClr val="bg1"/>
              </a:solidFill>
            </a:endParaRPr>
          </a:p>
        </p:txBody>
      </p:sp>
      <p:sp>
        <p:nvSpPr>
          <p:cNvPr id="24" name="TextBox 23">
            <a:extLst>
              <a:ext uri="{FF2B5EF4-FFF2-40B4-BE49-F238E27FC236}">
                <a16:creationId xmlns:a16="http://schemas.microsoft.com/office/drawing/2014/main" id="{B92CA355-8C5F-435E-B476-3B399FE57D6B}"/>
              </a:ext>
            </a:extLst>
          </p:cNvPr>
          <p:cNvSpPr txBox="1"/>
          <p:nvPr/>
        </p:nvSpPr>
        <p:spPr>
          <a:xfrm>
            <a:off x="8285066" y="6151513"/>
            <a:ext cx="4147744" cy="430887"/>
          </a:xfrm>
          <a:prstGeom prst="rect">
            <a:avLst/>
          </a:prstGeom>
          <a:noFill/>
        </p:spPr>
        <p:txBody>
          <a:bodyPr wrap="square" rtlCol="0">
            <a:spAutoFit/>
          </a:bodyPr>
          <a:lstStyle/>
          <a:p>
            <a:r>
              <a:rPr lang="en-US" sz="1100" b="1" dirty="0"/>
              <a:t>Source: BloombergNEF (2022)</a:t>
            </a:r>
          </a:p>
          <a:p>
            <a:r>
              <a:rPr lang="en-GB" sz="1100" dirty="0">
                <a:solidFill>
                  <a:srgbClr val="F47B20"/>
                </a:solidFill>
              </a:rPr>
              <a:t>2022 Energy Transition Investment Trends report</a:t>
            </a:r>
            <a:endParaRPr lang="nl-NL" sz="1100" dirty="0">
              <a:solidFill>
                <a:srgbClr val="F47B20"/>
              </a:solidFill>
            </a:endParaRPr>
          </a:p>
        </p:txBody>
      </p:sp>
    </p:spTree>
    <p:extLst>
      <p:ext uri="{BB962C8B-B14F-4D97-AF65-F5344CB8AC3E}">
        <p14:creationId xmlns:p14="http://schemas.microsoft.com/office/powerpoint/2010/main" val="177370724"/>
      </p:ext>
    </p:extLst>
  </p:cSld>
  <p:clrMapOvr>
    <a:masterClrMapping/>
  </p:clrMapOvr>
  <p:transition spd="med">
    <p:pull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0" y="491043"/>
            <a:ext cx="9264385"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nl-NL" sz="3200" dirty="0">
                <a:solidFill>
                  <a:schemeClr val="bg1"/>
                </a:solidFill>
              </a:rPr>
              <a:t>	Global </a:t>
            </a:r>
            <a:r>
              <a:rPr lang="nl-NL" sz="3200" dirty="0" err="1">
                <a:solidFill>
                  <a:schemeClr val="bg1"/>
                </a:solidFill>
              </a:rPr>
              <a:t>investement</a:t>
            </a:r>
            <a:r>
              <a:rPr lang="nl-NL" sz="3200" dirty="0">
                <a:solidFill>
                  <a:schemeClr val="bg1"/>
                </a:solidFill>
              </a:rPr>
              <a:t> in energy </a:t>
            </a:r>
            <a:r>
              <a:rPr lang="nl-NL" sz="3200" dirty="0" err="1">
                <a:solidFill>
                  <a:schemeClr val="bg1"/>
                </a:solidFill>
              </a:rPr>
              <a:t>transition</a:t>
            </a:r>
            <a:endParaRPr lang="nl-NL" sz="3200" dirty="0">
              <a:solidFill>
                <a:schemeClr val="bg1"/>
              </a:solidFill>
            </a:endParaRPr>
          </a:p>
        </p:txBody>
      </p:sp>
      <p:sp>
        <p:nvSpPr>
          <p:cNvPr id="9" name="TextBox 8">
            <a:extLst>
              <a:ext uri="{FF2B5EF4-FFF2-40B4-BE49-F238E27FC236}">
                <a16:creationId xmlns:a16="http://schemas.microsoft.com/office/drawing/2014/main" id="{1D22D57F-68F9-48E9-943E-169531525886}"/>
              </a:ext>
            </a:extLst>
          </p:cNvPr>
          <p:cNvSpPr txBox="1"/>
          <p:nvPr/>
        </p:nvSpPr>
        <p:spPr>
          <a:xfrm>
            <a:off x="1429833" y="2449681"/>
            <a:ext cx="7373696" cy="2308324"/>
          </a:xfrm>
          <a:prstGeom prst="rect">
            <a:avLst/>
          </a:prstGeom>
          <a:noFill/>
        </p:spPr>
        <p:txBody>
          <a:bodyPr wrap="square">
            <a:spAutoFit/>
          </a:bodyPr>
          <a:lstStyle/>
          <a:p>
            <a:r>
              <a:rPr lang="en-GB" sz="3600" b="1" dirty="0"/>
              <a:t>Energy project budget overruns and schedule delays cannot continue in the face of </a:t>
            </a:r>
            <a:br>
              <a:rPr lang="en-GB" sz="3600" b="1" dirty="0"/>
            </a:br>
            <a:r>
              <a:rPr lang="en-GB" sz="3600" b="1" dirty="0"/>
              <a:t>climate change</a:t>
            </a:r>
          </a:p>
        </p:txBody>
      </p:sp>
      <p:pic>
        <p:nvPicPr>
          <p:cNvPr id="10" name="Picture 2" descr="Image result for revenue loss">
            <a:extLst>
              <a:ext uri="{FF2B5EF4-FFF2-40B4-BE49-F238E27FC236}">
                <a16:creationId xmlns:a16="http://schemas.microsoft.com/office/drawing/2014/main" id="{DFAECB01-D4B3-4608-984D-113195B0D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9042" y="406267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355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1" y="491043"/>
            <a:ext cx="7094539"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Project Controls in real life</a:t>
            </a:r>
            <a:endParaRPr lang="nl-NL" sz="3600" dirty="0">
              <a:solidFill>
                <a:schemeClr val="bg1"/>
              </a:solidFill>
            </a:endParaRPr>
          </a:p>
        </p:txBody>
      </p:sp>
      <p:pic>
        <p:nvPicPr>
          <p:cNvPr id="3" name="Picture 2">
            <a:extLst>
              <a:ext uri="{FF2B5EF4-FFF2-40B4-BE49-F238E27FC236}">
                <a16:creationId xmlns:a16="http://schemas.microsoft.com/office/drawing/2014/main" id="{3E28AAA7-779C-48F3-8B67-534061464AA6}"/>
              </a:ext>
            </a:extLst>
          </p:cNvPr>
          <p:cNvPicPr>
            <a:picLocks noChangeAspect="1"/>
          </p:cNvPicPr>
          <p:nvPr/>
        </p:nvPicPr>
        <p:blipFill>
          <a:blip r:embed="rId3"/>
          <a:stretch>
            <a:fillRect/>
          </a:stretch>
        </p:blipFill>
        <p:spPr>
          <a:xfrm>
            <a:off x="2178724" y="2161646"/>
            <a:ext cx="7834552" cy="3679209"/>
          </a:xfrm>
          <a:prstGeom prst="rect">
            <a:avLst/>
          </a:prstGeom>
        </p:spPr>
      </p:pic>
    </p:spTree>
    <p:extLst>
      <p:ext uri="{BB962C8B-B14F-4D97-AF65-F5344CB8AC3E}">
        <p14:creationId xmlns:p14="http://schemas.microsoft.com/office/powerpoint/2010/main" val="769387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58C3A9-DC8F-4007-BC56-DD2D1BA569A3}"/>
              </a:ext>
            </a:extLst>
          </p:cNvPr>
          <p:cNvSpPr>
            <a:spLocks noGrp="1"/>
          </p:cNvSpPr>
          <p:nvPr>
            <p:ph type="title" idx="4294967295"/>
          </p:nvPr>
        </p:nvSpPr>
        <p:spPr>
          <a:xfrm>
            <a:off x="642938" y="1357313"/>
            <a:ext cx="10904538" cy="2071687"/>
          </a:xfrm>
        </p:spPr>
        <p:txBody>
          <a:bodyPr>
            <a:noAutofit/>
          </a:bodyPr>
          <a:lstStyle/>
          <a:p>
            <a:pPr algn="ctr">
              <a:lnSpc>
                <a:spcPct val="120000"/>
              </a:lnSpc>
            </a:pPr>
            <a:r>
              <a:rPr lang="en-GB" dirty="0">
                <a:solidFill>
                  <a:schemeClr val="bg1"/>
                </a:solidFill>
              </a:rPr>
              <a:t>Root Causes of Overruns and Delays</a:t>
            </a:r>
            <a:endParaRPr lang="nl-NL"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24B6A5BE-F668-4CC1-8ABA-5751F78A2FD8}"/>
              </a:ext>
            </a:extLst>
          </p:cNvPr>
          <p:cNvPicPr>
            <a:picLocks noChangeAspect="1"/>
          </p:cNvPicPr>
          <p:nvPr/>
        </p:nvPicPr>
        <p:blipFill>
          <a:blip r:embed="rId2"/>
          <a:stretch>
            <a:fillRect/>
          </a:stretch>
        </p:blipFill>
        <p:spPr>
          <a:xfrm>
            <a:off x="6211214" y="5560459"/>
            <a:ext cx="2564290" cy="687255"/>
          </a:xfrm>
          <a:prstGeom prst="rect">
            <a:avLst/>
          </a:prstGeom>
        </p:spPr>
      </p:pic>
      <p:pic>
        <p:nvPicPr>
          <p:cNvPr id="4" name="Picture 3" descr="Logo&#10;&#10;Description automatically generated">
            <a:extLst>
              <a:ext uri="{FF2B5EF4-FFF2-40B4-BE49-F238E27FC236}">
                <a16:creationId xmlns:a16="http://schemas.microsoft.com/office/drawing/2014/main" id="{093AD1AC-73D7-4CFC-BE15-1A8770EEB816}"/>
              </a:ext>
            </a:extLst>
          </p:cNvPr>
          <p:cNvPicPr>
            <a:picLocks noChangeAspect="1"/>
          </p:cNvPicPr>
          <p:nvPr/>
        </p:nvPicPr>
        <p:blipFill>
          <a:blip r:embed="rId3"/>
          <a:stretch>
            <a:fillRect/>
          </a:stretch>
        </p:blipFill>
        <p:spPr>
          <a:xfrm>
            <a:off x="3252789" y="5708644"/>
            <a:ext cx="2439964" cy="486635"/>
          </a:xfrm>
          <a:prstGeom prst="rect">
            <a:avLst/>
          </a:prstGeom>
        </p:spPr>
      </p:pic>
    </p:spTree>
    <p:extLst>
      <p:ext uri="{BB962C8B-B14F-4D97-AF65-F5344CB8AC3E}">
        <p14:creationId xmlns:p14="http://schemas.microsoft.com/office/powerpoint/2010/main" val="1599225904"/>
      </p:ext>
    </p:extLst>
  </p:cSld>
  <p:clrMapOvr>
    <a:masterClrMapping/>
  </p:clrMapOvr>
  <p:transition spd="slow">
    <p:cover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1" y="491043"/>
            <a:ext cx="8783639"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Root causes of overruns and delays</a:t>
            </a:r>
          </a:p>
        </p:txBody>
      </p:sp>
      <p:sp>
        <p:nvSpPr>
          <p:cNvPr id="3" name="Rectangle 2">
            <a:extLst>
              <a:ext uri="{FF2B5EF4-FFF2-40B4-BE49-F238E27FC236}">
                <a16:creationId xmlns:a16="http://schemas.microsoft.com/office/drawing/2014/main" id="{1CF3478D-412A-4740-8461-315AAE1C2728}"/>
              </a:ext>
            </a:extLst>
          </p:cNvPr>
          <p:cNvSpPr/>
          <p:nvPr/>
        </p:nvSpPr>
        <p:spPr>
          <a:xfrm>
            <a:off x="1866900" y="1752600"/>
            <a:ext cx="8458200" cy="4436028"/>
          </a:xfrm>
          <a:prstGeom prst="rect">
            <a:avLst/>
          </a:prstGeom>
          <a:noFill/>
        </p:spPr>
      </p:sp>
      <p:sp>
        <p:nvSpPr>
          <p:cNvPr id="4" name="Freeform: Shape 3">
            <a:extLst>
              <a:ext uri="{FF2B5EF4-FFF2-40B4-BE49-F238E27FC236}">
                <a16:creationId xmlns:a16="http://schemas.microsoft.com/office/drawing/2014/main" id="{406CEDFC-F173-4D06-A30A-3D7320BEDFBA}"/>
              </a:ext>
            </a:extLst>
          </p:cNvPr>
          <p:cNvSpPr/>
          <p:nvPr/>
        </p:nvSpPr>
        <p:spPr>
          <a:xfrm>
            <a:off x="2547520" y="175281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t>Inadequate Communication and </a:t>
            </a:r>
            <a:b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br>
            <a: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t>Slow Decision Making</a:t>
            </a:r>
            <a:endParaRPr lang="nl-NL" sz="1600" b="0" kern="1200" spc="30" baseline="0" dirty="0">
              <a:ln/>
              <a:solidFill>
                <a:schemeClr val="tx1"/>
              </a:solidFill>
              <a:latin typeface="Fira Sans Condensed Medium" panose="020B0603050000020004" pitchFamily="34" charset="0"/>
              <a:ea typeface="Fira Sans SemiBold" panose="020B0603050000020004" pitchFamily="34" charset="0"/>
            </a:endParaRPr>
          </a:p>
        </p:txBody>
      </p:sp>
      <p:sp>
        <p:nvSpPr>
          <p:cNvPr id="8" name="Freeform: Shape 7">
            <a:extLst>
              <a:ext uri="{FF2B5EF4-FFF2-40B4-BE49-F238E27FC236}">
                <a16:creationId xmlns:a16="http://schemas.microsoft.com/office/drawing/2014/main" id="{2648A045-B98B-4104-81D8-4265EAD252CD}"/>
              </a:ext>
            </a:extLst>
          </p:cNvPr>
          <p:cNvSpPr/>
          <p:nvPr/>
        </p:nvSpPr>
        <p:spPr>
          <a:xfrm>
            <a:off x="4987100" y="175281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t>Ambiguous </a:t>
            </a:r>
            <a:b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br>
            <a: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t>Contract Terms and </a:t>
            </a:r>
            <a:b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br>
            <a: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t>Lack of Incentives </a:t>
            </a:r>
            <a:b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br>
            <a: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t>to Control Costs</a:t>
            </a:r>
            <a:endParaRPr lang="nl-NL" sz="1600" b="0" kern="1200" spc="30" baseline="0" dirty="0">
              <a:ln/>
              <a:solidFill>
                <a:schemeClr val="tx1"/>
              </a:solidFill>
              <a:latin typeface="Fira Sans Condensed Medium" panose="020B0603050000020004" pitchFamily="34" charset="0"/>
              <a:ea typeface="Fira Sans SemiBold" panose="020B0603050000020004" pitchFamily="34" charset="0"/>
            </a:endParaRPr>
          </a:p>
        </p:txBody>
      </p:sp>
      <p:sp>
        <p:nvSpPr>
          <p:cNvPr id="9" name="Freeform: Shape 8">
            <a:extLst>
              <a:ext uri="{FF2B5EF4-FFF2-40B4-BE49-F238E27FC236}">
                <a16:creationId xmlns:a16="http://schemas.microsoft.com/office/drawing/2014/main" id="{6D6B01E5-D5CD-420A-A843-BFE0E4C339E4}"/>
              </a:ext>
            </a:extLst>
          </p:cNvPr>
          <p:cNvSpPr/>
          <p:nvPr/>
        </p:nvSpPr>
        <p:spPr>
          <a:xfrm>
            <a:off x="7426679" y="175281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en-US" sz="1600" b="0" kern="1200" spc="30" baseline="0" dirty="0">
                <a:ln/>
                <a:solidFill>
                  <a:schemeClr val="tx1"/>
                </a:solidFill>
                <a:latin typeface="Fira Sans Condensed Medium" panose="020B0603050000020004" pitchFamily="34" charset="0"/>
                <a:ea typeface="Fira Sans SemiBold" panose="020B0603050000020004" pitchFamily="34" charset="0"/>
              </a:rPr>
              <a:t>Poor Risk Identification, Management and Response Strategy</a:t>
            </a:r>
            <a:endParaRPr lang="nl-NL" sz="1600" b="0" kern="1200" spc="30" baseline="0" dirty="0">
              <a:ln/>
              <a:solidFill>
                <a:schemeClr val="tx1"/>
              </a:solidFill>
              <a:latin typeface="Fira Sans Condensed Medium" panose="020B0603050000020004" pitchFamily="34" charset="0"/>
              <a:ea typeface="Fira Sans SemiBold" panose="020B0603050000020004" pitchFamily="34" charset="0"/>
            </a:endParaRPr>
          </a:p>
        </p:txBody>
      </p:sp>
      <p:sp>
        <p:nvSpPr>
          <p:cNvPr id="10" name="Freeform: Shape 9">
            <a:extLst>
              <a:ext uri="{FF2B5EF4-FFF2-40B4-BE49-F238E27FC236}">
                <a16:creationId xmlns:a16="http://schemas.microsoft.com/office/drawing/2014/main" id="{40708990-F294-4D65-8F0C-506BA91D5547}"/>
              </a:ext>
            </a:extLst>
          </p:cNvPr>
          <p:cNvSpPr/>
          <p:nvPr/>
        </p:nvSpPr>
        <p:spPr>
          <a:xfrm>
            <a:off x="2547520" y="330527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algn="ctr" defTabSz="711200">
              <a:lnSpc>
                <a:spcPct val="110000"/>
              </a:lnSpc>
              <a:spcBef>
                <a:spcPct val="0"/>
              </a:spcBef>
              <a:spcAft>
                <a:spcPct val="35000"/>
              </a:spcAft>
            </a:pPr>
            <a:r>
              <a:rPr lang="nl-NL" sz="1600" spc="30" dirty="0" err="1">
                <a:ln/>
                <a:solidFill>
                  <a:schemeClr val="tx1"/>
                </a:solidFill>
                <a:latin typeface="Fira Sans Condensed Medium" panose="020B0603050000020004" pitchFamily="34" charset="0"/>
                <a:ea typeface="Fira Sans SemiBold" panose="020B0603050000020004" pitchFamily="34" charset="0"/>
              </a:rPr>
              <a:t>Insufficient</a:t>
            </a:r>
            <a:r>
              <a:rPr lang="nl-NL" sz="1600" spc="30" dirty="0">
                <a:ln/>
                <a:solidFill>
                  <a:schemeClr val="tx1"/>
                </a:solidFill>
                <a:latin typeface="Fira Sans Condensed Medium" panose="020B0603050000020004" pitchFamily="34" charset="0"/>
                <a:ea typeface="Fira Sans SemiBold" panose="020B0603050000020004" pitchFamily="34" charset="0"/>
              </a:rPr>
              <a:t> Planning </a:t>
            </a:r>
            <a:r>
              <a:rPr lang="nl-NL" sz="1600" spc="30" dirty="0" err="1">
                <a:ln/>
                <a:solidFill>
                  <a:schemeClr val="tx1"/>
                </a:solidFill>
                <a:latin typeface="Fira Sans Condensed Medium" panose="020B0603050000020004" pitchFamily="34" charset="0"/>
                <a:ea typeface="Fira Sans SemiBold" panose="020B0603050000020004" pitchFamily="34" charset="0"/>
              </a:rPr>
              <a:t>and</a:t>
            </a:r>
            <a:r>
              <a:rPr lang="nl-NL" sz="1600" spc="30" dirty="0">
                <a:ln/>
                <a:solidFill>
                  <a:schemeClr val="tx1"/>
                </a:solidFill>
                <a:latin typeface="Fira Sans Condensed Medium" panose="020B0603050000020004" pitchFamily="34" charset="0"/>
                <a:ea typeface="Fira Sans SemiBold" panose="020B0603050000020004" pitchFamily="34" charset="0"/>
              </a:rPr>
              <a:t> Inaccurate Estimating</a:t>
            </a:r>
            <a:endParaRPr lang="nl-NL" sz="1600" spc="30" dirty="0">
              <a:solidFill>
                <a:schemeClr val="tx1"/>
              </a:solidFill>
              <a:latin typeface="Fira Sans Condensed Medium" panose="020B0603050000020004" pitchFamily="34" charset="0"/>
              <a:ea typeface="Fira Sans SemiBold" panose="020B0603050000020004" pitchFamily="34" charset="0"/>
            </a:endParaRPr>
          </a:p>
        </p:txBody>
      </p:sp>
      <p:sp>
        <p:nvSpPr>
          <p:cNvPr id="11" name="Freeform: Shape 10">
            <a:extLst>
              <a:ext uri="{FF2B5EF4-FFF2-40B4-BE49-F238E27FC236}">
                <a16:creationId xmlns:a16="http://schemas.microsoft.com/office/drawing/2014/main" id="{13DA3560-847F-4F57-B16B-1AE677AA90D8}"/>
              </a:ext>
            </a:extLst>
          </p:cNvPr>
          <p:cNvSpPr/>
          <p:nvPr/>
        </p:nvSpPr>
        <p:spPr>
          <a:xfrm>
            <a:off x="4987100" y="330527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nl-NL" sz="1600" b="0" kern="1200" spc="30" baseline="0" dirty="0">
                <a:ln/>
                <a:solidFill>
                  <a:schemeClr val="tx1"/>
                </a:solidFill>
                <a:latin typeface="Fira Sans Condensed Medium" panose="020B0603050000020004" pitchFamily="34" charset="0"/>
                <a:ea typeface="Fira Sans SemiBold" panose="020B0603050000020004" pitchFamily="34" charset="0"/>
              </a:rPr>
              <a:t>Poor Project Controls</a:t>
            </a:r>
            <a:br>
              <a:rPr lang="nl-NL" sz="1600" b="0" kern="1200" spc="30" baseline="0" dirty="0">
                <a:ln/>
                <a:solidFill>
                  <a:schemeClr val="tx1"/>
                </a:solidFill>
                <a:latin typeface="Fira Sans Condensed Medium" panose="020B0603050000020004" pitchFamily="34" charset="0"/>
                <a:ea typeface="Fira Sans SemiBold" panose="020B0603050000020004" pitchFamily="34" charset="0"/>
              </a:rPr>
            </a:br>
            <a:r>
              <a:rPr lang="nl-NL" sz="1600" b="0" kern="1200" spc="30" baseline="0" dirty="0">
                <a:ln/>
                <a:solidFill>
                  <a:schemeClr val="tx1"/>
                </a:solidFill>
                <a:latin typeface="Fira Sans Condensed Medium" panose="020B0603050000020004" pitchFamily="34" charset="0"/>
                <a:ea typeface="Fira Sans SemiBold" panose="020B0603050000020004" pitchFamily="34" charset="0"/>
              </a:rPr>
              <a:t> (Cost &amp; Schedule)</a:t>
            </a:r>
            <a:endParaRPr lang="nl-NL" sz="1600" b="0" kern="1200" spc="30" baseline="0" dirty="0">
              <a:solidFill>
                <a:schemeClr val="tx1"/>
              </a:solidFill>
              <a:latin typeface="Fira Sans Condensed Medium" panose="020B0603050000020004" pitchFamily="34" charset="0"/>
              <a:ea typeface="Fira Sans SemiBold" panose="020B0603050000020004" pitchFamily="34" charset="0"/>
            </a:endParaRPr>
          </a:p>
        </p:txBody>
      </p:sp>
      <p:sp>
        <p:nvSpPr>
          <p:cNvPr id="12" name="Freeform: Shape 11">
            <a:extLst>
              <a:ext uri="{FF2B5EF4-FFF2-40B4-BE49-F238E27FC236}">
                <a16:creationId xmlns:a16="http://schemas.microsoft.com/office/drawing/2014/main" id="{B211FA3F-E071-4A23-8BBE-C143CFC305E0}"/>
              </a:ext>
            </a:extLst>
          </p:cNvPr>
          <p:cNvSpPr/>
          <p:nvPr/>
        </p:nvSpPr>
        <p:spPr>
          <a:xfrm>
            <a:off x="7426679" y="330527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nl-NL" sz="1600" spc="30" dirty="0" err="1">
                <a:solidFill>
                  <a:schemeClr val="tx1"/>
                </a:solidFill>
                <a:latin typeface="Fira Sans Condensed Medium" panose="020B0603050000020004" pitchFamily="34" charset="0"/>
                <a:ea typeface="Fira Sans SemiBold" panose="020B0603050000020004" pitchFamily="34" charset="0"/>
              </a:rPr>
              <a:t>Misalignment</a:t>
            </a:r>
            <a:r>
              <a:rPr lang="nl-NL" sz="1600" spc="30" dirty="0">
                <a:solidFill>
                  <a:schemeClr val="tx1"/>
                </a:solidFill>
                <a:latin typeface="Fira Sans Condensed Medium" panose="020B0603050000020004" pitchFamily="34" charset="0"/>
                <a:ea typeface="Fira Sans SemiBold" panose="020B0603050000020004" pitchFamily="34" charset="0"/>
              </a:rPr>
              <a:t> of </a:t>
            </a:r>
            <a:r>
              <a:rPr lang="nl-NL" sz="1600" spc="30" dirty="0" err="1">
                <a:solidFill>
                  <a:schemeClr val="tx1"/>
                </a:solidFill>
                <a:latin typeface="Fira Sans Condensed Medium" panose="020B0603050000020004" pitchFamily="34" charset="0"/>
                <a:ea typeface="Fira Sans SemiBold" panose="020B0603050000020004" pitchFamily="34" charset="0"/>
              </a:rPr>
              <a:t>departments</a:t>
            </a:r>
            <a:r>
              <a:rPr lang="nl-NL" sz="1600" spc="30" dirty="0">
                <a:solidFill>
                  <a:schemeClr val="tx1"/>
                </a:solidFill>
                <a:latin typeface="Fira Sans Condensed Medium" panose="020B0603050000020004" pitchFamily="34" charset="0"/>
                <a:ea typeface="Fira Sans SemiBold" panose="020B0603050000020004" pitchFamily="34" charset="0"/>
              </a:rPr>
              <a:t> </a:t>
            </a:r>
            <a:r>
              <a:rPr lang="nl-NL" sz="1600" spc="30" dirty="0" err="1">
                <a:solidFill>
                  <a:schemeClr val="tx1"/>
                </a:solidFill>
                <a:latin typeface="Fira Sans Condensed Medium" panose="020B0603050000020004" pitchFamily="34" charset="0"/>
                <a:ea typeface="Fira Sans SemiBold" panose="020B0603050000020004" pitchFamily="34" charset="0"/>
              </a:rPr>
              <a:t>and</a:t>
            </a:r>
            <a:r>
              <a:rPr lang="nl-NL" sz="1600" spc="30" dirty="0">
                <a:solidFill>
                  <a:schemeClr val="tx1"/>
                </a:solidFill>
                <a:latin typeface="Fira Sans Condensed Medium" panose="020B0603050000020004" pitchFamily="34" charset="0"/>
                <a:ea typeface="Fira Sans SemiBold" panose="020B0603050000020004" pitchFamily="34" charset="0"/>
              </a:rPr>
              <a:t> software systems</a:t>
            </a:r>
            <a:endParaRPr lang="nl-NL" sz="1600" b="0" kern="1200" spc="30" baseline="0" dirty="0">
              <a:solidFill>
                <a:schemeClr val="tx1"/>
              </a:solidFill>
              <a:latin typeface="Fira Sans Condensed Medium" panose="020B0603050000020004" pitchFamily="34" charset="0"/>
              <a:ea typeface="Fira Sans SemiBold" panose="020B0603050000020004" pitchFamily="34" charset="0"/>
            </a:endParaRPr>
          </a:p>
        </p:txBody>
      </p:sp>
      <p:sp>
        <p:nvSpPr>
          <p:cNvPr id="13" name="Freeform: Shape 12">
            <a:extLst>
              <a:ext uri="{FF2B5EF4-FFF2-40B4-BE49-F238E27FC236}">
                <a16:creationId xmlns:a16="http://schemas.microsoft.com/office/drawing/2014/main" id="{B3C5A1B6-4A9C-4C4E-9C88-539491EDC85B}"/>
              </a:ext>
            </a:extLst>
          </p:cNvPr>
          <p:cNvSpPr/>
          <p:nvPr/>
        </p:nvSpPr>
        <p:spPr>
          <a:xfrm>
            <a:off x="4987100" y="485773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nl-NL" sz="1600" b="0" kern="1200" spc="30" baseline="0" dirty="0">
                <a:ln/>
                <a:solidFill>
                  <a:schemeClr val="tx1"/>
                </a:solidFill>
                <a:latin typeface="Fira Sans Condensed Medium" panose="020B0603050000020004" pitchFamily="34" charset="0"/>
                <a:ea typeface="Fira Sans SemiBold" panose="020B0603050000020004" pitchFamily="34" charset="0"/>
              </a:rPr>
              <a:t>Ineffective Project Governance, Management and Oversight</a:t>
            </a:r>
            <a:endParaRPr lang="nl-NL" sz="1600" b="0" kern="1200" spc="30" baseline="0" dirty="0">
              <a:solidFill>
                <a:schemeClr val="tx1"/>
              </a:solidFill>
              <a:latin typeface="Fira Sans Condensed Medium" panose="020B0603050000020004" pitchFamily="34" charset="0"/>
              <a:ea typeface="Fira Sans SemiBold" panose="020B0603050000020004" pitchFamily="34" charset="0"/>
            </a:endParaRPr>
          </a:p>
        </p:txBody>
      </p:sp>
      <p:sp>
        <p:nvSpPr>
          <p:cNvPr id="14" name="Freeform: Shape 13">
            <a:extLst>
              <a:ext uri="{FF2B5EF4-FFF2-40B4-BE49-F238E27FC236}">
                <a16:creationId xmlns:a16="http://schemas.microsoft.com/office/drawing/2014/main" id="{87EADC4A-E33E-4377-AC59-AAAD0E080253}"/>
              </a:ext>
            </a:extLst>
          </p:cNvPr>
          <p:cNvSpPr/>
          <p:nvPr/>
        </p:nvSpPr>
        <p:spPr>
          <a:xfrm>
            <a:off x="7426679" y="485773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nl-NL" sz="1600" b="0" kern="1200" spc="30" baseline="0" dirty="0">
                <a:ln/>
                <a:solidFill>
                  <a:schemeClr val="tx1"/>
                </a:solidFill>
                <a:latin typeface="Fira Sans Condensed Medium" panose="020B0603050000020004" pitchFamily="34" charset="0"/>
                <a:ea typeface="Fira Sans SemiBold" panose="020B0603050000020004" pitchFamily="34" charset="0"/>
              </a:rPr>
              <a:t>Late Design/Poor Project Definition</a:t>
            </a:r>
            <a:endParaRPr lang="nl-NL" sz="1600" b="0" kern="1200" spc="30" baseline="0" dirty="0">
              <a:solidFill>
                <a:schemeClr val="tx1"/>
              </a:solidFill>
              <a:latin typeface="Fira Sans Condensed Medium" panose="020B0603050000020004" pitchFamily="34" charset="0"/>
              <a:ea typeface="Fira Sans SemiBold" panose="020B0603050000020004" pitchFamily="34" charset="0"/>
            </a:endParaRPr>
          </a:p>
        </p:txBody>
      </p:sp>
      <p:sp>
        <p:nvSpPr>
          <p:cNvPr id="18" name="Freeform: Shape 17">
            <a:extLst>
              <a:ext uri="{FF2B5EF4-FFF2-40B4-BE49-F238E27FC236}">
                <a16:creationId xmlns:a16="http://schemas.microsoft.com/office/drawing/2014/main" id="{5BFC21F4-83C2-4E8D-8BBD-1ED9A37F9ABA}"/>
              </a:ext>
            </a:extLst>
          </p:cNvPr>
          <p:cNvSpPr/>
          <p:nvPr/>
        </p:nvSpPr>
        <p:spPr>
          <a:xfrm>
            <a:off x="2547520" y="4863475"/>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lvl="0" algn="ctr" defTabSz="711200">
              <a:lnSpc>
                <a:spcPct val="110000"/>
              </a:lnSpc>
              <a:spcBef>
                <a:spcPct val="0"/>
              </a:spcBef>
              <a:spcAft>
                <a:spcPct val="35000"/>
              </a:spcAft>
            </a:pPr>
            <a:r>
              <a:rPr lang="nl-NL" sz="1600" spc="30" dirty="0">
                <a:ln/>
                <a:solidFill>
                  <a:schemeClr val="tx1"/>
                </a:solidFill>
                <a:latin typeface="Fira Sans Condensed Medium" panose="020B0603050000020004" pitchFamily="34" charset="0"/>
                <a:ea typeface="Fira Sans SemiBold" panose="020B0603050000020004" pitchFamily="34" charset="0"/>
              </a:rPr>
              <a:t>Design </a:t>
            </a:r>
            <a:r>
              <a:rPr lang="nl-NL" sz="1600" spc="30" dirty="0" err="1">
                <a:ln/>
                <a:solidFill>
                  <a:schemeClr val="tx1"/>
                </a:solidFill>
                <a:latin typeface="Fira Sans Condensed Medium" panose="020B0603050000020004" pitchFamily="34" charset="0"/>
                <a:ea typeface="Fira Sans SemiBold" panose="020B0603050000020004" pitchFamily="34" charset="0"/>
              </a:rPr>
              <a:t>Errors</a:t>
            </a:r>
            <a:r>
              <a:rPr lang="nl-NL" sz="1600" spc="30" dirty="0">
                <a:ln/>
                <a:solidFill>
                  <a:schemeClr val="tx1"/>
                </a:solidFill>
                <a:latin typeface="Fira Sans Condensed Medium" panose="020B0603050000020004" pitchFamily="34" charset="0"/>
                <a:ea typeface="Fira Sans SemiBold" panose="020B0603050000020004" pitchFamily="34" charset="0"/>
              </a:rPr>
              <a:t> </a:t>
            </a:r>
            <a:br>
              <a:rPr lang="nl-NL" sz="1600" spc="30" dirty="0">
                <a:ln/>
                <a:solidFill>
                  <a:schemeClr val="tx1"/>
                </a:solidFill>
                <a:latin typeface="Fira Sans Condensed Medium" panose="020B0603050000020004" pitchFamily="34" charset="0"/>
                <a:ea typeface="Fira Sans SemiBold" panose="020B0603050000020004" pitchFamily="34" charset="0"/>
              </a:rPr>
            </a:br>
            <a:r>
              <a:rPr lang="nl-NL" sz="1600" spc="30" dirty="0" err="1">
                <a:ln/>
                <a:solidFill>
                  <a:schemeClr val="tx1"/>
                </a:solidFill>
                <a:latin typeface="Fira Sans Condensed Medium" panose="020B0603050000020004" pitchFamily="34" charset="0"/>
                <a:ea typeface="Fira Sans SemiBold" panose="020B0603050000020004" pitchFamily="34" charset="0"/>
              </a:rPr>
              <a:t>and</a:t>
            </a:r>
            <a:r>
              <a:rPr lang="nl-NL" sz="1600" spc="30" dirty="0">
                <a:ln/>
                <a:solidFill>
                  <a:schemeClr val="tx1"/>
                </a:solidFill>
                <a:latin typeface="Fira Sans Condensed Medium" panose="020B0603050000020004" pitchFamily="34" charset="0"/>
                <a:ea typeface="Fira Sans SemiBold" panose="020B0603050000020004" pitchFamily="34" charset="0"/>
              </a:rPr>
              <a:t> </a:t>
            </a:r>
            <a:r>
              <a:rPr lang="nl-NL" sz="1600" spc="30" dirty="0" err="1">
                <a:ln/>
                <a:solidFill>
                  <a:schemeClr val="tx1"/>
                </a:solidFill>
                <a:latin typeface="Fira Sans Condensed Medium" panose="020B0603050000020004" pitchFamily="34" charset="0"/>
                <a:ea typeface="Fira Sans SemiBold" panose="020B0603050000020004" pitchFamily="34" charset="0"/>
              </a:rPr>
              <a:t>Omissions</a:t>
            </a:r>
            <a:r>
              <a:rPr lang="nl-NL" sz="1600" spc="30" dirty="0">
                <a:ln/>
                <a:solidFill>
                  <a:schemeClr val="tx1"/>
                </a:solidFill>
                <a:latin typeface="Fira Sans Condensed Medium" panose="020B0603050000020004" pitchFamily="34" charset="0"/>
                <a:ea typeface="Fira Sans SemiBold" panose="020B0603050000020004" pitchFamily="34" charset="0"/>
              </a:rPr>
              <a:t> </a:t>
            </a:r>
            <a:br>
              <a:rPr lang="nl-NL" sz="1600" spc="30" dirty="0">
                <a:ln/>
                <a:solidFill>
                  <a:schemeClr val="tx1"/>
                </a:solidFill>
                <a:latin typeface="Fira Sans Condensed Medium" panose="020B0603050000020004" pitchFamily="34" charset="0"/>
                <a:ea typeface="Fira Sans SemiBold" panose="020B0603050000020004" pitchFamily="34" charset="0"/>
              </a:rPr>
            </a:br>
            <a:r>
              <a:rPr lang="nl-NL" sz="1600" spc="30" dirty="0" err="1">
                <a:ln/>
                <a:solidFill>
                  <a:schemeClr val="tx1"/>
                </a:solidFill>
                <a:latin typeface="Fira Sans Condensed Medium" panose="020B0603050000020004" pitchFamily="34" charset="0"/>
                <a:ea typeface="Fira Sans SemiBold" panose="020B0603050000020004" pitchFamily="34" charset="0"/>
              </a:rPr>
              <a:t>Leading</a:t>
            </a:r>
            <a:r>
              <a:rPr lang="nl-NL" sz="1600" spc="30" dirty="0">
                <a:ln/>
                <a:solidFill>
                  <a:schemeClr val="tx1"/>
                </a:solidFill>
                <a:latin typeface="Fira Sans Condensed Medium" panose="020B0603050000020004" pitchFamily="34" charset="0"/>
                <a:ea typeface="Fira Sans SemiBold" panose="020B0603050000020004" pitchFamily="34" charset="0"/>
              </a:rPr>
              <a:t> </a:t>
            </a:r>
            <a:r>
              <a:rPr lang="nl-NL" sz="1600" spc="30" dirty="0" err="1">
                <a:ln/>
                <a:solidFill>
                  <a:schemeClr val="tx1"/>
                </a:solidFill>
                <a:latin typeface="Fira Sans Condensed Medium" panose="020B0603050000020004" pitchFamily="34" charset="0"/>
                <a:ea typeface="Fira Sans SemiBold" panose="020B0603050000020004" pitchFamily="34" charset="0"/>
              </a:rPr>
              <a:t>to</a:t>
            </a:r>
            <a:r>
              <a:rPr lang="nl-NL" sz="1600" spc="30" dirty="0">
                <a:ln/>
                <a:solidFill>
                  <a:schemeClr val="tx1"/>
                </a:solidFill>
                <a:latin typeface="Fira Sans Condensed Medium" panose="020B0603050000020004" pitchFamily="34" charset="0"/>
                <a:ea typeface="Fira Sans SemiBold" panose="020B0603050000020004" pitchFamily="34" charset="0"/>
              </a:rPr>
              <a:t> Scope </a:t>
            </a:r>
            <a:r>
              <a:rPr lang="nl-NL" sz="1600" spc="30" dirty="0" err="1">
                <a:ln/>
                <a:solidFill>
                  <a:schemeClr val="tx1"/>
                </a:solidFill>
                <a:latin typeface="Fira Sans Condensed Medium" panose="020B0603050000020004" pitchFamily="34" charset="0"/>
                <a:ea typeface="Fira Sans SemiBold" panose="020B0603050000020004" pitchFamily="34" charset="0"/>
              </a:rPr>
              <a:t>Growth</a:t>
            </a:r>
            <a:r>
              <a:rPr lang="nl-NL" sz="1600" spc="30" dirty="0">
                <a:ln/>
                <a:solidFill>
                  <a:schemeClr val="tx1"/>
                </a:solidFill>
                <a:latin typeface="Fira Sans Condensed Medium" panose="020B0603050000020004" pitchFamily="34" charset="0"/>
                <a:ea typeface="Fira Sans SemiBold" panose="020B0603050000020004" pitchFamily="34" charset="0"/>
              </a:rPr>
              <a:t> </a:t>
            </a:r>
            <a:r>
              <a:rPr lang="nl-NL" sz="1600" spc="30" dirty="0" err="1">
                <a:ln/>
                <a:solidFill>
                  <a:schemeClr val="tx1"/>
                </a:solidFill>
                <a:latin typeface="Fira Sans Condensed Medium" panose="020B0603050000020004" pitchFamily="34" charset="0"/>
                <a:ea typeface="Fira Sans SemiBold" panose="020B0603050000020004" pitchFamily="34" charset="0"/>
              </a:rPr>
              <a:t>and</a:t>
            </a:r>
            <a:r>
              <a:rPr lang="nl-NL" sz="1600" spc="30" dirty="0">
                <a:ln/>
                <a:solidFill>
                  <a:schemeClr val="tx1"/>
                </a:solidFill>
                <a:latin typeface="Fira Sans Condensed Medium" panose="020B0603050000020004" pitchFamily="34" charset="0"/>
                <a:ea typeface="Fira Sans SemiBold" panose="020B0603050000020004" pitchFamily="34" charset="0"/>
              </a:rPr>
              <a:t>/or </a:t>
            </a:r>
            <a:r>
              <a:rPr lang="nl-NL" sz="1600" spc="30" dirty="0" err="1">
                <a:ln/>
                <a:solidFill>
                  <a:schemeClr val="tx1"/>
                </a:solidFill>
                <a:latin typeface="Fira Sans Condensed Medium" panose="020B0603050000020004" pitchFamily="34" charset="0"/>
                <a:ea typeface="Fira Sans SemiBold" panose="020B0603050000020004" pitchFamily="34" charset="0"/>
              </a:rPr>
              <a:t>Rework</a:t>
            </a:r>
            <a:endParaRPr lang="nl-NL" sz="1600" spc="30" dirty="0">
              <a:ln/>
              <a:solidFill>
                <a:schemeClr val="tx1"/>
              </a:solidFill>
              <a:latin typeface="Fira Sans Condensed Medium" panose="020B0603050000020004" pitchFamily="34" charset="0"/>
              <a:ea typeface="Fira Sans SemiBold" panose="020B0603050000020004" pitchFamily="34" charset="0"/>
            </a:endParaRPr>
          </a:p>
        </p:txBody>
      </p:sp>
    </p:spTree>
    <p:extLst>
      <p:ext uri="{BB962C8B-B14F-4D97-AF65-F5344CB8AC3E}">
        <p14:creationId xmlns:p14="http://schemas.microsoft.com/office/powerpoint/2010/main" val="1944771835"/>
      </p:ext>
    </p:extLst>
  </p:cSld>
  <p:clrMapOvr>
    <a:masterClrMapping/>
  </p:clrMapOvr>
  <p:transition spd="med" advTm="5000">
    <p:pull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1" y="491043"/>
            <a:ext cx="8783639"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Root causes of overruns and delays</a:t>
            </a:r>
          </a:p>
        </p:txBody>
      </p:sp>
      <p:sp>
        <p:nvSpPr>
          <p:cNvPr id="3" name="Rectangle 2">
            <a:extLst>
              <a:ext uri="{FF2B5EF4-FFF2-40B4-BE49-F238E27FC236}">
                <a16:creationId xmlns:a16="http://schemas.microsoft.com/office/drawing/2014/main" id="{BC905DD1-C806-4477-B4CB-C3DBEE336852}"/>
              </a:ext>
            </a:extLst>
          </p:cNvPr>
          <p:cNvSpPr/>
          <p:nvPr/>
        </p:nvSpPr>
        <p:spPr>
          <a:xfrm>
            <a:off x="1866900" y="1752600"/>
            <a:ext cx="8458200" cy="4436028"/>
          </a:xfrm>
          <a:prstGeom prst="rect">
            <a:avLst/>
          </a:prstGeom>
          <a:noFill/>
        </p:spPr>
      </p:sp>
      <p:sp>
        <p:nvSpPr>
          <p:cNvPr id="4" name="Freeform: Shape 3">
            <a:extLst>
              <a:ext uri="{FF2B5EF4-FFF2-40B4-BE49-F238E27FC236}">
                <a16:creationId xmlns:a16="http://schemas.microsoft.com/office/drawing/2014/main" id="{7344D572-6462-4711-9E38-B17273B6632D}"/>
              </a:ext>
            </a:extLst>
          </p:cNvPr>
          <p:cNvSpPr/>
          <p:nvPr/>
        </p:nvSpPr>
        <p:spPr>
          <a:xfrm>
            <a:off x="2547520" y="175281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en-GB" sz="1600" b="0" kern="1200" spc="30" baseline="0" dirty="0">
                <a:ln/>
                <a:solidFill>
                  <a:schemeClr val="tx1"/>
                </a:solidFill>
                <a:latin typeface="Fira Sans Condensed Medium" panose="020B0603050000020004" pitchFamily="34" charset="0"/>
                <a:ea typeface="Fira Sans SemiBold" panose="020B0603050000020004" pitchFamily="34" charset="0"/>
              </a:rPr>
              <a:t>Inadequate Communication and </a:t>
            </a:r>
            <a:br>
              <a:rPr lang="en-GB" sz="1600" b="0" kern="1200" spc="30" baseline="0" dirty="0">
                <a:ln/>
                <a:solidFill>
                  <a:schemeClr val="tx1"/>
                </a:solidFill>
                <a:latin typeface="Fira Sans Condensed Medium" panose="020B0603050000020004" pitchFamily="34" charset="0"/>
                <a:ea typeface="Fira Sans SemiBold" panose="020B0603050000020004" pitchFamily="34" charset="0"/>
              </a:rPr>
            </a:br>
            <a:r>
              <a:rPr lang="en-GB" sz="1600" b="0" kern="1200" spc="30" baseline="0" dirty="0">
                <a:ln/>
                <a:solidFill>
                  <a:schemeClr val="tx1"/>
                </a:solidFill>
                <a:latin typeface="Fira Sans Condensed Medium" panose="020B0603050000020004" pitchFamily="34" charset="0"/>
                <a:ea typeface="Fira Sans SemiBold" panose="020B0603050000020004" pitchFamily="34" charset="0"/>
              </a:rPr>
              <a:t>Slow Decision Making</a:t>
            </a:r>
          </a:p>
        </p:txBody>
      </p:sp>
      <p:sp>
        <p:nvSpPr>
          <p:cNvPr id="6" name="Freeform: Shape 5">
            <a:extLst>
              <a:ext uri="{FF2B5EF4-FFF2-40B4-BE49-F238E27FC236}">
                <a16:creationId xmlns:a16="http://schemas.microsoft.com/office/drawing/2014/main" id="{DCED315A-2962-450A-9F2C-0DC0861D0C64}"/>
              </a:ext>
            </a:extLst>
          </p:cNvPr>
          <p:cNvSpPr/>
          <p:nvPr/>
        </p:nvSpPr>
        <p:spPr>
          <a:xfrm>
            <a:off x="4987100" y="175281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en-GB" sz="1600" b="0" kern="1200" spc="30" baseline="0">
                <a:ln/>
                <a:solidFill>
                  <a:schemeClr val="tx1"/>
                </a:solidFill>
                <a:latin typeface="Fira Sans Condensed Medium" panose="020B0603050000020004" pitchFamily="34" charset="0"/>
                <a:ea typeface="Fira Sans SemiBold" panose="020B0603050000020004" pitchFamily="34" charset="0"/>
              </a:rPr>
              <a:t>Ambiguous </a:t>
            </a:r>
            <a:br>
              <a:rPr lang="en-GB" sz="1600" b="0" kern="1200" spc="30" baseline="0">
                <a:ln/>
                <a:solidFill>
                  <a:schemeClr val="tx1"/>
                </a:solidFill>
                <a:latin typeface="Fira Sans Condensed Medium" panose="020B0603050000020004" pitchFamily="34" charset="0"/>
                <a:ea typeface="Fira Sans SemiBold" panose="020B0603050000020004" pitchFamily="34" charset="0"/>
              </a:rPr>
            </a:br>
            <a:r>
              <a:rPr lang="en-GB" sz="1600" b="0" kern="1200" spc="30" baseline="0">
                <a:ln/>
                <a:solidFill>
                  <a:schemeClr val="tx1"/>
                </a:solidFill>
                <a:latin typeface="Fira Sans Condensed Medium" panose="020B0603050000020004" pitchFamily="34" charset="0"/>
                <a:ea typeface="Fira Sans SemiBold" panose="020B0603050000020004" pitchFamily="34" charset="0"/>
              </a:rPr>
              <a:t>Contract Terms and </a:t>
            </a:r>
            <a:br>
              <a:rPr lang="en-GB" sz="1600" b="0" kern="1200" spc="30" baseline="0">
                <a:ln/>
                <a:solidFill>
                  <a:schemeClr val="tx1"/>
                </a:solidFill>
                <a:latin typeface="Fira Sans Condensed Medium" panose="020B0603050000020004" pitchFamily="34" charset="0"/>
                <a:ea typeface="Fira Sans SemiBold" panose="020B0603050000020004" pitchFamily="34" charset="0"/>
              </a:rPr>
            </a:br>
            <a:r>
              <a:rPr lang="en-GB" sz="1600" b="0" kern="1200" spc="30" baseline="0">
                <a:ln/>
                <a:solidFill>
                  <a:schemeClr val="tx1"/>
                </a:solidFill>
                <a:latin typeface="Fira Sans Condensed Medium" panose="020B0603050000020004" pitchFamily="34" charset="0"/>
                <a:ea typeface="Fira Sans SemiBold" panose="020B0603050000020004" pitchFamily="34" charset="0"/>
              </a:rPr>
              <a:t>Lack of Incentives </a:t>
            </a:r>
            <a:br>
              <a:rPr lang="en-GB" sz="1600" b="0" kern="1200" spc="30" baseline="0">
                <a:ln/>
                <a:solidFill>
                  <a:schemeClr val="tx1"/>
                </a:solidFill>
                <a:latin typeface="Fira Sans Condensed Medium" panose="020B0603050000020004" pitchFamily="34" charset="0"/>
                <a:ea typeface="Fira Sans SemiBold" panose="020B0603050000020004" pitchFamily="34" charset="0"/>
              </a:rPr>
            </a:br>
            <a:r>
              <a:rPr lang="en-GB" sz="1600" b="0" kern="1200" spc="30" baseline="0">
                <a:ln/>
                <a:solidFill>
                  <a:schemeClr val="tx1"/>
                </a:solidFill>
                <a:latin typeface="Fira Sans Condensed Medium" panose="020B0603050000020004" pitchFamily="34" charset="0"/>
                <a:ea typeface="Fira Sans SemiBold" panose="020B0603050000020004" pitchFamily="34" charset="0"/>
              </a:rPr>
              <a:t>to Control Costs</a:t>
            </a:r>
          </a:p>
        </p:txBody>
      </p:sp>
      <p:sp>
        <p:nvSpPr>
          <p:cNvPr id="7" name="Freeform: Shape 6">
            <a:extLst>
              <a:ext uri="{FF2B5EF4-FFF2-40B4-BE49-F238E27FC236}">
                <a16:creationId xmlns:a16="http://schemas.microsoft.com/office/drawing/2014/main" id="{F2E0FC5F-352B-4BA2-AD5C-9B635F7BE620}"/>
              </a:ext>
            </a:extLst>
          </p:cNvPr>
          <p:cNvSpPr/>
          <p:nvPr/>
        </p:nvSpPr>
        <p:spPr>
          <a:xfrm>
            <a:off x="7426679" y="175281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en-GB" sz="1600" b="0" kern="1200" spc="30" baseline="0">
                <a:ln/>
                <a:solidFill>
                  <a:schemeClr val="tx1"/>
                </a:solidFill>
                <a:latin typeface="Fira Sans Condensed Medium" panose="020B0603050000020004" pitchFamily="34" charset="0"/>
                <a:ea typeface="Fira Sans SemiBold" panose="020B0603050000020004" pitchFamily="34" charset="0"/>
              </a:rPr>
              <a:t>Poor Risk Identification, Management and Response Strategy</a:t>
            </a:r>
          </a:p>
        </p:txBody>
      </p:sp>
      <p:sp>
        <p:nvSpPr>
          <p:cNvPr id="8" name="Freeform: Shape 7">
            <a:extLst>
              <a:ext uri="{FF2B5EF4-FFF2-40B4-BE49-F238E27FC236}">
                <a16:creationId xmlns:a16="http://schemas.microsoft.com/office/drawing/2014/main" id="{88CB5316-610B-4E74-8963-0401F4E715EA}"/>
              </a:ext>
            </a:extLst>
          </p:cNvPr>
          <p:cNvSpPr/>
          <p:nvPr/>
        </p:nvSpPr>
        <p:spPr>
          <a:xfrm>
            <a:off x="2547520" y="4857948"/>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en-GB" sz="1600" b="0" kern="1200" spc="30" baseline="0">
                <a:ln/>
                <a:solidFill>
                  <a:schemeClr val="tx1"/>
                </a:solidFill>
                <a:latin typeface="Fira Sans Condensed Medium" panose="020B0603050000020004" pitchFamily="34" charset="0"/>
                <a:ea typeface="Fira Sans SemiBold" panose="020B0603050000020004" pitchFamily="34" charset="0"/>
              </a:rPr>
              <a:t>Design Errors </a:t>
            </a:r>
            <a:br>
              <a:rPr lang="en-GB" sz="1600" b="0" kern="1200" spc="30" baseline="0">
                <a:ln/>
                <a:solidFill>
                  <a:schemeClr val="tx1"/>
                </a:solidFill>
                <a:latin typeface="Fira Sans Condensed Medium" panose="020B0603050000020004" pitchFamily="34" charset="0"/>
                <a:ea typeface="Fira Sans SemiBold" panose="020B0603050000020004" pitchFamily="34" charset="0"/>
              </a:rPr>
            </a:br>
            <a:r>
              <a:rPr lang="en-GB" sz="1600" b="0" kern="1200" spc="30" baseline="0">
                <a:ln/>
                <a:solidFill>
                  <a:schemeClr val="tx1"/>
                </a:solidFill>
                <a:latin typeface="Fira Sans Condensed Medium" panose="020B0603050000020004" pitchFamily="34" charset="0"/>
                <a:ea typeface="Fira Sans SemiBold" panose="020B0603050000020004" pitchFamily="34" charset="0"/>
              </a:rPr>
              <a:t>and Omissions </a:t>
            </a:r>
            <a:br>
              <a:rPr lang="en-GB" sz="1600" b="0" kern="1200" spc="30" baseline="0">
                <a:ln/>
                <a:solidFill>
                  <a:schemeClr val="tx1"/>
                </a:solidFill>
                <a:latin typeface="Fira Sans Condensed Medium" panose="020B0603050000020004" pitchFamily="34" charset="0"/>
                <a:ea typeface="Fira Sans SemiBold" panose="020B0603050000020004" pitchFamily="34" charset="0"/>
              </a:rPr>
            </a:br>
            <a:r>
              <a:rPr lang="en-GB" sz="1600" b="0" kern="1200" spc="30" baseline="0">
                <a:ln/>
                <a:solidFill>
                  <a:schemeClr val="tx1"/>
                </a:solidFill>
                <a:latin typeface="Fira Sans Condensed Medium" panose="020B0603050000020004" pitchFamily="34" charset="0"/>
                <a:ea typeface="Fira Sans SemiBold" panose="020B0603050000020004" pitchFamily="34" charset="0"/>
              </a:rPr>
              <a:t>Leading to Scope Growth and/or Rework</a:t>
            </a:r>
          </a:p>
        </p:txBody>
      </p:sp>
      <p:sp>
        <p:nvSpPr>
          <p:cNvPr id="9" name="Freeform: Shape 8">
            <a:extLst>
              <a:ext uri="{FF2B5EF4-FFF2-40B4-BE49-F238E27FC236}">
                <a16:creationId xmlns:a16="http://schemas.microsoft.com/office/drawing/2014/main" id="{B74C45B4-E6DD-4D03-839A-E67B2960CACB}"/>
              </a:ext>
            </a:extLst>
          </p:cNvPr>
          <p:cNvSpPr/>
          <p:nvPr/>
        </p:nvSpPr>
        <p:spPr>
          <a:xfrm>
            <a:off x="2547520" y="3305381"/>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accent1"/>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algn="ctr" defTabSz="711200">
              <a:lnSpc>
                <a:spcPct val="110000"/>
              </a:lnSpc>
              <a:spcBef>
                <a:spcPct val="0"/>
              </a:spcBef>
              <a:spcAft>
                <a:spcPct val="35000"/>
              </a:spcAft>
            </a:pPr>
            <a:r>
              <a:rPr lang="en-GB" sz="1600" spc="30">
                <a:ln/>
                <a:solidFill>
                  <a:schemeClr val="bg1"/>
                </a:solidFill>
                <a:latin typeface="Fira Sans Condensed Medium" panose="020B0603050000020004" pitchFamily="34" charset="0"/>
                <a:ea typeface="Fira Sans SemiBold" panose="020B0603050000020004" pitchFamily="34" charset="0"/>
              </a:rPr>
              <a:t>Insufficient Planning and Inaccurate Estimating</a:t>
            </a:r>
            <a:endParaRPr lang="en-GB" sz="1600" spc="30">
              <a:solidFill>
                <a:schemeClr val="bg1"/>
              </a:solidFill>
              <a:latin typeface="Fira Sans Condensed Medium" panose="020B0603050000020004" pitchFamily="34" charset="0"/>
              <a:ea typeface="Fira Sans SemiBold" panose="020B0603050000020004" pitchFamily="34" charset="0"/>
            </a:endParaRPr>
          </a:p>
        </p:txBody>
      </p:sp>
      <p:sp>
        <p:nvSpPr>
          <p:cNvPr id="10" name="Freeform: Shape 9">
            <a:extLst>
              <a:ext uri="{FF2B5EF4-FFF2-40B4-BE49-F238E27FC236}">
                <a16:creationId xmlns:a16="http://schemas.microsoft.com/office/drawing/2014/main" id="{0C7881E0-C793-4149-A77B-0AA7E8D9F47A}"/>
              </a:ext>
            </a:extLst>
          </p:cNvPr>
          <p:cNvSpPr/>
          <p:nvPr/>
        </p:nvSpPr>
        <p:spPr>
          <a:xfrm>
            <a:off x="4987099" y="3305381"/>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accent1"/>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lvl="0" algn="ctr" defTabSz="711200">
              <a:lnSpc>
                <a:spcPct val="110000"/>
              </a:lnSpc>
              <a:spcBef>
                <a:spcPct val="0"/>
              </a:spcBef>
              <a:spcAft>
                <a:spcPct val="35000"/>
              </a:spcAft>
            </a:pPr>
            <a:r>
              <a:rPr lang="en-GB" sz="1600" spc="30">
                <a:ln/>
                <a:solidFill>
                  <a:schemeClr val="bg1"/>
                </a:solidFill>
                <a:latin typeface="Fira Sans Condensed Medium" panose="020B0603050000020004" pitchFamily="34" charset="0"/>
                <a:ea typeface="Fira Sans SemiBold" panose="020B0603050000020004" pitchFamily="34" charset="0"/>
              </a:rPr>
              <a:t>Poor Project Controls</a:t>
            </a:r>
            <a:br>
              <a:rPr lang="en-GB" sz="1600" spc="30">
                <a:ln/>
                <a:solidFill>
                  <a:schemeClr val="bg1"/>
                </a:solidFill>
                <a:latin typeface="Fira Sans Condensed Medium" panose="020B0603050000020004" pitchFamily="34" charset="0"/>
                <a:ea typeface="Fira Sans SemiBold" panose="020B0603050000020004" pitchFamily="34" charset="0"/>
              </a:rPr>
            </a:br>
            <a:r>
              <a:rPr lang="en-GB" sz="1600" spc="30">
                <a:ln/>
                <a:solidFill>
                  <a:schemeClr val="bg1"/>
                </a:solidFill>
                <a:latin typeface="Fira Sans Condensed Medium" panose="020B0603050000020004" pitchFamily="34" charset="0"/>
                <a:ea typeface="Fira Sans SemiBold" panose="020B0603050000020004" pitchFamily="34" charset="0"/>
              </a:rPr>
              <a:t> (Cost &amp; Schedule)</a:t>
            </a:r>
            <a:endParaRPr lang="en-GB" sz="1600" spc="30">
              <a:solidFill>
                <a:schemeClr val="bg1"/>
              </a:solidFill>
              <a:latin typeface="Fira Sans Condensed Medium" panose="020B0603050000020004" pitchFamily="34" charset="0"/>
              <a:ea typeface="Fira Sans SemiBold" panose="020B0603050000020004" pitchFamily="34" charset="0"/>
            </a:endParaRPr>
          </a:p>
        </p:txBody>
      </p:sp>
      <p:sp>
        <p:nvSpPr>
          <p:cNvPr id="11" name="Freeform: Shape 10">
            <a:extLst>
              <a:ext uri="{FF2B5EF4-FFF2-40B4-BE49-F238E27FC236}">
                <a16:creationId xmlns:a16="http://schemas.microsoft.com/office/drawing/2014/main" id="{1B4B556C-7B16-4217-AEFF-71C1D72AA516}"/>
              </a:ext>
            </a:extLst>
          </p:cNvPr>
          <p:cNvSpPr/>
          <p:nvPr/>
        </p:nvSpPr>
        <p:spPr>
          <a:xfrm>
            <a:off x="4987100" y="4857949"/>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en-GB" sz="1600" b="0" kern="1200" spc="30" baseline="0">
                <a:ln/>
                <a:solidFill>
                  <a:schemeClr val="tx1"/>
                </a:solidFill>
                <a:latin typeface="Fira Sans Condensed Medium" panose="020B0603050000020004" pitchFamily="34" charset="0"/>
                <a:ea typeface="Fira Sans SemiBold" panose="020B0603050000020004" pitchFamily="34" charset="0"/>
              </a:rPr>
              <a:t>Ineffective Project Governance, Management and Oversight</a:t>
            </a:r>
            <a:endParaRPr lang="en-GB" sz="1600" b="0" kern="1200" spc="30" baseline="0">
              <a:solidFill>
                <a:schemeClr val="tx1"/>
              </a:solidFill>
              <a:latin typeface="Fira Sans Condensed Medium" panose="020B0603050000020004" pitchFamily="34" charset="0"/>
              <a:ea typeface="Fira Sans SemiBold" panose="020B0603050000020004" pitchFamily="34" charset="0"/>
            </a:endParaRPr>
          </a:p>
        </p:txBody>
      </p:sp>
      <p:sp>
        <p:nvSpPr>
          <p:cNvPr id="12" name="Freeform: Shape 11">
            <a:extLst>
              <a:ext uri="{FF2B5EF4-FFF2-40B4-BE49-F238E27FC236}">
                <a16:creationId xmlns:a16="http://schemas.microsoft.com/office/drawing/2014/main" id="{A61BFDE7-D6D1-4C52-AFD7-EA2BB53FD14B}"/>
              </a:ext>
            </a:extLst>
          </p:cNvPr>
          <p:cNvSpPr/>
          <p:nvPr/>
        </p:nvSpPr>
        <p:spPr>
          <a:xfrm>
            <a:off x="7426679" y="4857949"/>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bg2"/>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marL="0" lvl="0" indent="0" algn="ctr" defTabSz="711200">
              <a:lnSpc>
                <a:spcPct val="110000"/>
              </a:lnSpc>
              <a:spcBef>
                <a:spcPct val="0"/>
              </a:spcBef>
              <a:spcAft>
                <a:spcPct val="35000"/>
              </a:spcAft>
              <a:buNone/>
            </a:pPr>
            <a:r>
              <a:rPr lang="en-GB" sz="1600" b="0" kern="1200" spc="30" baseline="0">
                <a:ln/>
                <a:solidFill>
                  <a:schemeClr val="tx1"/>
                </a:solidFill>
                <a:latin typeface="Fira Sans Condensed Medium" panose="020B0603050000020004" pitchFamily="34" charset="0"/>
                <a:ea typeface="Fira Sans SemiBold" panose="020B0603050000020004" pitchFamily="34" charset="0"/>
              </a:rPr>
              <a:t>Late Design/Poor Project Definition</a:t>
            </a:r>
            <a:endParaRPr lang="en-GB" sz="1600" b="0" kern="1200" spc="30" baseline="0">
              <a:solidFill>
                <a:schemeClr val="tx1"/>
              </a:solidFill>
              <a:latin typeface="Fira Sans Condensed Medium" panose="020B0603050000020004" pitchFamily="34" charset="0"/>
              <a:ea typeface="Fira Sans SemiBold" panose="020B0603050000020004" pitchFamily="34" charset="0"/>
            </a:endParaRPr>
          </a:p>
        </p:txBody>
      </p:sp>
      <p:sp>
        <p:nvSpPr>
          <p:cNvPr id="13" name="Freeform: Shape 12">
            <a:extLst>
              <a:ext uri="{FF2B5EF4-FFF2-40B4-BE49-F238E27FC236}">
                <a16:creationId xmlns:a16="http://schemas.microsoft.com/office/drawing/2014/main" id="{887C55BB-092A-4FB4-80D9-2DE5131C0249}"/>
              </a:ext>
            </a:extLst>
          </p:cNvPr>
          <p:cNvSpPr/>
          <p:nvPr/>
        </p:nvSpPr>
        <p:spPr>
          <a:xfrm>
            <a:off x="7426679" y="3305274"/>
            <a:ext cx="2217799" cy="1330679"/>
          </a:xfrm>
          <a:custGeom>
            <a:avLst/>
            <a:gdLst>
              <a:gd name="connsiteX0" fmla="*/ 0 w 2217799"/>
              <a:gd name="connsiteY0" fmla="*/ 0 h 1330679"/>
              <a:gd name="connsiteX1" fmla="*/ 2217799 w 2217799"/>
              <a:gd name="connsiteY1" fmla="*/ 0 h 1330679"/>
              <a:gd name="connsiteX2" fmla="*/ 2217799 w 2217799"/>
              <a:gd name="connsiteY2" fmla="*/ 1330679 h 1330679"/>
              <a:gd name="connsiteX3" fmla="*/ 0 w 2217799"/>
              <a:gd name="connsiteY3" fmla="*/ 1330679 h 1330679"/>
              <a:gd name="connsiteX4" fmla="*/ 0 w 2217799"/>
              <a:gd name="connsiteY4" fmla="*/ 0 h 1330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7799" h="1330679">
                <a:moveTo>
                  <a:pt x="0" y="0"/>
                </a:moveTo>
                <a:lnTo>
                  <a:pt x="2217799" y="0"/>
                </a:lnTo>
                <a:lnTo>
                  <a:pt x="2217799" y="1330679"/>
                </a:lnTo>
                <a:lnTo>
                  <a:pt x="0" y="1330679"/>
                </a:lnTo>
                <a:lnTo>
                  <a:pt x="0" y="0"/>
                </a:lnTo>
                <a:close/>
              </a:path>
            </a:pathLst>
          </a:custGeom>
          <a:solidFill>
            <a:schemeClr val="accent1"/>
          </a:solidFill>
          <a:ln>
            <a:noFill/>
          </a:ln>
          <a:effectLst>
            <a:outerShdw blurRad="50800" dist="38100" dir="5400000" algn="t" rotWithShape="0">
              <a:prstClr val="black">
                <a:alpha val="3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80000" tIns="180000" rIns="180000" bIns="180000" numCol="1" spcCol="1270" anchor="ctr" anchorCtr="0">
            <a:noAutofit/>
          </a:bodyPr>
          <a:lstStyle/>
          <a:p>
            <a:pPr algn="ctr" defTabSz="711200">
              <a:lnSpc>
                <a:spcPct val="110000"/>
              </a:lnSpc>
              <a:spcBef>
                <a:spcPct val="0"/>
              </a:spcBef>
              <a:spcAft>
                <a:spcPct val="35000"/>
              </a:spcAft>
            </a:pPr>
            <a:r>
              <a:rPr lang="en-GB" sz="1600" spc="30">
                <a:ln/>
                <a:solidFill>
                  <a:schemeClr val="bg1"/>
                </a:solidFill>
                <a:latin typeface="Fira Sans Condensed Medium" panose="020B0603050000020004" pitchFamily="34" charset="0"/>
                <a:ea typeface="Fira Sans SemiBold" panose="020B0603050000020004" pitchFamily="34" charset="0"/>
              </a:rPr>
              <a:t>Misalignment of departments and software systems</a:t>
            </a:r>
          </a:p>
        </p:txBody>
      </p:sp>
    </p:spTree>
    <p:extLst>
      <p:ext uri="{BB962C8B-B14F-4D97-AF65-F5344CB8AC3E}">
        <p14:creationId xmlns:p14="http://schemas.microsoft.com/office/powerpoint/2010/main" val="5084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58C3A9-DC8F-4007-BC56-DD2D1BA569A3}"/>
              </a:ext>
            </a:extLst>
          </p:cNvPr>
          <p:cNvSpPr>
            <a:spLocks noGrp="1"/>
          </p:cNvSpPr>
          <p:nvPr>
            <p:ph type="title" idx="4294967295"/>
          </p:nvPr>
        </p:nvSpPr>
        <p:spPr>
          <a:xfrm>
            <a:off x="642938" y="1357313"/>
            <a:ext cx="10904538" cy="2071687"/>
          </a:xfrm>
        </p:spPr>
        <p:txBody>
          <a:bodyPr>
            <a:noAutofit/>
          </a:bodyPr>
          <a:lstStyle/>
          <a:p>
            <a:pPr algn="ctr">
              <a:lnSpc>
                <a:spcPct val="120000"/>
              </a:lnSpc>
            </a:pPr>
            <a:r>
              <a:rPr lang="en-GB" dirty="0">
                <a:solidFill>
                  <a:schemeClr val="bg1"/>
                </a:solidFill>
              </a:rPr>
              <a:t>Designing an</a:t>
            </a:r>
            <a:br>
              <a:rPr lang="en-GB" dirty="0">
                <a:solidFill>
                  <a:schemeClr val="bg1"/>
                </a:solidFill>
              </a:rPr>
            </a:br>
            <a:r>
              <a:rPr lang="en-GB" dirty="0">
                <a:solidFill>
                  <a:schemeClr val="bg1"/>
                </a:solidFill>
              </a:rPr>
              <a:t>Integrated Project Controls Process</a:t>
            </a:r>
            <a:endParaRPr lang="nl-NL"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06B621B2-4B07-46CE-A55C-EFC726032011}"/>
              </a:ext>
            </a:extLst>
          </p:cNvPr>
          <p:cNvPicPr>
            <a:picLocks noChangeAspect="1"/>
          </p:cNvPicPr>
          <p:nvPr/>
        </p:nvPicPr>
        <p:blipFill>
          <a:blip r:embed="rId2"/>
          <a:stretch>
            <a:fillRect/>
          </a:stretch>
        </p:blipFill>
        <p:spPr>
          <a:xfrm>
            <a:off x="6211214" y="5560459"/>
            <a:ext cx="2564290" cy="687255"/>
          </a:xfrm>
          <a:prstGeom prst="rect">
            <a:avLst/>
          </a:prstGeom>
        </p:spPr>
      </p:pic>
      <p:pic>
        <p:nvPicPr>
          <p:cNvPr id="4" name="Picture 3" descr="Logo&#10;&#10;Description automatically generated">
            <a:extLst>
              <a:ext uri="{FF2B5EF4-FFF2-40B4-BE49-F238E27FC236}">
                <a16:creationId xmlns:a16="http://schemas.microsoft.com/office/drawing/2014/main" id="{03301651-F8B0-4A21-AA57-EB4FEFB3B6F9}"/>
              </a:ext>
            </a:extLst>
          </p:cNvPr>
          <p:cNvPicPr>
            <a:picLocks noChangeAspect="1"/>
          </p:cNvPicPr>
          <p:nvPr/>
        </p:nvPicPr>
        <p:blipFill>
          <a:blip r:embed="rId3"/>
          <a:stretch>
            <a:fillRect/>
          </a:stretch>
        </p:blipFill>
        <p:spPr>
          <a:xfrm>
            <a:off x="3252789" y="5708644"/>
            <a:ext cx="2439964" cy="486635"/>
          </a:xfrm>
          <a:prstGeom prst="rect">
            <a:avLst/>
          </a:prstGeom>
        </p:spPr>
      </p:pic>
    </p:spTree>
    <p:extLst>
      <p:ext uri="{BB962C8B-B14F-4D97-AF65-F5344CB8AC3E}">
        <p14:creationId xmlns:p14="http://schemas.microsoft.com/office/powerpoint/2010/main" val="3434906856"/>
      </p:ext>
    </p:extLst>
  </p:cSld>
  <p:clrMapOvr>
    <a:masterClrMapping/>
  </p:clrMapOvr>
  <p:transition spd="slow">
    <p:cover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6878651" y="2218904"/>
            <a:ext cx="4907303" cy="298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8" rIns="91432" bIns="45718">
            <a:spAutoFit/>
          </a:bodyPr>
          <a:lstStyle>
            <a:lvl1pPr>
              <a:spcBef>
                <a:spcPct val="20000"/>
              </a:spcBef>
              <a:buChar char="•"/>
              <a:defRPr sz="3200">
                <a:solidFill>
                  <a:srgbClr val="142734"/>
                </a:solidFill>
                <a:latin typeface="Arial" panose="020B0604020202020204" pitchFamily="34" charset="0"/>
              </a:defRPr>
            </a:lvl1pPr>
            <a:lvl2pPr marL="742950" indent="-285750">
              <a:spcBef>
                <a:spcPct val="20000"/>
              </a:spcBef>
              <a:buChar char="–"/>
              <a:defRPr sz="2800">
                <a:solidFill>
                  <a:srgbClr val="142734"/>
                </a:solidFill>
                <a:latin typeface="Arial" panose="020B0604020202020204" pitchFamily="34" charset="0"/>
              </a:defRPr>
            </a:lvl2pPr>
            <a:lvl3pPr marL="1143000" indent="-228600">
              <a:spcBef>
                <a:spcPct val="20000"/>
              </a:spcBef>
              <a:buChar char="•"/>
              <a:defRPr sz="2400">
                <a:solidFill>
                  <a:srgbClr val="142734"/>
                </a:solidFill>
                <a:latin typeface="Arial" panose="020B0604020202020204" pitchFamily="34" charset="0"/>
              </a:defRPr>
            </a:lvl3pPr>
            <a:lvl4pPr marL="1600200" indent="-228600">
              <a:spcBef>
                <a:spcPct val="20000"/>
              </a:spcBef>
              <a:buChar char="–"/>
              <a:defRPr sz="2000">
                <a:solidFill>
                  <a:srgbClr val="142734"/>
                </a:solidFill>
                <a:latin typeface="Arial" panose="020B0604020202020204" pitchFamily="34" charset="0"/>
              </a:defRPr>
            </a:lvl4pPr>
            <a:lvl5pPr marL="2057400" indent="-228600">
              <a:spcBef>
                <a:spcPct val="20000"/>
              </a:spcBef>
              <a:buChar char="»"/>
              <a:defRPr sz="2000">
                <a:solidFill>
                  <a:srgbClr val="142734"/>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142734"/>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142734"/>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142734"/>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142734"/>
                </a:solidFill>
                <a:latin typeface="Arial" panose="020B0604020202020204" pitchFamily="34" charset="0"/>
              </a:defRPr>
            </a:lvl9pPr>
          </a:lstStyle>
          <a:p>
            <a:pPr defTabSz="914309">
              <a:spcBef>
                <a:spcPct val="50000"/>
              </a:spcBef>
              <a:buNone/>
            </a:pPr>
            <a:r>
              <a:rPr lang="en-GB" altLang="nl-NL" sz="2000" spc="50" dirty="0">
                <a:solidFill>
                  <a:schemeClr val="tx1"/>
                </a:solidFill>
                <a:latin typeface="Fira Sans SemiBold" panose="020B0603050000020004" pitchFamily="34" charset="0"/>
                <a:ea typeface="Fira Sans SemiBold" panose="020B0603050000020004" pitchFamily="34" charset="0"/>
                <a:cs typeface="Open Sans" panose="020B0606030504020204" pitchFamily="34" charset="0"/>
              </a:rPr>
              <a:t>Continuous Process</a:t>
            </a:r>
          </a:p>
          <a:p>
            <a:pPr>
              <a:lnSpc>
                <a:spcPct val="140000"/>
              </a:lnSpc>
              <a:buClr>
                <a:schemeClr val="accent1"/>
              </a:buClr>
              <a:buSzPct val="80000"/>
              <a:buNone/>
            </a:pPr>
            <a:r>
              <a:rPr lang="en-GB" altLang="nl-NL" sz="1800" spc="50" dirty="0">
                <a:solidFill>
                  <a:schemeClr val="tx1"/>
                </a:solidFill>
                <a:latin typeface="+mj-lt"/>
                <a:ea typeface="Open Sans" panose="020B0606030504020204" pitchFamily="34" charset="0"/>
                <a:cs typeface="Calibri" panose="020F0502020204030204" pitchFamily="34" charset="0"/>
              </a:rPr>
              <a:t>Every process uses feedback and</a:t>
            </a:r>
            <a:br>
              <a:rPr lang="en-GB" altLang="nl-NL" sz="1800" spc="50" dirty="0">
                <a:solidFill>
                  <a:schemeClr val="tx1"/>
                </a:solidFill>
                <a:latin typeface="+mj-lt"/>
                <a:ea typeface="Open Sans" panose="020B0606030504020204" pitchFamily="34" charset="0"/>
                <a:cs typeface="Calibri" panose="020F0502020204030204" pitchFamily="34" charset="0"/>
              </a:rPr>
            </a:br>
            <a:r>
              <a:rPr lang="en-GB" altLang="nl-NL" sz="1800" spc="50" dirty="0">
                <a:solidFill>
                  <a:schemeClr val="tx1"/>
                </a:solidFill>
                <a:latin typeface="+mj-lt"/>
                <a:ea typeface="Open Sans" panose="020B0606030504020204" pitchFamily="34" charset="0"/>
                <a:cs typeface="Calibri" panose="020F0502020204030204" pitchFamily="34" charset="0"/>
              </a:rPr>
              <a:t>improvement!</a:t>
            </a:r>
          </a:p>
          <a:p>
            <a:pPr>
              <a:lnSpc>
                <a:spcPct val="140000"/>
              </a:lnSpc>
              <a:buClr>
                <a:schemeClr val="accent1"/>
              </a:buClr>
              <a:buSzPct val="80000"/>
              <a:buNone/>
            </a:pPr>
            <a:endParaRPr lang="en-GB" altLang="nl-NL" sz="2000" spc="50" dirty="0">
              <a:solidFill>
                <a:schemeClr val="tx1"/>
              </a:solidFill>
              <a:latin typeface="Fira Sans Condensed Medium" panose="020B0603050000020004" pitchFamily="34" charset="0"/>
              <a:ea typeface="Open Sans" panose="020B0606030504020204" pitchFamily="34" charset="0"/>
              <a:cs typeface="Open Sans" panose="020B0606030504020204" pitchFamily="34" charset="0"/>
            </a:endParaRPr>
          </a:p>
          <a:p>
            <a:pPr defTabSz="914309">
              <a:spcBef>
                <a:spcPct val="50000"/>
              </a:spcBef>
              <a:buNone/>
            </a:pPr>
            <a:r>
              <a:rPr lang="en-GB" altLang="nl-NL" sz="2000" spc="50" dirty="0">
                <a:solidFill>
                  <a:schemeClr val="tx1"/>
                </a:solidFill>
                <a:latin typeface="Fira Sans SemiBold" panose="020B0603050000020004" pitchFamily="34" charset="0"/>
                <a:ea typeface="Fira Sans SemiBold" panose="020B0603050000020004" pitchFamily="34" charset="0"/>
                <a:cs typeface="Open Sans" panose="020B0606030504020204" pitchFamily="34" charset="0"/>
              </a:rPr>
              <a:t>Integrated</a:t>
            </a:r>
          </a:p>
          <a:p>
            <a:pPr>
              <a:lnSpc>
                <a:spcPct val="140000"/>
              </a:lnSpc>
              <a:buClr>
                <a:schemeClr val="accent1"/>
              </a:buClr>
              <a:buSzPct val="80000"/>
              <a:buNone/>
            </a:pPr>
            <a:r>
              <a:rPr lang="en-GB" altLang="nl-NL" sz="1800" spc="50" dirty="0">
                <a:solidFill>
                  <a:schemeClr val="tx1"/>
                </a:solidFill>
                <a:latin typeface="+mj-lt"/>
                <a:ea typeface="Open Sans" panose="020B0606030504020204" pitchFamily="34" charset="0"/>
                <a:cs typeface="Calibri" panose="020F0502020204030204" pitchFamily="34" charset="0"/>
              </a:rPr>
              <a:t>Every process has P,D,C&amp;A steps, </a:t>
            </a:r>
            <a:br>
              <a:rPr lang="en-GB" altLang="nl-NL" sz="1800" spc="50" dirty="0">
                <a:solidFill>
                  <a:schemeClr val="tx1"/>
                </a:solidFill>
                <a:latin typeface="+mj-lt"/>
                <a:ea typeface="Open Sans" panose="020B0606030504020204" pitchFamily="34" charset="0"/>
                <a:cs typeface="Calibri" panose="020F0502020204030204" pitchFamily="34" charset="0"/>
              </a:rPr>
            </a:br>
            <a:r>
              <a:rPr lang="en-GB" altLang="nl-NL" sz="1800" spc="50" dirty="0">
                <a:solidFill>
                  <a:schemeClr val="tx1"/>
                </a:solidFill>
                <a:latin typeface="+mj-lt"/>
                <a:ea typeface="Open Sans" panose="020B0606030504020204" pitchFamily="34" charset="0"/>
                <a:cs typeface="Calibri" panose="020F0502020204030204" pitchFamily="34" charset="0"/>
              </a:rPr>
              <a:t>linked to the business strategy!</a:t>
            </a:r>
          </a:p>
        </p:txBody>
      </p:sp>
      <p:sp>
        <p:nvSpPr>
          <p:cNvPr id="14" name="Title 11">
            <a:extLst>
              <a:ext uri="{FF2B5EF4-FFF2-40B4-BE49-F238E27FC236}">
                <a16:creationId xmlns:a16="http://schemas.microsoft.com/office/drawing/2014/main" id="{42154A4A-889B-44A8-AE29-23F26AA1E493}"/>
              </a:ext>
            </a:extLst>
          </p:cNvPr>
          <p:cNvSpPr txBox="1">
            <a:spLocks/>
          </p:cNvSpPr>
          <p:nvPr/>
        </p:nvSpPr>
        <p:spPr>
          <a:xfrm>
            <a:off x="-30475" y="491043"/>
            <a:ext cx="6932973"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r>
              <a:rPr lang="en-GB" sz="3600" dirty="0">
                <a:solidFill>
                  <a:schemeClr val="bg1"/>
                </a:solidFill>
              </a:rPr>
              <a:t>Continuous Improvement</a:t>
            </a:r>
          </a:p>
        </p:txBody>
      </p:sp>
      <p:sp>
        <p:nvSpPr>
          <p:cNvPr id="6" name="AutoShape 12"/>
          <p:cNvSpPr>
            <a:spLocks noChangeArrowheads="1"/>
          </p:cNvSpPr>
          <p:nvPr/>
        </p:nvSpPr>
        <p:spPr bwMode="auto">
          <a:xfrm>
            <a:off x="1405632" y="2158840"/>
            <a:ext cx="1108099" cy="1244326"/>
          </a:xfrm>
          <a:custGeom>
            <a:avLst/>
            <a:gdLst>
              <a:gd name="T0" fmla="*/ 13 w 21600"/>
              <a:gd name="T1" fmla="*/ 0 h 21600"/>
              <a:gd name="T2" fmla="*/ 13 w 21600"/>
              <a:gd name="T3" fmla="*/ 14 h 21600"/>
              <a:gd name="T4" fmla="*/ 3 w 21600"/>
              <a:gd name="T5" fmla="*/ 25 h 21600"/>
              <a:gd name="T6" fmla="*/ 19 w 21600"/>
              <a:gd name="T7" fmla="*/ 7 h 21600"/>
              <a:gd name="T8" fmla="*/ 17694720 60000 65536"/>
              <a:gd name="T9" fmla="*/ 5898240 60000 65536"/>
              <a:gd name="T10" fmla="*/ 5898240 60000 65536"/>
              <a:gd name="T11" fmla="*/ 0 60000 65536"/>
              <a:gd name="T12" fmla="*/ 12421 w 21600"/>
              <a:gd name="T13" fmla="*/ 2898 h 21600"/>
              <a:gd name="T14" fmla="*/ 18222 w 21600"/>
              <a:gd name="T15" fmla="*/ 9249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noFill/>
            <a:miter lim="800000"/>
            <a:headEnd/>
            <a:tailEnd/>
          </a:ln>
        </p:spPr>
        <p:txBody>
          <a:bodyPr wrap="none" anchor="ctr"/>
          <a:lstStyle/>
          <a:p>
            <a:pPr defTabSz="914309"/>
            <a:endParaRPr lang="nl-NL" sz="1900">
              <a:solidFill>
                <a:prstClr val="black"/>
              </a:solidFill>
            </a:endParaRPr>
          </a:p>
        </p:txBody>
      </p:sp>
      <p:grpSp>
        <p:nvGrpSpPr>
          <p:cNvPr id="5" name="Group 4">
            <a:extLst>
              <a:ext uri="{FF2B5EF4-FFF2-40B4-BE49-F238E27FC236}">
                <a16:creationId xmlns:a16="http://schemas.microsoft.com/office/drawing/2014/main" id="{EF71078E-D0FD-4A02-AFA7-08CDBC5E00FB}"/>
              </a:ext>
            </a:extLst>
          </p:cNvPr>
          <p:cNvGrpSpPr/>
          <p:nvPr/>
        </p:nvGrpSpPr>
        <p:grpSpPr>
          <a:xfrm>
            <a:off x="2522538" y="1958976"/>
            <a:ext cx="1882775" cy="1090613"/>
            <a:chOff x="2522538" y="1958976"/>
            <a:chExt cx="1882775" cy="1090613"/>
          </a:xfrm>
        </p:grpSpPr>
        <p:sp>
          <p:nvSpPr>
            <p:cNvPr id="44" name="Rectangle 37">
              <a:extLst>
                <a:ext uri="{FF2B5EF4-FFF2-40B4-BE49-F238E27FC236}">
                  <a16:creationId xmlns:a16="http://schemas.microsoft.com/office/drawing/2014/main" id="{DC1809F5-38EA-480A-A165-DED8184A4832}"/>
                </a:ext>
              </a:extLst>
            </p:cNvPr>
            <p:cNvSpPr>
              <a:spLocks noChangeArrowheads="1"/>
            </p:cNvSpPr>
            <p:nvPr/>
          </p:nvSpPr>
          <p:spPr bwMode="auto">
            <a:xfrm>
              <a:off x="2522538" y="1958976"/>
              <a:ext cx="1882775" cy="1090613"/>
            </a:xfrm>
            <a:prstGeom prst="rect">
              <a:avLst/>
            </a:prstGeom>
            <a:solidFill>
              <a:srgbClr val="FFFF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 name="Rectangle 38">
              <a:extLst>
                <a:ext uri="{FF2B5EF4-FFF2-40B4-BE49-F238E27FC236}">
                  <a16:creationId xmlns:a16="http://schemas.microsoft.com/office/drawing/2014/main" id="{1B14A48C-3190-4596-8446-7DF42208C08F}"/>
                </a:ext>
              </a:extLst>
            </p:cNvPr>
            <p:cNvSpPr>
              <a:spLocks noChangeArrowheads="1"/>
            </p:cNvSpPr>
            <p:nvPr/>
          </p:nvSpPr>
          <p:spPr bwMode="auto">
            <a:xfrm>
              <a:off x="3207445" y="2255838"/>
              <a:ext cx="5129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PLAN</a:t>
              </a:r>
              <a:endPar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46" name="Rectangle 39">
              <a:extLst>
                <a:ext uri="{FF2B5EF4-FFF2-40B4-BE49-F238E27FC236}">
                  <a16:creationId xmlns:a16="http://schemas.microsoft.com/office/drawing/2014/main" id="{EE60182F-5CE1-47DE-B6A2-ED956F2EC123}"/>
                </a:ext>
              </a:extLst>
            </p:cNvPr>
            <p:cNvSpPr>
              <a:spLocks noChangeArrowheads="1"/>
            </p:cNvSpPr>
            <p:nvPr/>
          </p:nvSpPr>
          <p:spPr bwMode="auto">
            <a:xfrm>
              <a:off x="2748184" y="2506663"/>
              <a:ext cx="14314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(plan activities)</a:t>
              </a:r>
              <a:endParaRPr kumimoji="0" lang="en-US" altLang="en-US" sz="2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7A6DFB9D-A418-40AD-984B-687A9A9038D6}"/>
              </a:ext>
            </a:extLst>
          </p:cNvPr>
          <p:cNvGrpSpPr/>
          <p:nvPr/>
        </p:nvGrpSpPr>
        <p:grpSpPr>
          <a:xfrm>
            <a:off x="4405313" y="2331663"/>
            <a:ext cx="1884363" cy="2172076"/>
            <a:chOff x="4405313" y="2331663"/>
            <a:chExt cx="1884363" cy="2172076"/>
          </a:xfrm>
        </p:grpSpPr>
        <p:sp>
          <p:nvSpPr>
            <p:cNvPr id="7" name="AutoShape 13"/>
            <p:cNvSpPr>
              <a:spLocks noChangeArrowheads="1"/>
            </p:cNvSpPr>
            <p:nvPr/>
          </p:nvSpPr>
          <p:spPr bwMode="auto">
            <a:xfrm rot="5400000">
              <a:off x="4548733" y="2193385"/>
              <a:ext cx="1052113" cy="1328669"/>
            </a:xfrm>
            <a:custGeom>
              <a:avLst/>
              <a:gdLst>
                <a:gd name="T0" fmla="*/ 13 w 21600"/>
                <a:gd name="T1" fmla="*/ 0 h 21600"/>
                <a:gd name="T2" fmla="*/ 13 w 21600"/>
                <a:gd name="T3" fmla="*/ 15 h 21600"/>
                <a:gd name="T4" fmla="*/ 3 w 21600"/>
                <a:gd name="T5" fmla="*/ 27 h 21600"/>
                <a:gd name="T6" fmla="*/ 18 w 21600"/>
                <a:gd name="T7" fmla="*/ 8 h 21600"/>
                <a:gd name="T8" fmla="*/ 17694720 60000 65536"/>
                <a:gd name="T9" fmla="*/ 5898240 60000 65536"/>
                <a:gd name="T10" fmla="*/ 5898240 60000 65536"/>
                <a:gd name="T11" fmla="*/ 0 60000 65536"/>
                <a:gd name="T12" fmla="*/ 12427 w 21600"/>
                <a:gd name="T13" fmla="*/ 2903 h 21600"/>
                <a:gd name="T14" fmla="*/ 18242 w 21600"/>
                <a:gd name="T15" fmla="*/ 9249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noFill/>
              <a:miter lim="800000"/>
              <a:headEnd/>
              <a:tailEnd/>
            </a:ln>
          </p:spPr>
          <p:txBody>
            <a:bodyPr wrap="none" anchor="ctr"/>
            <a:lstStyle/>
            <a:p>
              <a:pPr defTabSz="914309"/>
              <a:endParaRPr lang="nl-NL" sz="1900">
                <a:solidFill>
                  <a:prstClr val="black"/>
                </a:solidFill>
              </a:endParaRPr>
            </a:p>
          </p:txBody>
        </p:sp>
        <p:sp>
          <p:nvSpPr>
            <p:cNvPr id="47" name="Rectangle 40">
              <a:extLst>
                <a:ext uri="{FF2B5EF4-FFF2-40B4-BE49-F238E27FC236}">
                  <a16:creationId xmlns:a16="http://schemas.microsoft.com/office/drawing/2014/main" id="{A0A80E0B-B27D-435F-95E0-D7F8474C092D}"/>
                </a:ext>
              </a:extLst>
            </p:cNvPr>
            <p:cNvSpPr>
              <a:spLocks noChangeArrowheads="1"/>
            </p:cNvSpPr>
            <p:nvPr/>
          </p:nvSpPr>
          <p:spPr bwMode="auto">
            <a:xfrm>
              <a:off x="4405313" y="3413126"/>
              <a:ext cx="1884363" cy="1090613"/>
            </a:xfrm>
            <a:prstGeom prst="rect">
              <a:avLst/>
            </a:prstGeom>
            <a:solidFill>
              <a:srgbClr val="FFFF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 name="Rectangle 41">
              <a:extLst>
                <a:ext uri="{FF2B5EF4-FFF2-40B4-BE49-F238E27FC236}">
                  <a16:creationId xmlns:a16="http://schemas.microsoft.com/office/drawing/2014/main" id="{64575597-3D38-466F-BC65-3C03C0D76D1F}"/>
                </a:ext>
              </a:extLst>
            </p:cNvPr>
            <p:cNvSpPr>
              <a:spLocks noChangeArrowheads="1"/>
            </p:cNvSpPr>
            <p:nvPr/>
          </p:nvSpPr>
          <p:spPr bwMode="auto">
            <a:xfrm>
              <a:off x="5196812" y="3589338"/>
              <a:ext cx="3013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000000"/>
                  </a:solidFill>
                  <a:effectLst/>
                  <a:latin typeface="Calibri" panose="020F0502020204030204" pitchFamily="34" charset="0"/>
                  <a:cs typeface="Calibri" panose="020F0502020204030204" pitchFamily="34" charset="0"/>
                </a:rPr>
                <a:t>DO</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9" name="Rectangle 42">
              <a:extLst>
                <a:ext uri="{FF2B5EF4-FFF2-40B4-BE49-F238E27FC236}">
                  <a16:creationId xmlns:a16="http://schemas.microsoft.com/office/drawing/2014/main" id="{566DA73A-750A-499B-B1E4-58C686F72E08}"/>
                </a:ext>
              </a:extLst>
            </p:cNvPr>
            <p:cNvSpPr>
              <a:spLocks noChangeArrowheads="1"/>
            </p:cNvSpPr>
            <p:nvPr/>
          </p:nvSpPr>
          <p:spPr bwMode="auto">
            <a:xfrm>
              <a:off x="4927539" y="3838576"/>
              <a:ext cx="8399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cs typeface="Calibri" panose="020F0502020204030204" pitchFamily="34" charset="0"/>
                </a:rPr>
                <a:t>(perform</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0" name="Rectangle 43">
              <a:extLst>
                <a:ext uri="{FF2B5EF4-FFF2-40B4-BE49-F238E27FC236}">
                  <a16:creationId xmlns:a16="http://schemas.microsoft.com/office/drawing/2014/main" id="{F6AD0A9E-BDE3-457C-92E6-58AD818042BE}"/>
                </a:ext>
              </a:extLst>
            </p:cNvPr>
            <p:cNvSpPr>
              <a:spLocks noChangeArrowheads="1"/>
            </p:cNvSpPr>
            <p:nvPr/>
          </p:nvSpPr>
          <p:spPr bwMode="auto">
            <a:xfrm>
              <a:off x="4897050" y="4083051"/>
              <a:ext cx="9008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cs typeface="Calibri" panose="020F0502020204030204" pitchFamily="34" charset="0"/>
                </a:rPr>
                <a:t>activities)</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8D87A4CD-18C0-41E7-A3FD-8394FDA2A3A7}"/>
              </a:ext>
            </a:extLst>
          </p:cNvPr>
          <p:cNvGrpSpPr/>
          <p:nvPr/>
        </p:nvGrpSpPr>
        <p:grpSpPr>
          <a:xfrm>
            <a:off x="2522538" y="4505861"/>
            <a:ext cx="2981137" cy="1452028"/>
            <a:chOff x="2522538" y="4505861"/>
            <a:chExt cx="2981137" cy="1452028"/>
          </a:xfrm>
        </p:grpSpPr>
        <p:sp>
          <p:nvSpPr>
            <p:cNvPr id="8" name="AutoShape 14"/>
            <p:cNvSpPr>
              <a:spLocks noChangeArrowheads="1"/>
            </p:cNvSpPr>
            <p:nvPr/>
          </p:nvSpPr>
          <p:spPr bwMode="auto">
            <a:xfrm rot="10800000">
              <a:off x="4411330" y="4505861"/>
              <a:ext cx="1092345" cy="1264559"/>
            </a:xfrm>
            <a:custGeom>
              <a:avLst/>
              <a:gdLst>
                <a:gd name="T0" fmla="*/ 13 w 21600"/>
                <a:gd name="T1" fmla="*/ 0 h 21600"/>
                <a:gd name="T2" fmla="*/ 13 w 21600"/>
                <a:gd name="T3" fmla="*/ 15 h 21600"/>
                <a:gd name="T4" fmla="*/ 3 w 21600"/>
                <a:gd name="T5" fmla="*/ 26 h 21600"/>
                <a:gd name="T6" fmla="*/ 18 w 21600"/>
                <a:gd name="T7" fmla="*/ 7 h 21600"/>
                <a:gd name="T8" fmla="*/ 17694720 60000 65536"/>
                <a:gd name="T9" fmla="*/ 5898240 60000 65536"/>
                <a:gd name="T10" fmla="*/ 5898240 60000 65536"/>
                <a:gd name="T11" fmla="*/ 0 60000 65536"/>
                <a:gd name="T12" fmla="*/ 12427 w 21600"/>
                <a:gd name="T13" fmla="*/ 2909 h 21600"/>
                <a:gd name="T14" fmla="*/ 18242 w 21600"/>
                <a:gd name="T15" fmla="*/ 924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noFill/>
              <a:miter lim="800000"/>
              <a:headEnd/>
              <a:tailEnd/>
            </a:ln>
          </p:spPr>
          <p:txBody>
            <a:bodyPr wrap="none" anchor="ctr"/>
            <a:lstStyle/>
            <a:p>
              <a:pPr defTabSz="914309"/>
              <a:endParaRPr lang="nl-NL" sz="1900">
                <a:solidFill>
                  <a:prstClr val="black"/>
                </a:solidFill>
              </a:endParaRPr>
            </a:p>
          </p:txBody>
        </p:sp>
        <p:sp>
          <p:nvSpPr>
            <p:cNvPr id="51" name="Rectangle 44">
              <a:extLst>
                <a:ext uri="{FF2B5EF4-FFF2-40B4-BE49-F238E27FC236}">
                  <a16:creationId xmlns:a16="http://schemas.microsoft.com/office/drawing/2014/main" id="{77F74ACB-5BCA-4C61-9D12-94387D843376}"/>
                </a:ext>
              </a:extLst>
            </p:cNvPr>
            <p:cNvSpPr>
              <a:spLocks noChangeArrowheads="1"/>
            </p:cNvSpPr>
            <p:nvPr/>
          </p:nvSpPr>
          <p:spPr bwMode="auto">
            <a:xfrm>
              <a:off x="2522538" y="4867276"/>
              <a:ext cx="1882775" cy="1090613"/>
            </a:xfrm>
            <a:prstGeom prst="rect">
              <a:avLst/>
            </a:prstGeom>
            <a:solidFill>
              <a:srgbClr val="FFFF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 name="Rectangle 45">
              <a:extLst>
                <a:ext uri="{FF2B5EF4-FFF2-40B4-BE49-F238E27FC236}">
                  <a16:creationId xmlns:a16="http://schemas.microsoft.com/office/drawing/2014/main" id="{C651BAA6-6A48-44C6-B687-D1DB1C014528}"/>
                </a:ext>
              </a:extLst>
            </p:cNvPr>
            <p:cNvSpPr>
              <a:spLocks noChangeArrowheads="1"/>
            </p:cNvSpPr>
            <p:nvPr/>
          </p:nvSpPr>
          <p:spPr bwMode="auto">
            <a:xfrm>
              <a:off x="3151436" y="4921251"/>
              <a:ext cx="6249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000000"/>
                  </a:solidFill>
                  <a:effectLst/>
                  <a:latin typeface="Calibri" panose="020F0502020204030204" pitchFamily="34" charset="0"/>
                  <a:cs typeface="Calibri" panose="020F0502020204030204" pitchFamily="34" charset="0"/>
                </a:rPr>
                <a:t>CHECK</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3" name="Rectangle 46">
              <a:extLst>
                <a:ext uri="{FF2B5EF4-FFF2-40B4-BE49-F238E27FC236}">
                  <a16:creationId xmlns:a16="http://schemas.microsoft.com/office/drawing/2014/main" id="{31215267-7DFF-4FFD-9C0A-3B9E962C6F6A}"/>
                </a:ext>
              </a:extLst>
            </p:cNvPr>
            <p:cNvSpPr>
              <a:spLocks noChangeArrowheads="1"/>
            </p:cNvSpPr>
            <p:nvPr/>
          </p:nvSpPr>
          <p:spPr bwMode="auto">
            <a:xfrm>
              <a:off x="3021400" y="5173663"/>
              <a:ext cx="885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cs typeface="Calibri" panose="020F0502020204030204" pitchFamily="34" charset="0"/>
                </a:rPr>
                <a:t>(measure</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4" name="Rectangle 47">
              <a:extLst>
                <a:ext uri="{FF2B5EF4-FFF2-40B4-BE49-F238E27FC236}">
                  <a16:creationId xmlns:a16="http://schemas.microsoft.com/office/drawing/2014/main" id="{B48DBB8D-672D-4F47-8897-7E5B769E0F20}"/>
                </a:ext>
              </a:extLst>
            </p:cNvPr>
            <p:cNvSpPr>
              <a:spLocks noChangeArrowheads="1"/>
            </p:cNvSpPr>
            <p:nvPr/>
          </p:nvSpPr>
          <p:spPr bwMode="auto">
            <a:xfrm>
              <a:off x="2856419" y="5414963"/>
              <a:ext cx="1215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cs typeface="Calibri" panose="020F0502020204030204" pitchFamily="34" charset="0"/>
                </a:rPr>
                <a:t>performance</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5" name="Rectangle 48">
              <a:extLst>
                <a:ext uri="{FF2B5EF4-FFF2-40B4-BE49-F238E27FC236}">
                  <a16:creationId xmlns:a16="http://schemas.microsoft.com/office/drawing/2014/main" id="{28DC4709-581A-4338-B19F-786030679279}"/>
                </a:ext>
              </a:extLst>
            </p:cNvPr>
            <p:cNvSpPr>
              <a:spLocks noChangeArrowheads="1"/>
            </p:cNvSpPr>
            <p:nvPr/>
          </p:nvSpPr>
          <p:spPr bwMode="auto">
            <a:xfrm>
              <a:off x="2890851" y="5656263"/>
              <a:ext cx="11461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cs typeface="Calibri" panose="020F0502020204030204" pitchFamily="34" charset="0"/>
                </a:rPr>
                <a:t>of activities)</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22FFC878-DD5B-4F72-91B2-E91AD7BE0331}"/>
              </a:ext>
            </a:extLst>
          </p:cNvPr>
          <p:cNvGrpSpPr/>
          <p:nvPr/>
        </p:nvGrpSpPr>
        <p:grpSpPr>
          <a:xfrm>
            <a:off x="639763" y="3413126"/>
            <a:ext cx="1884472" cy="2149906"/>
            <a:chOff x="639763" y="3413126"/>
            <a:chExt cx="1884472" cy="2149906"/>
          </a:xfrm>
        </p:grpSpPr>
        <p:sp>
          <p:nvSpPr>
            <p:cNvPr id="9" name="AutoShape 15"/>
            <p:cNvSpPr>
              <a:spLocks noChangeArrowheads="1"/>
            </p:cNvSpPr>
            <p:nvPr/>
          </p:nvSpPr>
          <p:spPr bwMode="auto">
            <a:xfrm rot="16200000">
              <a:off x="1341721" y="4380519"/>
              <a:ext cx="1052113" cy="1312914"/>
            </a:xfrm>
            <a:custGeom>
              <a:avLst/>
              <a:gdLst>
                <a:gd name="T0" fmla="*/ 13 w 21600"/>
                <a:gd name="T1" fmla="*/ 0 h 21600"/>
                <a:gd name="T2" fmla="*/ 13 w 21600"/>
                <a:gd name="T3" fmla="*/ 15 h 21600"/>
                <a:gd name="T4" fmla="*/ 3 w 21600"/>
                <a:gd name="T5" fmla="*/ 26 h 21600"/>
                <a:gd name="T6" fmla="*/ 18 w 21600"/>
                <a:gd name="T7" fmla="*/ 7 h 21600"/>
                <a:gd name="T8" fmla="*/ 17694720 60000 65536"/>
                <a:gd name="T9" fmla="*/ 5898240 60000 65536"/>
                <a:gd name="T10" fmla="*/ 5898240 60000 65536"/>
                <a:gd name="T11" fmla="*/ 0 60000 65536"/>
                <a:gd name="T12" fmla="*/ 12427 w 21600"/>
                <a:gd name="T13" fmla="*/ 2909 h 21600"/>
                <a:gd name="T14" fmla="*/ 18242 w 21600"/>
                <a:gd name="T15" fmla="*/ 924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noFill/>
              <a:miter lim="800000"/>
              <a:headEnd/>
              <a:tailEnd/>
            </a:ln>
          </p:spPr>
          <p:txBody>
            <a:bodyPr wrap="none" anchor="ctr"/>
            <a:lstStyle/>
            <a:p>
              <a:pPr defTabSz="914309"/>
              <a:endParaRPr lang="nl-NL" sz="1900">
                <a:solidFill>
                  <a:prstClr val="black"/>
                </a:solidFill>
              </a:endParaRPr>
            </a:p>
          </p:txBody>
        </p:sp>
        <p:sp>
          <p:nvSpPr>
            <p:cNvPr id="56" name="Rectangle 49">
              <a:extLst>
                <a:ext uri="{FF2B5EF4-FFF2-40B4-BE49-F238E27FC236}">
                  <a16:creationId xmlns:a16="http://schemas.microsoft.com/office/drawing/2014/main" id="{03BF61CD-473D-499D-9892-291083BBBDD4}"/>
                </a:ext>
              </a:extLst>
            </p:cNvPr>
            <p:cNvSpPr>
              <a:spLocks noChangeArrowheads="1"/>
            </p:cNvSpPr>
            <p:nvPr/>
          </p:nvSpPr>
          <p:spPr bwMode="auto">
            <a:xfrm>
              <a:off x="639763" y="3413126"/>
              <a:ext cx="1882775" cy="1090613"/>
            </a:xfrm>
            <a:prstGeom prst="rect">
              <a:avLst/>
            </a:prstGeom>
            <a:solidFill>
              <a:srgbClr val="FFFF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 name="Rectangle 50">
              <a:extLst>
                <a:ext uri="{FF2B5EF4-FFF2-40B4-BE49-F238E27FC236}">
                  <a16:creationId xmlns:a16="http://schemas.microsoft.com/office/drawing/2014/main" id="{5E2EAD9B-F715-422C-A7D9-91665F03A913}"/>
                </a:ext>
              </a:extLst>
            </p:cNvPr>
            <p:cNvSpPr>
              <a:spLocks noChangeArrowheads="1"/>
            </p:cNvSpPr>
            <p:nvPr/>
          </p:nvSpPr>
          <p:spPr bwMode="auto">
            <a:xfrm>
              <a:off x="1238428" y="3467101"/>
              <a:ext cx="6854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000000"/>
                  </a:solidFill>
                  <a:effectLst/>
                  <a:latin typeface="Calibri" panose="020F0502020204030204" pitchFamily="34" charset="0"/>
                  <a:cs typeface="Calibri" panose="020F0502020204030204" pitchFamily="34" charset="0"/>
                </a:rPr>
                <a:t>ASSESS</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8" name="Rectangle 51">
              <a:extLst>
                <a:ext uri="{FF2B5EF4-FFF2-40B4-BE49-F238E27FC236}">
                  <a16:creationId xmlns:a16="http://schemas.microsoft.com/office/drawing/2014/main" id="{CC5DE5FD-E97C-42E1-AE9E-474FF9626896}"/>
                </a:ext>
              </a:extLst>
            </p:cNvPr>
            <p:cNvSpPr>
              <a:spLocks noChangeArrowheads="1"/>
            </p:cNvSpPr>
            <p:nvPr/>
          </p:nvSpPr>
          <p:spPr bwMode="auto">
            <a:xfrm>
              <a:off x="1146512" y="3719513"/>
              <a:ext cx="8692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cs typeface="Calibri" panose="020F0502020204030204" pitchFamily="34" charset="0"/>
                </a:rPr>
                <a:t>(evaluate</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9" name="Rectangle 52">
              <a:extLst>
                <a:ext uri="{FF2B5EF4-FFF2-40B4-BE49-F238E27FC236}">
                  <a16:creationId xmlns:a16="http://schemas.microsoft.com/office/drawing/2014/main" id="{FB0429A2-FAD0-4EF9-8B9C-18F25FEE65BF}"/>
                </a:ext>
              </a:extLst>
            </p:cNvPr>
            <p:cNvSpPr>
              <a:spLocks noChangeArrowheads="1"/>
            </p:cNvSpPr>
            <p:nvPr/>
          </p:nvSpPr>
          <p:spPr bwMode="auto">
            <a:xfrm>
              <a:off x="931036" y="3960813"/>
              <a:ext cx="13002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cs typeface="Calibri" panose="020F0502020204030204" pitchFamily="34" charset="0"/>
                </a:rPr>
                <a:t>measures, act</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60" name="Rectangle 53">
              <a:extLst>
                <a:ext uri="{FF2B5EF4-FFF2-40B4-BE49-F238E27FC236}">
                  <a16:creationId xmlns:a16="http://schemas.microsoft.com/office/drawing/2014/main" id="{3ABA94A4-C457-4AB6-AA63-C3181A738766}"/>
                </a:ext>
              </a:extLst>
            </p:cNvPr>
            <p:cNvSpPr>
              <a:spLocks noChangeArrowheads="1"/>
            </p:cNvSpPr>
            <p:nvPr/>
          </p:nvSpPr>
          <p:spPr bwMode="auto">
            <a:xfrm>
              <a:off x="835850" y="4202113"/>
              <a:ext cx="14906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Calibri" panose="020F0502020204030204" pitchFamily="34" charset="0"/>
                  <a:cs typeface="Calibri" panose="020F0502020204030204" pitchFamily="34" charset="0"/>
                </a:rPr>
                <a:t>upon variances)</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sp>
        <p:nvSpPr>
          <p:cNvPr id="69" name="Rectangle 62">
            <a:extLst>
              <a:ext uri="{FF2B5EF4-FFF2-40B4-BE49-F238E27FC236}">
                <a16:creationId xmlns:a16="http://schemas.microsoft.com/office/drawing/2014/main" id="{08C5A9EC-A7A8-460B-96C1-EC2D7A771095}"/>
              </a:ext>
            </a:extLst>
          </p:cNvPr>
          <p:cNvSpPr>
            <a:spLocks noChangeArrowheads="1"/>
          </p:cNvSpPr>
          <p:nvPr/>
        </p:nvSpPr>
        <p:spPr bwMode="auto">
          <a:xfrm>
            <a:off x="3158043" y="3660776"/>
            <a:ext cx="5899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cs typeface="Calibri" panose="020F0502020204030204" pitchFamily="34" charset="0"/>
              </a:rPr>
              <a:t>PDCA</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70" name="Rectangle 63">
            <a:extLst>
              <a:ext uri="{FF2B5EF4-FFF2-40B4-BE49-F238E27FC236}">
                <a16:creationId xmlns:a16="http://schemas.microsoft.com/office/drawing/2014/main" id="{B1E3959E-7D60-4CEE-B7BC-9A3C093E4A23}"/>
              </a:ext>
            </a:extLst>
          </p:cNvPr>
          <p:cNvSpPr>
            <a:spLocks noChangeArrowheads="1"/>
          </p:cNvSpPr>
          <p:nvPr/>
        </p:nvSpPr>
        <p:spPr bwMode="auto">
          <a:xfrm>
            <a:off x="3175708" y="3949701"/>
            <a:ext cx="554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panose="020F0502020204030204" pitchFamily="34" charset="0"/>
                <a:cs typeface="Calibri" panose="020F0502020204030204" pitchFamily="34" charset="0"/>
              </a:rPr>
              <a:t>Cycle</a:t>
            </a:r>
            <a:endParaRPr kumimoji="0" lang="en-US" altLang="en-US" sz="2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6" name="Slide Number Placeholder 5">
            <a:extLst>
              <a:ext uri="{FF2B5EF4-FFF2-40B4-BE49-F238E27FC236}">
                <a16:creationId xmlns:a16="http://schemas.microsoft.com/office/drawing/2014/main" id="{C4F9A827-6AD8-4C11-98C1-55667E872BD2}"/>
              </a:ext>
            </a:extLst>
          </p:cNvPr>
          <p:cNvSpPr txBox="1">
            <a:spLocks/>
          </p:cNvSpPr>
          <p:nvPr/>
        </p:nvSpPr>
        <p:spPr>
          <a:xfrm>
            <a:off x="11611495" y="6556881"/>
            <a:ext cx="503238" cy="222250"/>
          </a:xfr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000" dirty="0">
              <a:solidFill>
                <a:srgbClr val="333333"/>
              </a:solidFill>
              <a:latin typeface="Arial" charset="0"/>
              <a:ea typeface="ＭＳ Ｐゴシック" pitchFamily="34" charset="-128"/>
            </a:endParaRPr>
          </a:p>
        </p:txBody>
      </p:sp>
      <p:pic>
        <p:nvPicPr>
          <p:cNvPr id="32" name="Graphic 31">
            <a:extLst>
              <a:ext uri="{FF2B5EF4-FFF2-40B4-BE49-F238E27FC236}">
                <a16:creationId xmlns:a16="http://schemas.microsoft.com/office/drawing/2014/main" id="{8F8E3BE0-292B-424B-BB0D-0370EEAEB0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058" y="6366957"/>
            <a:ext cx="1408579" cy="279807"/>
          </a:xfrm>
          <a:prstGeom prst="rect">
            <a:avLst/>
          </a:prstGeom>
        </p:spPr>
      </p:pic>
    </p:spTree>
    <p:extLst>
      <p:ext uri="{BB962C8B-B14F-4D97-AF65-F5344CB8AC3E}">
        <p14:creationId xmlns:p14="http://schemas.microsoft.com/office/powerpoint/2010/main" val="2813196890"/>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fade">
                                      <p:cBhvr>
                                        <p:cTn id="30" dur="500"/>
                                        <p:tgtEl>
                                          <p:spTgt spid="10">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fade">
                                      <p:cBhvr>
                                        <p:cTn id="33" dur="500"/>
                                        <p:tgtEl>
                                          <p:spTgt spid="10">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0"/>
          </p:nvPr>
        </p:nvSpPr>
        <p:spPr>
          <a:xfrm>
            <a:off x="7038952" y="2365484"/>
            <a:ext cx="4513539" cy="3457141"/>
          </a:xfrm>
        </p:spPr>
        <p:txBody>
          <a:bodyPr>
            <a:noAutofit/>
          </a:bodyPr>
          <a:lstStyle/>
          <a:p>
            <a:pPr marL="0" indent="0">
              <a:lnSpc>
                <a:spcPct val="150000"/>
              </a:lnSpc>
              <a:buNone/>
            </a:pPr>
            <a:r>
              <a:rPr lang="en-GB" sz="1800" dirty="0">
                <a:latin typeface="+mj-lt"/>
                <a:cs typeface="Calibri" panose="020F0502020204030204" pitchFamily="34" charset="0"/>
              </a:rPr>
              <a:t>Provided consulting services in process assessment, development, and implementation to major multinational companies such as: Shell, Unilever, Bayer, Cargill, Heineken, Fluor, Vopak, Enbridge, Yara and Rijkswaterstaat</a:t>
            </a:r>
          </a:p>
        </p:txBody>
      </p:sp>
      <p:sp>
        <p:nvSpPr>
          <p:cNvPr id="9" name="Title 11">
            <a:extLst>
              <a:ext uri="{FF2B5EF4-FFF2-40B4-BE49-F238E27FC236}">
                <a16:creationId xmlns:a16="http://schemas.microsoft.com/office/drawing/2014/main" id="{3C179A98-EACB-46ED-8E29-18FC02A83AFC}"/>
              </a:ext>
            </a:extLst>
          </p:cNvPr>
          <p:cNvSpPr txBox="1">
            <a:spLocks/>
          </p:cNvSpPr>
          <p:nvPr/>
        </p:nvSpPr>
        <p:spPr>
          <a:xfrm>
            <a:off x="-5854" y="491043"/>
            <a:ext cx="6677923"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defPPr>
              <a:defRPr lang="en-US"/>
            </a:defPPr>
            <a:lvl1pPr>
              <a:spcBef>
                <a:spcPct val="0"/>
              </a:spcBef>
              <a:buNone/>
              <a:tabLst>
                <a:tab pos="542925" algn="l"/>
              </a:tabLst>
              <a:defRPr sz="2800" b="1" spc="50" baseline="0">
                <a:solidFill>
                  <a:schemeClr val="bg1"/>
                </a:solidFill>
                <a:latin typeface="Fira Sans" panose="020B0503050000020004" pitchFamily="34" charset="0"/>
                <a:ea typeface="Fira Sans" panose="020B0503050000020004" pitchFamily="34" charset="0"/>
                <a:cs typeface="+mj-cs"/>
              </a:defRPr>
            </a:lvl1pPr>
          </a:lstStyle>
          <a:p>
            <a:r>
              <a:rPr lang="nl-NL" sz="3200" dirty="0"/>
              <a:t>	</a:t>
            </a:r>
            <a:r>
              <a:rPr lang="nl-NL" sz="3200" dirty="0" err="1"/>
              <a:t>About</a:t>
            </a:r>
            <a:r>
              <a:rPr lang="nl-NL" sz="3200" dirty="0"/>
              <a:t> </a:t>
            </a:r>
            <a:r>
              <a:rPr lang="de-DE" sz="3200" dirty="0"/>
              <a:t>Elmer Sachteleben</a:t>
            </a:r>
            <a:endParaRPr lang="nl-NL" sz="3200" dirty="0"/>
          </a:p>
        </p:txBody>
      </p:sp>
      <p:sp>
        <p:nvSpPr>
          <p:cNvPr id="8" name="Content Placeholder 11">
            <a:extLst>
              <a:ext uri="{FF2B5EF4-FFF2-40B4-BE49-F238E27FC236}">
                <a16:creationId xmlns:a16="http://schemas.microsoft.com/office/drawing/2014/main" id="{99AFFC90-C3B5-4038-97CB-20FA58226BAF}"/>
              </a:ext>
            </a:extLst>
          </p:cNvPr>
          <p:cNvSpPr txBox="1">
            <a:spLocks/>
          </p:cNvSpPr>
          <p:nvPr/>
        </p:nvSpPr>
        <p:spPr>
          <a:xfrm>
            <a:off x="7038952" y="1847743"/>
            <a:ext cx="6440225" cy="690563"/>
          </a:xfrm>
          <a:prstGeom prst="rect">
            <a:avLst/>
          </a:prstGeom>
        </p:spPr>
        <p:txBody>
          <a:bodyPr vert="horz" lIns="91440" tIns="45720" rIns="91440" bIns="45720" numCol="1" spcCol="576000" rtlCol="0" anchor="ctr">
            <a:noAutofit/>
          </a:bodyPr>
          <a:lstStyle>
            <a:lvl1pPr marL="342900" indent="-3429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GB" sz="1800" b="1" dirty="0">
                <a:latin typeface="+mj-lt"/>
              </a:rPr>
              <a:t>Experience</a:t>
            </a:r>
          </a:p>
        </p:txBody>
      </p:sp>
      <p:sp>
        <p:nvSpPr>
          <p:cNvPr id="10" name="Content Placeholder 11">
            <a:extLst>
              <a:ext uri="{FF2B5EF4-FFF2-40B4-BE49-F238E27FC236}">
                <a16:creationId xmlns:a16="http://schemas.microsoft.com/office/drawing/2014/main" id="{6115B4A3-FDBE-46E0-B9FE-2F31499ED301}"/>
              </a:ext>
            </a:extLst>
          </p:cNvPr>
          <p:cNvSpPr txBox="1">
            <a:spLocks/>
          </p:cNvSpPr>
          <p:nvPr/>
        </p:nvSpPr>
        <p:spPr>
          <a:xfrm>
            <a:off x="623335" y="1847743"/>
            <a:ext cx="6440225" cy="690563"/>
          </a:xfrm>
          <a:prstGeom prst="rect">
            <a:avLst/>
          </a:prstGeom>
        </p:spPr>
        <p:txBody>
          <a:bodyPr vert="horz" lIns="91440" tIns="45720" rIns="91440" bIns="45720" numCol="1" spcCol="576000" rtlCol="0" anchor="ctr">
            <a:noAutofit/>
          </a:bodyPr>
          <a:lstStyle>
            <a:lvl1pPr marL="342900" indent="-3429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GB" sz="1800" b="1" dirty="0">
                <a:latin typeface="+mj-lt"/>
              </a:rPr>
              <a:t>Position</a:t>
            </a:r>
          </a:p>
        </p:txBody>
      </p:sp>
      <p:sp>
        <p:nvSpPr>
          <p:cNvPr id="11" name="Content Placeholder 11">
            <a:extLst>
              <a:ext uri="{FF2B5EF4-FFF2-40B4-BE49-F238E27FC236}">
                <a16:creationId xmlns:a16="http://schemas.microsoft.com/office/drawing/2014/main" id="{01AA9E1C-250B-4F50-8FF5-5E5D5F01F038}"/>
              </a:ext>
            </a:extLst>
          </p:cNvPr>
          <p:cNvSpPr txBox="1">
            <a:spLocks/>
          </p:cNvSpPr>
          <p:nvPr/>
        </p:nvSpPr>
        <p:spPr>
          <a:xfrm>
            <a:off x="623335" y="2464417"/>
            <a:ext cx="6789539" cy="1701265"/>
          </a:xfrm>
          <a:prstGeom prst="rect">
            <a:avLst/>
          </a:prstGeom>
        </p:spPr>
        <p:txBody>
          <a:bodyPr vert="horz" lIns="91440" tIns="45720" rIns="91440" bIns="45720" numCol="1" spcCol="576000" rtlCol="0">
            <a:noAutofit/>
          </a:bodyPr>
          <a:lstStyle>
            <a:lvl1pPr marL="342900" indent="-3429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925" indent="-288925">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Senior Cost Engineer (CCE) at Cost Engineering Consultancy</a:t>
            </a:r>
          </a:p>
          <a:p>
            <a:pPr marL="288925" indent="-288925">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Director of Cost Engineering Academy</a:t>
            </a:r>
          </a:p>
          <a:p>
            <a:pPr marL="288925" indent="-288925">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Teacher at the Dutch Association of Cost Engineers (DACE) </a:t>
            </a:r>
          </a:p>
          <a:p>
            <a:pPr marL="288925" indent="-288925">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Teacher at Delft University of Technology</a:t>
            </a:r>
          </a:p>
        </p:txBody>
      </p:sp>
      <p:pic>
        <p:nvPicPr>
          <p:cNvPr id="7" name="Graphic 6">
            <a:extLst>
              <a:ext uri="{FF2B5EF4-FFF2-40B4-BE49-F238E27FC236}">
                <a16:creationId xmlns:a16="http://schemas.microsoft.com/office/drawing/2014/main" id="{6D2BA77D-E17B-482D-AE88-98B4A0898C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1293179458"/>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5" presetClass="path" presetSubtype="0" accel="50000" decel="50000" fill="hold" grpId="1" nodeType="withEffect">
                                  <p:stCondLst>
                                    <p:cond delay="0"/>
                                  </p:stCondLst>
                                  <p:childTnLst>
                                    <p:animMotion origin="layout" path="M -0.10469 -7.40741E-7 L -0.00039 -7.40741E-7 " pathEditMode="relative" rAng="0" ptsTypes="AA">
                                      <p:cBhvr>
                                        <p:cTn id="9" dur="750" fill="hold"/>
                                        <p:tgtEl>
                                          <p:spTgt spid="9"/>
                                        </p:tgtEl>
                                        <p:attrNameLst>
                                          <p:attrName>ppt_x</p:attrName>
                                          <p:attrName>ppt_y</p:attrName>
                                        </p:attrNameLst>
                                      </p:cBhvr>
                                      <p:rCtr x="5208" y="0"/>
                                    </p:animMotion>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250"/>
                            </p:stCondLst>
                            <p:childTnLst>
                              <p:par>
                                <p:cTn id="15" presetID="10" presetClass="entr" presetSubtype="0" fill="hold"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500"/>
                                        <p:tgtEl>
                                          <p:spTgt spid="11">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500"/>
                                        <p:tgtEl>
                                          <p:spTgt spid="11">
                                            <p:txEl>
                                              <p:pRg st="3" end="3"/>
                                            </p:txEl>
                                          </p:spTgt>
                                        </p:tgtEl>
                                      </p:cBhvr>
                                    </p:animEffect>
                                  </p:childTnLst>
                                </p:cTn>
                              </p:par>
                            </p:childTnLst>
                          </p:cTn>
                        </p:par>
                        <p:par>
                          <p:cTn id="27" fill="hold">
                            <p:stCondLst>
                              <p:cond delay="1750"/>
                            </p:stCondLst>
                            <p:childTnLst>
                              <p:par>
                                <p:cTn id="28" presetID="10" presetClass="entr" presetSubtype="0" fill="hold" grpId="0" nodeType="afterEffect">
                                  <p:stCondLst>
                                    <p:cond delay="1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3250"/>
                            </p:stCondLst>
                            <p:childTnLst>
                              <p:par>
                                <p:cTn id="32" presetID="10" presetClass="entr" presetSubtype="0" fill="hold" nodeType="after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a:extLst>
              <a:ext uri="{FF2B5EF4-FFF2-40B4-BE49-F238E27FC236}">
                <a16:creationId xmlns:a16="http://schemas.microsoft.com/office/drawing/2014/main" id="{BEF945C8-95AC-46E2-8D77-CC7F88FC8AAB}"/>
              </a:ext>
            </a:extLst>
          </p:cNvPr>
          <p:cNvSpPr/>
          <p:nvPr/>
        </p:nvSpPr>
        <p:spPr>
          <a:xfrm rot="-180000">
            <a:off x="-799371" y="4793628"/>
            <a:ext cx="13943142" cy="24095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1"/>
          </a:p>
        </p:txBody>
      </p:sp>
      <p:pic>
        <p:nvPicPr>
          <p:cNvPr id="3" name="Content Placeholder 3">
            <a:extLst>
              <a:ext uri="{FF2B5EF4-FFF2-40B4-BE49-F238E27FC236}">
                <a16:creationId xmlns:a16="http://schemas.microsoft.com/office/drawing/2014/main" id="{5656F6A7-CD2B-4A8F-A369-96508B536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507" y="168137"/>
            <a:ext cx="9538986" cy="6183704"/>
          </a:xfrm>
          <a:prstGeom prst="rect">
            <a:avLst/>
          </a:prstGeom>
          <a:ln w="6350">
            <a:solidFill>
              <a:schemeClr val="accent1"/>
            </a:solidFill>
          </a:ln>
          <a:effectLst>
            <a:outerShdw blurRad="50800" dist="38100" dir="5400000" algn="t" rotWithShape="0">
              <a:prstClr val="black">
                <a:alpha val="20000"/>
              </a:prstClr>
            </a:outerShdw>
          </a:effectLst>
        </p:spPr>
      </p:pic>
      <p:sp>
        <p:nvSpPr>
          <p:cNvPr id="4" name="TextBox 3">
            <a:extLst>
              <a:ext uri="{FF2B5EF4-FFF2-40B4-BE49-F238E27FC236}">
                <a16:creationId xmlns:a16="http://schemas.microsoft.com/office/drawing/2014/main" id="{082E5AF2-B53F-474C-AF8C-EBBF38FB52D2}"/>
              </a:ext>
            </a:extLst>
          </p:cNvPr>
          <p:cNvSpPr txBox="1"/>
          <p:nvPr/>
        </p:nvSpPr>
        <p:spPr>
          <a:xfrm>
            <a:off x="2332037" y="6332635"/>
            <a:ext cx="7527925" cy="495178"/>
          </a:xfrm>
          <a:prstGeom prst="rect">
            <a:avLst/>
          </a:prstGeom>
          <a:noFill/>
        </p:spPr>
        <p:txBody>
          <a:bodyPr wrap="square" rtlCol="0" anchor="ctr">
            <a:noAutofit/>
          </a:bodyPr>
          <a:lstStyle/>
          <a:p>
            <a:pPr algn="ctr"/>
            <a:r>
              <a:rPr lang="en-GB" sz="1100" b="1" dirty="0"/>
              <a:t>Ref: Total Cost Management Framework, 2nd Edition, AACE International</a:t>
            </a:r>
            <a:endParaRPr lang="nl-NL" sz="1100" dirty="0"/>
          </a:p>
        </p:txBody>
      </p:sp>
      <p:grpSp>
        <p:nvGrpSpPr>
          <p:cNvPr id="31" name="Group 30">
            <a:extLst>
              <a:ext uri="{FF2B5EF4-FFF2-40B4-BE49-F238E27FC236}">
                <a16:creationId xmlns:a16="http://schemas.microsoft.com/office/drawing/2014/main" id="{FA11596E-B14A-4EDD-B5E9-29861E66BABC}"/>
              </a:ext>
            </a:extLst>
          </p:cNvPr>
          <p:cNvGrpSpPr/>
          <p:nvPr/>
        </p:nvGrpSpPr>
        <p:grpSpPr>
          <a:xfrm>
            <a:off x="8803529" y="260615"/>
            <a:ext cx="1901032" cy="1656476"/>
            <a:chOff x="8803528" y="332349"/>
            <a:chExt cx="1901032" cy="1656476"/>
          </a:xfrm>
        </p:grpSpPr>
        <p:sp>
          <p:nvSpPr>
            <p:cNvPr id="2" name="Title 21">
              <a:extLst>
                <a:ext uri="{FF2B5EF4-FFF2-40B4-BE49-F238E27FC236}">
                  <a16:creationId xmlns:a16="http://schemas.microsoft.com/office/drawing/2014/main" id="{64AEC3CC-5EC4-4DA7-9E3D-DE51FAC4F0F1}"/>
                </a:ext>
              </a:extLst>
            </p:cNvPr>
            <p:cNvSpPr txBox="1">
              <a:spLocks/>
            </p:cNvSpPr>
            <p:nvPr/>
          </p:nvSpPr>
          <p:spPr>
            <a:xfrm>
              <a:off x="8803528" y="332349"/>
              <a:ext cx="1901032" cy="1656476"/>
            </a:xfrm>
            <a:prstGeom prst="rect">
              <a:avLst/>
            </a:prstGeom>
            <a:solidFill>
              <a:schemeClr val="bg1"/>
            </a:solidFill>
          </p:spPr>
          <p:txBody>
            <a:bodyPr anchor="ctr">
              <a:no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endParaRPr lang="nl-NL" sz="3600" dirty="0"/>
            </a:p>
          </p:txBody>
        </p:sp>
        <p:grpSp>
          <p:nvGrpSpPr>
            <p:cNvPr id="7" name="Group 6">
              <a:extLst>
                <a:ext uri="{FF2B5EF4-FFF2-40B4-BE49-F238E27FC236}">
                  <a16:creationId xmlns:a16="http://schemas.microsoft.com/office/drawing/2014/main" id="{4E2A6921-552A-43EB-8D80-FEB895490A82}"/>
                </a:ext>
              </a:extLst>
            </p:cNvPr>
            <p:cNvGrpSpPr/>
            <p:nvPr/>
          </p:nvGrpSpPr>
          <p:grpSpPr>
            <a:xfrm>
              <a:off x="8918743" y="433436"/>
              <a:ext cx="1653425" cy="1351432"/>
              <a:chOff x="639763" y="1958976"/>
              <a:chExt cx="5649913" cy="3998913"/>
            </a:xfrm>
          </p:grpSpPr>
          <p:sp>
            <p:nvSpPr>
              <p:cNvPr id="8" name="AutoShape 12">
                <a:extLst>
                  <a:ext uri="{FF2B5EF4-FFF2-40B4-BE49-F238E27FC236}">
                    <a16:creationId xmlns:a16="http://schemas.microsoft.com/office/drawing/2014/main" id="{8E67F3F5-AE6E-4E3F-B5AD-1016D2A343DE}"/>
                  </a:ext>
                </a:extLst>
              </p:cNvPr>
              <p:cNvSpPr>
                <a:spLocks noChangeArrowheads="1"/>
              </p:cNvSpPr>
              <p:nvPr/>
            </p:nvSpPr>
            <p:spPr bwMode="auto">
              <a:xfrm>
                <a:off x="1405632" y="2158840"/>
                <a:ext cx="1108099" cy="1244326"/>
              </a:xfrm>
              <a:custGeom>
                <a:avLst/>
                <a:gdLst>
                  <a:gd name="T0" fmla="*/ 13 w 21600"/>
                  <a:gd name="T1" fmla="*/ 0 h 21600"/>
                  <a:gd name="T2" fmla="*/ 13 w 21600"/>
                  <a:gd name="T3" fmla="*/ 14 h 21600"/>
                  <a:gd name="T4" fmla="*/ 3 w 21600"/>
                  <a:gd name="T5" fmla="*/ 25 h 21600"/>
                  <a:gd name="T6" fmla="*/ 19 w 21600"/>
                  <a:gd name="T7" fmla="*/ 7 h 21600"/>
                  <a:gd name="T8" fmla="*/ 17694720 60000 65536"/>
                  <a:gd name="T9" fmla="*/ 5898240 60000 65536"/>
                  <a:gd name="T10" fmla="*/ 5898240 60000 65536"/>
                  <a:gd name="T11" fmla="*/ 0 60000 65536"/>
                  <a:gd name="T12" fmla="*/ 12421 w 21600"/>
                  <a:gd name="T13" fmla="*/ 2898 h 21600"/>
                  <a:gd name="T14" fmla="*/ 18222 w 21600"/>
                  <a:gd name="T15" fmla="*/ 9249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noFill/>
                <a:miter lim="800000"/>
                <a:headEnd/>
                <a:tailEnd/>
              </a:ln>
            </p:spPr>
            <p:txBody>
              <a:bodyPr wrap="none" anchor="ctr"/>
              <a:lstStyle/>
              <a:p>
                <a:pPr defTabSz="914309"/>
                <a:endParaRPr lang="nl-NL" sz="1000">
                  <a:solidFill>
                    <a:prstClr val="black"/>
                  </a:solidFill>
                </a:endParaRPr>
              </a:p>
            </p:txBody>
          </p:sp>
          <p:sp>
            <p:nvSpPr>
              <p:cNvPr id="9" name="AutoShape 13">
                <a:extLst>
                  <a:ext uri="{FF2B5EF4-FFF2-40B4-BE49-F238E27FC236}">
                    <a16:creationId xmlns:a16="http://schemas.microsoft.com/office/drawing/2014/main" id="{57C1318E-3F04-49F5-8422-E94F3B176B6E}"/>
                  </a:ext>
                </a:extLst>
              </p:cNvPr>
              <p:cNvSpPr>
                <a:spLocks noChangeArrowheads="1"/>
              </p:cNvSpPr>
              <p:nvPr/>
            </p:nvSpPr>
            <p:spPr bwMode="auto">
              <a:xfrm rot="5400000">
                <a:off x="4548733" y="2193385"/>
                <a:ext cx="1052113" cy="1328669"/>
              </a:xfrm>
              <a:custGeom>
                <a:avLst/>
                <a:gdLst>
                  <a:gd name="T0" fmla="*/ 13 w 21600"/>
                  <a:gd name="T1" fmla="*/ 0 h 21600"/>
                  <a:gd name="T2" fmla="*/ 13 w 21600"/>
                  <a:gd name="T3" fmla="*/ 15 h 21600"/>
                  <a:gd name="T4" fmla="*/ 3 w 21600"/>
                  <a:gd name="T5" fmla="*/ 27 h 21600"/>
                  <a:gd name="T6" fmla="*/ 18 w 21600"/>
                  <a:gd name="T7" fmla="*/ 8 h 21600"/>
                  <a:gd name="T8" fmla="*/ 17694720 60000 65536"/>
                  <a:gd name="T9" fmla="*/ 5898240 60000 65536"/>
                  <a:gd name="T10" fmla="*/ 5898240 60000 65536"/>
                  <a:gd name="T11" fmla="*/ 0 60000 65536"/>
                  <a:gd name="T12" fmla="*/ 12427 w 21600"/>
                  <a:gd name="T13" fmla="*/ 2903 h 21600"/>
                  <a:gd name="T14" fmla="*/ 18242 w 21600"/>
                  <a:gd name="T15" fmla="*/ 9249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noFill/>
                <a:miter lim="800000"/>
                <a:headEnd/>
                <a:tailEnd/>
              </a:ln>
            </p:spPr>
            <p:txBody>
              <a:bodyPr wrap="none" anchor="ctr"/>
              <a:lstStyle/>
              <a:p>
                <a:pPr defTabSz="914309"/>
                <a:endParaRPr lang="nl-NL" sz="1000">
                  <a:solidFill>
                    <a:prstClr val="black"/>
                  </a:solidFill>
                </a:endParaRPr>
              </a:p>
            </p:txBody>
          </p:sp>
          <p:sp>
            <p:nvSpPr>
              <p:cNvPr id="10" name="AutoShape 14">
                <a:extLst>
                  <a:ext uri="{FF2B5EF4-FFF2-40B4-BE49-F238E27FC236}">
                    <a16:creationId xmlns:a16="http://schemas.microsoft.com/office/drawing/2014/main" id="{2394CA6E-625C-482A-AC7A-2040F0B6D09D}"/>
                  </a:ext>
                </a:extLst>
              </p:cNvPr>
              <p:cNvSpPr>
                <a:spLocks noChangeArrowheads="1"/>
              </p:cNvSpPr>
              <p:nvPr/>
            </p:nvSpPr>
            <p:spPr bwMode="auto">
              <a:xfrm rot="10800000">
                <a:off x="4411330" y="4505861"/>
                <a:ext cx="1092345" cy="1264559"/>
              </a:xfrm>
              <a:custGeom>
                <a:avLst/>
                <a:gdLst>
                  <a:gd name="T0" fmla="*/ 13 w 21600"/>
                  <a:gd name="T1" fmla="*/ 0 h 21600"/>
                  <a:gd name="T2" fmla="*/ 13 w 21600"/>
                  <a:gd name="T3" fmla="*/ 15 h 21600"/>
                  <a:gd name="T4" fmla="*/ 3 w 21600"/>
                  <a:gd name="T5" fmla="*/ 26 h 21600"/>
                  <a:gd name="T6" fmla="*/ 18 w 21600"/>
                  <a:gd name="T7" fmla="*/ 7 h 21600"/>
                  <a:gd name="T8" fmla="*/ 17694720 60000 65536"/>
                  <a:gd name="T9" fmla="*/ 5898240 60000 65536"/>
                  <a:gd name="T10" fmla="*/ 5898240 60000 65536"/>
                  <a:gd name="T11" fmla="*/ 0 60000 65536"/>
                  <a:gd name="T12" fmla="*/ 12427 w 21600"/>
                  <a:gd name="T13" fmla="*/ 2909 h 21600"/>
                  <a:gd name="T14" fmla="*/ 18242 w 21600"/>
                  <a:gd name="T15" fmla="*/ 924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noFill/>
                <a:miter lim="800000"/>
                <a:headEnd/>
                <a:tailEnd/>
              </a:ln>
            </p:spPr>
            <p:txBody>
              <a:bodyPr wrap="none" anchor="ctr"/>
              <a:lstStyle/>
              <a:p>
                <a:pPr defTabSz="914309"/>
                <a:endParaRPr lang="nl-NL" sz="1000">
                  <a:solidFill>
                    <a:prstClr val="black"/>
                  </a:solidFill>
                </a:endParaRPr>
              </a:p>
            </p:txBody>
          </p:sp>
          <p:sp>
            <p:nvSpPr>
              <p:cNvPr id="11" name="AutoShape 15">
                <a:extLst>
                  <a:ext uri="{FF2B5EF4-FFF2-40B4-BE49-F238E27FC236}">
                    <a16:creationId xmlns:a16="http://schemas.microsoft.com/office/drawing/2014/main" id="{02B62129-09D6-491E-B705-6C56CEEDD6EE}"/>
                  </a:ext>
                </a:extLst>
              </p:cNvPr>
              <p:cNvSpPr>
                <a:spLocks noChangeArrowheads="1"/>
              </p:cNvSpPr>
              <p:nvPr/>
            </p:nvSpPr>
            <p:spPr bwMode="auto">
              <a:xfrm rot="16200000">
                <a:off x="1341721" y="4380519"/>
                <a:ext cx="1052113" cy="1312914"/>
              </a:xfrm>
              <a:custGeom>
                <a:avLst/>
                <a:gdLst>
                  <a:gd name="T0" fmla="*/ 13 w 21600"/>
                  <a:gd name="T1" fmla="*/ 0 h 21600"/>
                  <a:gd name="T2" fmla="*/ 13 w 21600"/>
                  <a:gd name="T3" fmla="*/ 15 h 21600"/>
                  <a:gd name="T4" fmla="*/ 3 w 21600"/>
                  <a:gd name="T5" fmla="*/ 26 h 21600"/>
                  <a:gd name="T6" fmla="*/ 18 w 21600"/>
                  <a:gd name="T7" fmla="*/ 7 h 21600"/>
                  <a:gd name="T8" fmla="*/ 17694720 60000 65536"/>
                  <a:gd name="T9" fmla="*/ 5898240 60000 65536"/>
                  <a:gd name="T10" fmla="*/ 5898240 60000 65536"/>
                  <a:gd name="T11" fmla="*/ 0 60000 65536"/>
                  <a:gd name="T12" fmla="*/ 12427 w 21600"/>
                  <a:gd name="T13" fmla="*/ 2909 h 21600"/>
                  <a:gd name="T14" fmla="*/ 18242 w 21600"/>
                  <a:gd name="T15" fmla="*/ 924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noFill/>
                <a:miter lim="800000"/>
                <a:headEnd/>
                <a:tailEnd/>
              </a:ln>
            </p:spPr>
            <p:txBody>
              <a:bodyPr wrap="none" anchor="ctr"/>
              <a:lstStyle/>
              <a:p>
                <a:pPr defTabSz="914309"/>
                <a:endParaRPr lang="nl-NL" sz="1000">
                  <a:solidFill>
                    <a:prstClr val="black"/>
                  </a:solidFill>
                </a:endParaRPr>
              </a:p>
            </p:txBody>
          </p:sp>
          <p:sp>
            <p:nvSpPr>
              <p:cNvPr id="12" name="Rectangle 37">
                <a:extLst>
                  <a:ext uri="{FF2B5EF4-FFF2-40B4-BE49-F238E27FC236}">
                    <a16:creationId xmlns:a16="http://schemas.microsoft.com/office/drawing/2014/main" id="{AC44BD4E-BCDC-4D80-93F5-C4B62C399BF9}"/>
                  </a:ext>
                </a:extLst>
              </p:cNvPr>
              <p:cNvSpPr>
                <a:spLocks noChangeArrowheads="1"/>
              </p:cNvSpPr>
              <p:nvPr/>
            </p:nvSpPr>
            <p:spPr bwMode="auto">
              <a:xfrm>
                <a:off x="2522538" y="1958976"/>
                <a:ext cx="1882775" cy="1090613"/>
              </a:xfrm>
              <a:prstGeom prst="rect">
                <a:avLst/>
              </a:prstGeom>
              <a:solidFill>
                <a:srgbClr val="FFFF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900"/>
              </a:p>
            </p:txBody>
          </p:sp>
          <p:sp>
            <p:nvSpPr>
              <p:cNvPr id="13" name="Rectangle 38">
                <a:extLst>
                  <a:ext uri="{FF2B5EF4-FFF2-40B4-BE49-F238E27FC236}">
                    <a16:creationId xmlns:a16="http://schemas.microsoft.com/office/drawing/2014/main" id="{0244F245-3908-4F16-A5D4-A7EE68068EE6}"/>
                  </a:ext>
                </a:extLst>
              </p:cNvPr>
              <p:cNvSpPr>
                <a:spLocks noChangeArrowheads="1"/>
              </p:cNvSpPr>
              <p:nvPr/>
            </p:nvSpPr>
            <p:spPr bwMode="auto">
              <a:xfrm>
                <a:off x="3099632" y="2386427"/>
                <a:ext cx="539184" cy="2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PLAN</a:t>
                </a:r>
                <a:endPar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5" name="Rectangle 40">
                <a:extLst>
                  <a:ext uri="{FF2B5EF4-FFF2-40B4-BE49-F238E27FC236}">
                    <a16:creationId xmlns:a16="http://schemas.microsoft.com/office/drawing/2014/main" id="{0474E215-8E0C-42CB-9FDF-62DE6A02DEA8}"/>
                  </a:ext>
                </a:extLst>
              </p:cNvPr>
              <p:cNvSpPr>
                <a:spLocks noChangeArrowheads="1"/>
              </p:cNvSpPr>
              <p:nvPr/>
            </p:nvSpPr>
            <p:spPr bwMode="auto">
              <a:xfrm>
                <a:off x="4405313" y="3413126"/>
                <a:ext cx="1884363" cy="1090613"/>
              </a:xfrm>
              <a:prstGeom prst="rect">
                <a:avLst/>
              </a:prstGeom>
              <a:solidFill>
                <a:srgbClr val="FFFF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900"/>
              </a:p>
            </p:txBody>
          </p:sp>
          <p:sp>
            <p:nvSpPr>
              <p:cNvPr id="16" name="Rectangle 41">
                <a:extLst>
                  <a:ext uri="{FF2B5EF4-FFF2-40B4-BE49-F238E27FC236}">
                    <a16:creationId xmlns:a16="http://schemas.microsoft.com/office/drawing/2014/main" id="{598789ED-0A3A-4D90-88BC-52F62EE21BB7}"/>
                  </a:ext>
                </a:extLst>
              </p:cNvPr>
              <p:cNvSpPr>
                <a:spLocks noChangeArrowheads="1"/>
              </p:cNvSpPr>
              <p:nvPr/>
            </p:nvSpPr>
            <p:spPr bwMode="auto">
              <a:xfrm>
                <a:off x="5101135" y="3747315"/>
                <a:ext cx="542310" cy="40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DO</a:t>
                </a:r>
                <a:endPar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9" name="Rectangle 44">
                <a:extLst>
                  <a:ext uri="{FF2B5EF4-FFF2-40B4-BE49-F238E27FC236}">
                    <a16:creationId xmlns:a16="http://schemas.microsoft.com/office/drawing/2014/main" id="{3B3E2CF8-46DC-4961-9A1C-D552B68AC357}"/>
                  </a:ext>
                </a:extLst>
              </p:cNvPr>
              <p:cNvSpPr>
                <a:spLocks noChangeArrowheads="1"/>
              </p:cNvSpPr>
              <p:nvPr/>
            </p:nvSpPr>
            <p:spPr bwMode="auto">
              <a:xfrm>
                <a:off x="2522538" y="4867276"/>
                <a:ext cx="1882775" cy="1090613"/>
              </a:xfrm>
              <a:prstGeom prst="rect">
                <a:avLst/>
              </a:prstGeom>
              <a:solidFill>
                <a:srgbClr val="FFFF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900"/>
              </a:p>
            </p:txBody>
          </p:sp>
          <p:sp>
            <p:nvSpPr>
              <p:cNvPr id="20" name="Rectangle 45">
                <a:extLst>
                  <a:ext uri="{FF2B5EF4-FFF2-40B4-BE49-F238E27FC236}">
                    <a16:creationId xmlns:a16="http://schemas.microsoft.com/office/drawing/2014/main" id="{6695DA5A-18B4-4FF6-B8BB-E69491FACAF4}"/>
                  </a:ext>
                </a:extLst>
              </p:cNvPr>
              <p:cNvSpPr>
                <a:spLocks noChangeArrowheads="1"/>
              </p:cNvSpPr>
              <p:nvPr/>
            </p:nvSpPr>
            <p:spPr bwMode="auto">
              <a:xfrm>
                <a:off x="2944725" y="5173228"/>
                <a:ext cx="661263" cy="26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CHECK</a:t>
                </a:r>
                <a:endPar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4" name="Rectangle 49">
                <a:extLst>
                  <a:ext uri="{FF2B5EF4-FFF2-40B4-BE49-F238E27FC236}">
                    <a16:creationId xmlns:a16="http://schemas.microsoft.com/office/drawing/2014/main" id="{EBB04D67-C031-45FD-964B-43CCDF8E8480}"/>
                  </a:ext>
                </a:extLst>
              </p:cNvPr>
              <p:cNvSpPr>
                <a:spLocks noChangeArrowheads="1"/>
              </p:cNvSpPr>
              <p:nvPr/>
            </p:nvSpPr>
            <p:spPr bwMode="auto">
              <a:xfrm>
                <a:off x="639763" y="3413126"/>
                <a:ext cx="1882775" cy="1090613"/>
              </a:xfrm>
              <a:prstGeom prst="rect">
                <a:avLst/>
              </a:prstGeom>
              <a:solidFill>
                <a:srgbClr val="FFFFFF"/>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900"/>
              </a:p>
            </p:txBody>
          </p:sp>
          <p:sp>
            <p:nvSpPr>
              <p:cNvPr id="25" name="Rectangle 50">
                <a:extLst>
                  <a:ext uri="{FF2B5EF4-FFF2-40B4-BE49-F238E27FC236}">
                    <a16:creationId xmlns:a16="http://schemas.microsoft.com/office/drawing/2014/main" id="{89627CA1-EDD8-4A35-8E2B-7535F8DE4611}"/>
                  </a:ext>
                </a:extLst>
              </p:cNvPr>
              <p:cNvSpPr>
                <a:spLocks noChangeArrowheads="1"/>
              </p:cNvSpPr>
              <p:nvPr/>
            </p:nvSpPr>
            <p:spPr bwMode="auto">
              <a:xfrm>
                <a:off x="994837" y="3702939"/>
                <a:ext cx="1172621" cy="40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ASSESS</a:t>
                </a:r>
                <a:endPar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29" name="Rectangle 62">
                <a:extLst>
                  <a:ext uri="{FF2B5EF4-FFF2-40B4-BE49-F238E27FC236}">
                    <a16:creationId xmlns:a16="http://schemas.microsoft.com/office/drawing/2014/main" id="{1562D60D-6CED-443A-BBB9-F6BCFAA6BEFE}"/>
                  </a:ext>
                </a:extLst>
              </p:cNvPr>
              <p:cNvSpPr>
                <a:spLocks noChangeArrowheads="1"/>
              </p:cNvSpPr>
              <p:nvPr/>
            </p:nvSpPr>
            <p:spPr bwMode="auto">
              <a:xfrm>
                <a:off x="3001947" y="3660776"/>
                <a:ext cx="620569" cy="28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latin typeface="Calibri" panose="020F0502020204030204" pitchFamily="34" charset="0"/>
                    <a:cs typeface="Calibri" panose="020F0502020204030204" pitchFamily="34" charset="0"/>
                  </a:rPr>
                  <a:t>PDCA</a:t>
                </a:r>
                <a:endParaRPr kumimoji="0" lang="en-US" altLang="en-US" sz="10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0" name="Rectangle 63">
                <a:extLst>
                  <a:ext uri="{FF2B5EF4-FFF2-40B4-BE49-F238E27FC236}">
                    <a16:creationId xmlns:a16="http://schemas.microsoft.com/office/drawing/2014/main" id="{CFF35194-601E-491F-96EB-17319AE2F8BD}"/>
                  </a:ext>
                </a:extLst>
              </p:cNvPr>
              <p:cNvSpPr>
                <a:spLocks noChangeArrowheads="1"/>
              </p:cNvSpPr>
              <p:nvPr/>
            </p:nvSpPr>
            <p:spPr bwMode="auto">
              <a:xfrm>
                <a:off x="3019610" y="3949703"/>
                <a:ext cx="586657" cy="28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Cycle</a:t>
                </a:r>
                <a:endPar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grpSp>
      </p:grpSp>
      <p:pic>
        <p:nvPicPr>
          <p:cNvPr id="23" name="Graphic 22">
            <a:extLst>
              <a:ext uri="{FF2B5EF4-FFF2-40B4-BE49-F238E27FC236}">
                <a16:creationId xmlns:a16="http://schemas.microsoft.com/office/drawing/2014/main" id="{29DE7037-B69B-4E1C-8A1E-C9F4C69E15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2057255700"/>
      </p:ext>
    </p:extLst>
  </p:cSld>
  <p:clrMapOvr>
    <a:masterClrMapping/>
  </p:clrMapOvr>
  <p:transition spd="med">
    <p:pull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58C3A9-DC8F-4007-BC56-DD2D1BA569A3}"/>
              </a:ext>
            </a:extLst>
          </p:cNvPr>
          <p:cNvSpPr>
            <a:spLocks noGrp="1"/>
          </p:cNvSpPr>
          <p:nvPr>
            <p:ph type="title" idx="4294967295"/>
          </p:nvPr>
        </p:nvSpPr>
        <p:spPr>
          <a:xfrm>
            <a:off x="642938" y="1357313"/>
            <a:ext cx="10904538" cy="2071687"/>
          </a:xfrm>
        </p:spPr>
        <p:txBody>
          <a:bodyPr>
            <a:noAutofit/>
          </a:bodyPr>
          <a:lstStyle/>
          <a:p>
            <a:pPr>
              <a:lnSpc>
                <a:spcPct val="120000"/>
              </a:lnSpc>
            </a:pPr>
            <a:r>
              <a:rPr lang="en-US" dirty="0">
                <a:solidFill>
                  <a:schemeClr val="bg1"/>
                </a:solidFill>
              </a:rPr>
              <a:t>Closing the loop: </a:t>
            </a:r>
            <a:br>
              <a:rPr lang="en-US" dirty="0">
                <a:solidFill>
                  <a:schemeClr val="bg1"/>
                </a:solidFill>
              </a:rPr>
            </a:br>
            <a:r>
              <a:rPr lang="en-US" dirty="0">
                <a:solidFill>
                  <a:schemeClr val="bg1"/>
                </a:solidFill>
              </a:rPr>
              <a:t>Integrated Project Controls</a:t>
            </a:r>
          </a:p>
        </p:txBody>
      </p:sp>
      <p:pic>
        <p:nvPicPr>
          <p:cNvPr id="3" name="Picture 2" descr="Logo&#10;&#10;Description automatically generated">
            <a:extLst>
              <a:ext uri="{FF2B5EF4-FFF2-40B4-BE49-F238E27FC236}">
                <a16:creationId xmlns:a16="http://schemas.microsoft.com/office/drawing/2014/main" id="{6D9B7202-647C-4FD7-9126-7F48E2C41502}"/>
              </a:ext>
            </a:extLst>
          </p:cNvPr>
          <p:cNvPicPr>
            <a:picLocks noChangeAspect="1"/>
          </p:cNvPicPr>
          <p:nvPr/>
        </p:nvPicPr>
        <p:blipFill>
          <a:blip r:embed="rId2"/>
          <a:stretch>
            <a:fillRect/>
          </a:stretch>
        </p:blipFill>
        <p:spPr>
          <a:xfrm>
            <a:off x="6211214" y="5560459"/>
            <a:ext cx="2564290" cy="687255"/>
          </a:xfrm>
          <a:prstGeom prst="rect">
            <a:avLst/>
          </a:prstGeom>
        </p:spPr>
      </p:pic>
      <p:pic>
        <p:nvPicPr>
          <p:cNvPr id="4" name="Picture 3" descr="Logo&#10;&#10;Description automatically generated">
            <a:extLst>
              <a:ext uri="{FF2B5EF4-FFF2-40B4-BE49-F238E27FC236}">
                <a16:creationId xmlns:a16="http://schemas.microsoft.com/office/drawing/2014/main" id="{39972CDA-BB65-4165-92FA-D8F4B06AAEF9}"/>
              </a:ext>
            </a:extLst>
          </p:cNvPr>
          <p:cNvPicPr>
            <a:picLocks noChangeAspect="1"/>
          </p:cNvPicPr>
          <p:nvPr/>
        </p:nvPicPr>
        <p:blipFill>
          <a:blip r:embed="rId3"/>
          <a:stretch>
            <a:fillRect/>
          </a:stretch>
        </p:blipFill>
        <p:spPr>
          <a:xfrm>
            <a:off x="3252789" y="5708644"/>
            <a:ext cx="2439964" cy="486635"/>
          </a:xfrm>
          <a:prstGeom prst="rect">
            <a:avLst/>
          </a:prstGeom>
        </p:spPr>
      </p:pic>
    </p:spTree>
    <p:extLst>
      <p:ext uri="{BB962C8B-B14F-4D97-AF65-F5344CB8AC3E}">
        <p14:creationId xmlns:p14="http://schemas.microsoft.com/office/powerpoint/2010/main" val="4046584961"/>
      </p:ext>
    </p:extLst>
  </p:cSld>
  <p:clrMapOvr>
    <a:masterClrMapping/>
  </p:clrMapOvr>
  <p:transition spd="slow">
    <p:cover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EA61DC69-BBB5-4FB3-AB6F-0B8708F9F3D6}"/>
              </a:ext>
            </a:extLst>
          </p:cNvPr>
          <p:cNvSpPr txBox="1">
            <a:spLocks/>
          </p:cNvSpPr>
          <p:nvPr/>
        </p:nvSpPr>
        <p:spPr>
          <a:xfrm>
            <a:off x="-30477" y="491043"/>
            <a:ext cx="9759268"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542925" algn="l"/>
              </a:tabLst>
              <a:defRPr/>
            </a:pPr>
            <a:r>
              <a:rPr kumimoji="0" lang="en-GB"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	</a:t>
            </a:r>
            <a:r>
              <a:rPr kumimoji="0" lang="en-US" sz="3200" b="0" i="0" u="none" strike="noStrike" kern="1200" cap="none" spc="50" normalizeH="0" baseline="0" noProof="0" dirty="0">
                <a:ln>
                  <a:noFill/>
                </a:ln>
                <a:solidFill>
                  <a:prstClr val="white"/>
                </a:solidFill>
                <a:effectLst/>
                <a:uLnTx/>
                <a:uFillTx/>
                <a:latin typeface="Fira Sans SemiBold" panose="020B0603050000020004" pitchFamily="34" charset="0"/>
                <a:ea typeface="Fira Sans SemiBold" panose="020B0603050000020004" pitchFamily="34" charset="0"/>
                <a:cs typeface="+mj-cs"/>
              </a:rPr>
              <a:t>Integration leads to better project outcomes</a:t>
            </a:r>
          </a:p>
        </p:txBody>
      </p:sp>
      <p:sp>
        <p:nvSpPr>
          <p:cNvPr id="39" name="TextBox 38">
            <a:extLst>
              <a:ext uri="{FF2B5EF4-FFF2-40B4-BE49-F238E27FC236}">
                <a16:creationId xmlns:a16="http://schemas.microsoft.com/office/drawing/2014/main" id="{6CEFE6C7-00FE-4D69-9D6B-774925F22770}"/>
              </a:ext>
            </a:extLst>
          </p:cNvPr>
          <p:cNvSpPr txBox="1"/>
          <p:nvPr/>
        </p:nvSpPr>
        <p:spPr>
          <a:xfrm>
            <a:off x="2332037" y="5972866"/>
            <a:ext cx="7527925" cy="495178"/>
          </a:xfrm>
          <a:prstGeom prst="rect">
            <a:avLst/>
          </a:prstGeom>
          <a:noFill/>
        </p:spPr>
        <p:txBody>
          <a:bodyPr wrap="square" rtlCol="0" anchor="ctr">
            <a:noAutofit/>
          </a:bodyPr>
          <a:lstStyle/>
          <a:p>
            <a:pPr algn="ctr"/>
            <a:r>
              <a:rPr lang="en-GB" sz="1050" b="1" dirty="0"/>
              <a:t>Source: </a:t>
            </a:r>
            <a:r>
              <a:rPr lang="en-GB" sz="1050" b="1" dirty="0" err="1"/>
              <a:t>Logikal</a:t>
            </a:r>
            <a:r>
              <a:rPr lang="en-GB" sz="1050" b="1" dirty="0"/>
              <a:t> – 2020 Project Controls Survey Report</a:t>
            </a:r>
            <a:endParaRPr lang="nl-NL" sz="1050" dirty="0"/>
          </a:p>
        </p:txBody>
      </p:sp>
      <p:grpSp>
        <p:nvGrpSpPr>
          <p:cNvPr id="40" name="Group 39">
            <a:extLst>
              <a:ext uri="{FF2B5EF4-FFF2-40B4-BE49-F238E27FC236}">
                <a16:creationId xmlns:a16="http://schemas.microsoft.com/office/drawing/2014/main" id="{45C8FF3A-7098-4385-9D87-D6A02D90C7F8}"/>
              </a:ext>
            </a:extLst>
          </p:cNvPr>
          <p:cNvGrpSpPr/>
          <p:nvPr/>
        </p:nvGrpSpPr>
        <p:grpSpPr>
          <a:xfrm>
            <a:off x="645459" y="2025526"/>
            <a:ext cx="5010156" cy="3287092"/>
            <a:chOff x="680942" y="2083032"/>
            <a:chExt cx="4696616" cy="3272027"/>
          </a:xfrm>
        </p:grpSpPr>
        <p:pic>
          <p:nvPicPr>
            <p:cNvPr id="41" name="Picture 40">
              <a:extLst>
                <a:ext uri="{FF2B5EF4-FFF2-40B4-BE49-F238E27FC236}">
                  <a16:creationId xmlns:a16="http://schemas.microsoft.com/office/drawing/2014/main" id="{309AA658-8E43-47CE-9121-32DE10B60D97}"/>
                </a:ext>
              </a:extLst>
            </p:cNvPr>
            <p:cNvPicPr>
              <a:picLocks noChangeAspect="1"/>
            </p:cNvPicPr>
            <p:nvPr/>
          </p:nvPicPr>
          <p:blipFill>
            <a:blip r:embed="rId3"/>
            <a:stretch>
              <a:fillRect/>
            </a:stretch>
          </p:blipFill>
          <p:spPr>
            <a:xfrm>
              <a:off x="680943" y="2523368"/>
              <a:ext cx="4696615" cy="2831691"/>
            </a:xfrm>
            <a:prstGeom prst="rect">
              <a:avLst/>
            </a:prstGeom>
          </p:spPr>
        </p:pic>
        <p:pic>
          <p:nvPicPr>
            <p:cNvPr id="42" name="Picture 41">
              <a:extLst>
                <a:ext uri="{FF2B5EF4-FFF2-40B4-BE49-F238E27FC236}">
                  <a16:creationId xmlns:a16="http://schemas.microsoft.com/office/drawing/2014/main" id="{CE4C1FC6-3C97-41B0-BCA8-B84827D83237}"/>
                </a:ext>
              </a:extLst>
            </p:cNvPr>
            <p:cNvPicPr>
              <a:picLocks noChangeAspect="1"/>
            </p:cNvPicPr>
            <p:nvPr/>
          </p:nvPicPr>
          <p:blipFill>
            <a:blip r:embed="rId4"/>
            <a:stretch>
              <a:fillRect/>
            </a:stretch>
          </p:blipFill>
          <p:spPr>
            <a:xfrm>
              <a:off x="680942" y="2083032"/>
              <a:ext cx="2452124" cy="366410"/>
            </a:xfrm>
            <a:prstGeom prst="rect">
              <a:avLst/>
            </a:prstGeom>
          </p:spPr>
        </p:pic>
      </p:grpSp>
      <p:pic>
        <p:nvPicPr>
          <p:cNvPr id="43" name="Picture 42">
            <a:extLst>
              <a:ext uri="{FF2B5EF4-FFF2-40B4-BE49-F238E27FC236}">
                <a16:creationId xmlns:a16="http://schemas.microsoft.com/office/drawing/2014/main" id="{4A09D364-5C6A-4909-8553-9898F58C12BA}"/>
              </a:ext>
            </a:extLst>
          </p:cNvPr>
          <p:cNvPicPr>
            <a:picLocks noChangeAspect="1"/>
          </p:cNvPicPr>
          <p:nvPr/>
        </p:nvPicPr>
        <p:blipFill>
          <a:blip r:embed="rId5"/>
          <a:stretch>
            <a:fillRect/>
          </a:stretch>
        </p:blipFill>
        <p:spPr>
          <a:xfrm>
            <a:off x="6172199" y="2099435"/>
            <a:ext cx="5848670" cy="3139273"/>
          </a:xfrm>
          <a:prstGeom prst="rect">
            <a:avLst/>
          </a:prstGeom>
        </p:spPr>
      </p:pic>
      <p:pic>
        <p:nvPicPr>
          <p:cNvPr id="10" name="Graphic 9">
            <a:extLst>
              <a:ext uri="{FF2B5EF4-FFF2-40B4-BE49-F238E27FC236}">
                <a16:creationId xmlns:a16="http://schemas.microsoft.com/office/drawing/2014/main" id="{E6CC0DFF-414D-4615-A554-E6ACD5B770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1682264368"/>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1" y="491043"/>
            <a:ext cx="1007088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Integrated Project Controls Process</a:t>
            </a:r>
            <a:endParaRPr lang="nl-NL" sz="3600" dirty="0">
              <a:solidFill>
                <a:schemeClr val="bg1"/>
              </a:solidFill>
            </a:endParaRPr>
          </a:p>
        </p:txBody>
      </p:sp>
      <p:sp>
        <p:nvSpPr>
          <p:cNvPr id="10" name="Content Placeholder 11">
            <a:extLst>
              <a:ext uri="{FF2B5EF4-FFF2-40B4-BE49-F238E27FC236}">
                <a16:creationId xmlns:a16="http://schemas.microsoft.com/office/drawing/2014/main" id="{19C41C52-C17E-4870-BAA1-DAE168B4A2AA}"/>
              </a:ext>
            </a:extLst>
          </p:cNvPr>
          <p:cNvSpPr txBox="1">
            <a:spLocks/>
          </p:cNvSpPr>
          <p:nvPr/>
        </p:nvSpPr>
        <p:spPr>
          <a:xfrm>
            <a:off x="654313" y="2910970"/>
            <a:ext cx="8284900" cy="345598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Setting up a transparent Cost Baseline which meets stakeholder requirements.</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Monitoring of project costs and planning during execution</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Visualize performance indicators / KPIs</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Provide improved forecasting information</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Perform Big Data analysis to retrieve meaningful ratios and metrics from projects to Benchmark and calibrate estimating data.</a:t>
            </a:r>
          </a:p>
        </p:txBody>
      </p:sp>
      <p:sp>
        <p:nvSpPr>
          <p:cNvPr id="11" name="Content Placeholder 11">
            <a:extLst>
              <a:ext uri="{FF2B5EF4-FFF2-40B4-BE49-F238E27FC236}">
                <a16:creationId xmlns:a16="http://schemas.microsoft.com/office/drawing/2014/main" id="{97722CDA-3A60-497B-BB81-A876A3341947}"/>
              </a:ext>
            </a:extLst>
          </p:cNvPr>
          <p:cNvSpPr txBox="1">
            <a:spLocks/>
          </p:cNvSpPr>
          <p:nvPr/>
        </p:nvSpPr>
        <p:spPr>
          <a:xfrm>
            <a:off x="654313" y="1838895"/>
            <a:ext cx="8284900" cy="864681"/>
          </a:xfrm>
          <a:prstGeom prst="rect">
            <a:avLst/>
          </a:prstGeom>
        </p:spPr>
        <p:txBody>
          <a:bodyPr vert="horz" lIns="91440" tIns="45720" rIns="91440" bIns="45720" numCol="1" spcCol="576000" rtlCol="0" anchor="ctr">
            <a:noAutofit/>
          </a:bodyPr>
          <a:lstStyle>
            <a:lvl1pPr marL="342900" indent="-3429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US" dirty="0">
                <a:latin typeface="Fira Sans SemiBold" panose="020B0603050000020004" pitchFamily="34" charset="0"/>
                <a:ea typeface="Fira Sans SemiBold" panose="020B0603050000020004" pitchFamily="34" charset="0"/>
              </a:rPr>
              <a:t>Software systems support an integrated approach. </a:t>
            </a:r>
            <a:br>
              <a:rPr lang="en-US" dirty="0">
                <a:latin typeface="Fira Sans SemiBold" panose="020B0603050000020004" pitchFamily="34" charset="0"/>
                <a:ea typeface="Fira Sans SemiBold" panose="020B0603050000020004" pitchFamily="34" charset="0"/>
              </a:rPr>
            </a:br>
            <a:r>
              <a:rPr lang="en-US" dirty="0">
                <a:latin typeface="Fira Sans SemiBold" panose="020B0603050000020004" pitchFamily="34" charset="0"/>
                <a:ea typeface="Fira Sans SemiBold" panose="020B0603050000020004" pitchFamily="34" charset="0"/>
              </a:rPr>
              <a:t>As a result, maximum project performance can be achieved</a:t>
            </a:r>
            <a:endParaRPr lang="en-GB" b="1" dirty="0">
              <a:latin typeface="Fira Sans SemiBold" panose="020B0603050000020004" pitchFamily="34" charset="0"/>
              <a:ea typeface="Fira Sans SemiBold" panose="020B0603050000020004" pitchFamily="34" charset="0"/>
            </a:endParaRPr>
          </a:p>
        </p:txBody>
      </p:sp>
      <p:grpSp>
        <p:nvGrpSpPr>
          <p:cNvPr id="4" name="Group 3">
            <a:extLst>
              <a:ext uri="{FF2B5EF4-FFF2-40B4-BE49-F238E27FC236}">
                <a16:creationId xmlns:a16="http://schemas.microsoft.com/office/drawing/2014/main" id="{CEB6A73F-FC2B-4AEB-B1EA-D49829878485}"/>
              </a:ext>
            </a:extLst>
          </p:cNvPr>
          <p:cNvGrpSpPr/>
          <p:nvPr/>
        </p:nvGrpSpPr>
        <p:grpSpPr>
          <a:xfrm>
            <a:off x="7638172" y="3716463"/>
            <a:ext cx="4711604" cy="3455988"/>
            <a:chOff x="5621301" y="2514600"/>
            <a:chExt cx="6799299" cy="4667250"/>
          </a:xfrm>
        </p:grpSpPr>
        <p:pic>
          <p:nvPicPr>
            <p:cNvPr id="12" name="Picture 2" descr="Image result for software integration">
              <a:extLst>
                <a:ext uri="{FF2B5EF4-FFF2-40B4-BE49-F238E27FC236}">
                  <a16:creationId xmlns:a16="http://schemas.microsoft.com/office/drawing/2014/main" id="{CB0C78A8-E413-426E-BAF0-31849D99E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301" y="2514600"/>
              <a:ext cx="6799299" cy="4667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background pattern&#10;&#10;Description automatically generated">
              <a:extLst>
                <a:ext uri="{FF2B5EF4-FFF2-40B4-BE49-F238E27FC236}">
                  <a16:creationId xmlns:a16="http://schemas.microsoft.com/office/drawing/2014/main" id="{B1641BCC-C1A8-4468-B273-191D3C5845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679842">
              <a:off x="8418872" y="5105400"/>
              <a:ext cx="421675" cy="421675"/>
            </a:xfrm>
            <a:prstGeom prst="rect">
              <a:avLst/>
            </a:prstGeom>
          </p:spPr>
        </p:pic>
        <p:pic>
          <p:nvPicPr>
            <p:cNvPr id="14" name="Picture 13" descr="Logo&#10;&#10;Description automatically generated">
              <a:extLst>
                <a:ext uri="{FF2B5EF4-FFF2-40B4-BE49-F238E27FC236}">
                  <a16:creationId xmlns:a16="http://schemas.microsoft.com/office/drawing/2014/main" id="{082E79C8-D68C-4EFB-8A57-E297FB3CE0CF}"/>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rot="13503459">
              <a:off x="9307415" y="4116075"/>
              <a:ext cx="789039" cy="789039"/>
            </a:xfrm>
            <a:prstGeom prst="rect">
              <a:avLst/>
            </a:prstGeom>
          </p:spPr>
        </p:pic>
      </p:grpSp>
    </p:spTree>
    <p:extLst>
      <p:ext uri="{BB962C8B-B14F-4D97-AF65-F5344CB8AC3E}">
        <p14:creationId xmlns:p14="http://schemas.microsoft.com/office/powerpoint/2010/main" val="654206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fade">
                                      <p:cBhvr>
                                        <p:cTn id="23" dur="500"/>
                                        <p:tgtEl>
                                          <p:spTgt spid="10">
                                            <p:txEl>
                                              <p:pRg st="3" end="3"/>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22BD381-F3FB-46B6-A367-40FE91A8272D}"/>
              </a:ext>
            </a:extLst>
          </p:cNvPr>
          <p:cNvSpPr/>
          <p:nvPr/>
        </p:nvSpPr>
        <p:spPr>
          <a:xfrm>
            <a:off x="3673930" y="1899624"/>
            <a:ext cx="1371600" cy="740229"/>
          </a:xfrm>
          <a:prstGeom prst="roundRect">
            <a:avLst/>
          </a:prstGeom>
          <a:solidFill>
            <a:srgbClr val="90C7D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Knowledge bases</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CD847AA-D879-4969-AB24-0C1A0E2CBDB0}"/>
              </a:ext>
            </a:extLst>
          </p:cNvPr>
          <p:cNvSpPr/>
          <p:nvPr/>
        </p:nvSpPr>
        <p:spPr>
          <a:xfrm>
            <a:off x="3673930" y="3688502"/>
            <a:ext cx="1371600" cy="740229"/>
          </a:xfrm>
          <a:prstGeom prst="roundRect">
            <a:avLst/>
          </a:prstGeom>
          <a:solidFill>
            <a:srgbClr val="90C7D8"/>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Estimating</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728701AB-D633-41F1-853E-BCC9289B6762}"/>
              </a:ext>
            </a:extLst>
          </p:cNvPr>
          <p:cNvSpPr/>
          <p:nvPr/>
        </p:nvSpPr>
        <p:spPr>
          <a:xfrm>
            <a:off x="928539" y="3688501"/>
            <a:ext cx="1371600" cy="740229"/>
          </a:xfrm>
          <a:prstGeom prst="roundRect">
            <a:avLst/>
          </a:prstGeom>
          <a:solidFill>
            <a:srgbClr val="C1DE8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Engineering</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3EACAADA-6A6F-4898-89E4-0417DB6E71DB}"/>
              </a:ext>
            </a:extLst>
          </p:cNvPr>
          <p:cNvSpPr/>
          <p:nvPr/>
        </p:nvSpPr>
        <p:spPr>
          <a:xfrm>
            <a:off x="3673930" y="5520925"/>
            <a:ext cx="1371600" cy="740229"/>
          </a:xfrm>
          <a:prstGeom prst="roundRect">
            <a:avLst/>
          </a:prstGeom>
          <a:solidFill>
            <a:srgbClr val="C1DE8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Scheduling, work planning</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C8FCC947-7BFE-48B7-9DC1-7D84D9349E41}"/>
              </a:ext>
            </a:extLst>
          </p:cNvPr>
          <p:cNvSpPr/>
          <p:nvPr/>
        </p:nvSpPr>
        <p:spPr>
          <a:xfrm>
            <a:off x="6849835" y="3688502"/>
            <a:ext cx="1371600" cy="740229"/>
          </a:xfrm>
          <a:prstGeom prst="roundRect">
            <a:avLst/>
          </a:prstGeom>
          <a:solidFill>
            <a:srgbClr val="E8A29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Cost Management</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26299A79-8242-47A7-AFE6-26565BEA9269}"/>
              </a:ext>
            </a:extLst>
          </p:cNvPr>
          <p:cNvSpPr/>
          <p:nvPr/>
        </p:nvSpPr>
        <p:spPr>
          <a:xfrm>
            <a:off x="6849835" y="1899624"/>
            <a:ext cx="1371600" cy="740229"/>
          </a:xfrm>
          <a:prstGeom prst="roundRect">
            <a:avLst/>
          </a:prstGeom>
          <a:solidFill>
            <a:srgbClr val="E8A29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Benchmarking</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E8B9D057-A344-4773-AD1A-096B26698CCC}"/>
              </a:ext>
            </a:extLst>
          </p:cNvPr>
          <p:cNvSpPr/>
          <p:nvPr/>
        </p:nvSpPr>
        <p:spPr>
          <a:xfrm>
            <a:off x="9493248" y="4679099"/>
            <a:ext cx="1371600" cy="740229"/>
          </a:xfrm>
          <a:prstGeom prst="roundRect">
            <a:avLst/>
          </a:prstGeom>
          <a:solidFill>
            <a:srgbClr val="FCCE5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Progress (Quantity surveying)</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2BB6B0DB-0CDD-4828-9ED4-B3923536D153}"/>
              </a:ext>
            </a:extLst>
          </p:cNvPr>
          <p:cNvSpPr/>
          <p:nvPr/>
        </p:nvSpPr>
        <p:spPr>
          <a:xfrm>
            <a:off x="9493248" y="2739997"/>
            <a:ext cx="1371600" cy="740229"/>
          </a:xfrm>
          <a:prstGeom prst="roundRect">
            <a:avLst/>
          </a:prstGeom>
          <a:solidFill>
            <a:srgbClr val="FCCE5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Time reporting</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CBEBFA-41C8-4B17-B0B2-36CEBBCEB3B1}"/>
              </a:ext>
            </a:extLst>
          </p:cNvPr>
          <p:cNvSpPr/>
          <p:nvPr/>
        </p:nvSpPr>
        <p:spPr>
          <a:xfrm>
            <a:off x="6849835" y="5520925"/>
            <a:ext cx="1371600" cy="740229"/>
          </a:xfrm>
          <a:prstGeom prst="roundRect">
            <a:avLst/>
          </a:prstGeom>
          <a:solidFill>
            <a:srgbClr val="FCCE5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ERP</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F854E8C0-EBDF-49AB-AF12-51B80E2BEE44}"/>
              </a:ext>
            </a:extLst>
          </p:cNvPr>
          <p:cNvCxnSpPr>
            <a:stCxn id="10" idx="3"/>
            <a:endCxn id="8" idx="1"/>
          </p:cNvCxnSpPr>
          <p:nvPr/>
        </p:nvCxnSpPr>
        <p:spPr>
          <a:xfrm>
            <a:off x="2300139" y="4058616"/>
            <a:ext cx="1373791" cy="1"/>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E62A726B-8002-4E6F-8617-2CC515092624}"/>
              </a:ext>
            </a:extLst>
          </p:cNvPr>
          <p:cNvSpPr txBox="1"/>
          <p:nvPr/>
        </p:nvSpPr>
        <p:spPr>
          <a:xfrm>
            <a:off x="2432914" y="3550001"/>
            <a:ext cx="11539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Equipment list,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MTO, BOQ</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A546D4EA-3B5F-4BF4-80CA-D07E4A22287D}"/>
              </a:ext>
            </a:extLst>
          </p:cNvPr>
          <p:cNvCxnSpPr>
            <a:cxnSpLocks/>
            <a:stCxn id="8" idx="3"/>
            <a:endCxn id="13" idx="1"/>
          </p:cNvCxnSpPr>
          <p:nvPr/>
        </p:nvCxnSpPr>
        <p:spPr>
          <a:xfrm>
            <a:off x="5045530" y="4058617"/>
            <a:ext cx="1804305"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FEBD9E2C-B419-4633-86C4-2675F2C04177}"/>
              </a:ext>
            </a:extLst>
          </p:cNvPr>
          <p:cNvSpPr txBox="1"/>
          <p:nvPr/>
        </p:nvSpPr>
        <p:spPr>
          <a:xfrm>
            <a:off x="5092467" y="3365335"/>
            <a:ext cx="7476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Baseline,</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Changes,</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Forecast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FCF6A574-37D3-4A11-9CC7-A3C623367380}"/>
              </a:ext>
            </a:extLst>
          </p:cNvPr>
          <p:cNvCxnSpPr>
            <a:cxnSpLocks/>
            <a:stCxn id="12" idx="0"/>
            <a:endCxn id="8" idx="2"/>
          </p:cNvCxnSpPr>
          <p:nvPr/>
        </p:nvCxnSpPr>
        <p:spPr>
          <a:xfrm flipV="1">
            <a:off x="4359730" y="4428731"/>
            <a:ext cx="0" cy="1092194"/>
          </a:xfrm>
          <a:prstGeom prst="straightConnector1">
            <a:avLst/>
          </a:prstGeom>
          <a:ln>
            <a:headEnd type="triangle" w="lg" len="lg"/>
            <a:tailEnd type="triangle" w="lg" len="lg"/>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BA3471F3-342A-4A06-BF4B-69B26B861492}"/>
              </a:ext>
            </a:extLst>
          </p:cNvPr>
          <p:cNvSpPr txBox="1"/>
          <p:nvPr/>
        </p:nvSpPr>
        <p:spPr>
          <a:xfrm>
            <a:off x="4615875" y="4803866"/>
            <a:ext cx="112486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Schedules,</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Work packages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Connector: Elbow 33">
            <a:extLst>
              <a:ext uri="{FF2B5EF4-FFF2-40B4-BE49-F238E27FC236}">
                <a16:creationId xmlns:a16="http://schemas.microsoft.com/office/drawing/2014/main" id="{42EDBEFF-6E09-4336-B58B-A44562D11B5F}"/>
              </a:ext>
            </a:extLst>
          </p:cNvPr>
          <p:cNvCxnSpPr>
            <a:cxnSpLocks/>
            <a:stCxn id="12" idx="3"/>
          </p:cNvCxnSpPr>
          <p:nvPr/>
        </p:nvCxnSpPr>
        <p:spPr>
          <a:xfrm flipV="1">
            <a:off x="5045530" y="4306265"/>
            <a:ext cx="1804305" cy="1584775"/>
          </a:xfrm>
          <a:prstGeom prst="bentConnector3">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186ECBF2-241F-44A2-A859-79A56E4896A4}"/>
              </a:ext>
            </a:extLst>
          </p:cNvPr>
          <p:cNvCxnSpPr>
            <a:cxnSpLocks/>
            <a:stCxn id="13" idx="0"/>
            <a:endCxn id="14" idx="2"/>
          </p:cNvCxnSpPr>
          <p:nvPr/>
        </p:nvCxnSpPr>
        <p:spPr>
          <a:xfrm flipV="1">
            <a:off x="7535635" y="2639853"/>
            <a:ext cx="0" cy="1048649"/>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13809E56-527C-470C-9157-5F0DAA827899}"/>
              </a:ext>
            </a:extLst>
          </p:cNvPr>
          <p:cNvCxnSpPr>
            <a:cxnSpLocks/>
            <a:stCxn id="14" idx="1"/>
            <a:endCxn id="4" idx="3"/>
          </p:cNvCxnSpPr>
          <p:nvPr/>
        </p:nvCxnSpPr>
        <p:spPr>
          <a:xfrm flipH="1">
            <a:off x="5045530" y="2269739"/>
            <a:ext cx="1804305" cy="0"/>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E26F0455-46F2-4CFF-9A37-93856E0B0135}"/>
              </a:ext>
            </a:extLst>
          </p:cNvPr>
          <p:cNvCxnSpPr>
            <a:cxnSpLocks/>
            <a:stCxn id="17" idx="0"/>
            <a:endCxn id="13" idx="2"/>
          </p:cNvCxnSpPr>
          <p:nvPr/>
        </p:nvCxnSpPr>
        <p:spPr>
          <a:xfrm flipV="1">
            <a:off x="7535635" y="4428731"/>
            <a:ext cx="0" cy="1092194"/>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52" name="Connector: Elbow 51">
            <a:extLst>
              <a:ext uri="{FF2B5EF4-FFF2-40B4-BE49-F238E27FC236}">
                <a16:creationId xmlns:a16="http://schemas.microsoft.com/office/drawing/2014/main" id="{A4D0FF37-90AE-41B8-A9DB-D0D09DDA10FD}"/>
              </a:ext>
            </a:extLst>
          </p:cNvPr>
          <p:cNvCxnSpPr>
            <a:cxnSpLocks/>
            <a:stCxn id="15" idx="0"/>
            <a:endCxn id="13" idx="3"/>
          </p:cNvCxnSpPr>
          <p:nvPr/>
        </p:nvCxnSpPr>
        <p:spPr>
          <a:xfrm rot="16200000" flipV="1">
            <a:off x="8890001" y="3390051"/>
            <a:ext cx="620482" cy="1957613"/>
          </a:xfrm>
          <a:prstGeom prst="bentConnector2">
            <a:avLst/>
          </a:prstGeom>
          <a:ln>
            <a:tailEnd type="triangle" w="lg" len="lg"/>
          </a:ln>
        </p:spPr>
        <p:style>
          <a:lnRef idx="1">
            <a:schemeClr val="dk1"/>
          </a:lnRef>
          <a:fillRef idx="0">
            <a:schemeClr val="dk1"/>
          </a:fillRef>
          <a:effectRef idx="0">
            <a:schemeClr val="dk1"/>
          </a:effectRef>
          <a:fontRef idx="minor">
            <a:schemeClr val="tx1"/>
          </a:fontRef>
        </p:style>
      </p:cxnSp>
      <p:cxnSp>
        <p:nvCxnSpPr>
          <p:cNvPr id="56" name="Connector: Elbow 55">
            <a:extLst>
              <a:ext uri="{FF2B5EF4-FFF2-40B4-BE49-F238E27FC236}">
                <a16:creationId xmlns:a16="http://schemas.microsoft.com/office/drawing/2014/main" id="{9B747452-0807-45BD-9924-F353CEFF9A7E}"/>
              </a:ext>
            </a:extLst>
          </p:cNvPr>
          <p:cNvCxnSpPr>
            <a:cxnSpLocks/>
            <a:stCxn id="16" idx="2"/>
            <a:endCxn id="13" idx="3"/>
          </p:cNvCxnSpPr>
          <p:nvPr/>
        </p:nvCxnSpPr>
        <p:spPr>
          <a:xfrm rot="5400000">
            <a:off x="8911047" y="2790615"/>
            <a:ext cx="578391" cy="1957613"/>
          </a:xfrm>
          <a:prstGeom prst="bentConnector2">
            <a:avLst/>
          </a:prstGeom>
          <a:ln>
            <a:tailEnd type="triangle" w="lg" len="lg"/>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B3D931D5-AAAC-4EAE-A690-B7A74D5EA8AD}"/>
              </a:ext>
            </a:extLst>
          </p:cNvPr>
          <p:cNvSpPr txBox="1"/>
          <p:nvPr/>
        </p:nvSpPr>
        <p:spPr>
          <a:xfrm>
            <a:off x="9460325" y="4094678"/>
            <a:ext cx="7187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Progress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59F48FA2-1F21-4D0F-BE93-F9CDEC2D40AD}"/>
              </a:ext>
            </a:extLst>
          </p:cNvPr>
          <p:cNvSpPr txBox="1"/>
          <p:nvPr/>
        </p:nvSpPr>
        <p:spPr>
          <a:xfrm>
            <a:off x="9209937" y="3729006"/>
            <a:ext cx="9691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Actual hours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233B3684-4C40-40FC-A6DF-0F8B9C516D38}"/>
              </a:ext>
            </a:extLst>
          </p:cNvPr>
          <p:cNvSpPr txBox="1"/>
          <p:nvPr/>
        </p:nvSpPr>
        <p:spPr>
          <a:xfrm>
            <a:off x="5961290" y="2356765"/>
            <a:ext cx="9603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Quotes,</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Price data,</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Metrics,</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Cost Models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0" name="Straight Arrow Connector 69">
            <a:extLst>
              <a:ext uri="{FF2B5EF4-FFF2-40B4-BE49-F238E27FC236}">
                <a16:creationId xmlns:a16="http://schemas.microsoft.com/office/drawing/2014/main" id="{FC78089B-5D5B-44CF-82E2-794AFE916F23}"/>
              </a:ext>
            </a:extLst>
          </p:cNvPr>
          <p:cNvCxnSpPr>
            <a:cxnSpLocks/>
            <a:stCxn id="4" idx="2"/>
            <a:endCxn id="8" idx="0"/>
          </p:cNvCxnSpPr>
          <p:nvPr/>
        </p:nvCxnSpPr>
        <p:spPr>
          <a:xfrm>
            <a:off x="4359730" y="2639853"/>
            <a:ext cx="0" cy="1048649"/>
          </a:xfrm>
          <a:prstGeom prst="straightConnector1">
            <a:avLst/>
          </a:prstGeom>
          <a:ln>
            <a:tailEnd type="triangle" w="lg" len="lg"/>
          </a:ln>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D665EA15-207C-482D-8287-76D8740056E8}"/>
              </a:ext>
            </a:extLst>
          </p:cNvPr>
          <p:cNvSpPr txBox="1"/>
          <p:nvPr/>
        </p:nvSpPr>
        <p:spPr>
          <a:xfrm>
            <a:off x="7571606" y="4651662"/>
            <a:ext cx="11000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PO, Contract,</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Actual costs,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Payments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D7B0634B-652E-433A-8041-BABA440F3BD0}"/>
              </a:ext>
            </a:extLst>
          </p:cNvPr>
          <p:cNvSpPr txBox="1"/>
          <p:nvPr/>
        </p:nvSpPr>
        <p:spPr>
          <a:xfrm>
            <a:off x="2796792" y="951899"/>
            <a:ext cx="31258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Cost Estimating &amp; </a:t>
            </a:r>
            <a:b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Planning</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A651A224-BF0D-4A94-B06A-4EF67B5273E7}"/>
              </a:ext>
            </a:extLst>
          </p:cNvPr>
          <p:cNvSpPr txBox="1"/>
          <p:nvPr/>
        </p:nvSpPr>
        <p:spPr>
          <a:xfrm>
            <a:off x="5972697" y="954866"/>
            <a:ext cx="31258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Cost Management &amp; Benchmarking</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4DD0E351-7C5B-4CA7-A3A4-8238C3A83660}"/>
              </a:ext>
            </a:extLst>
          </p:cNvPr>
          <p:cNvSpPr txBox="1"/>
          <p:nvPr/>
        </p:nvSpPr>
        <p:spPr>
          <a:xfrm>
            <a:off x="1717868" y="175855"/>
            <a:ext cx="87562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mj-lt"/>
                <a:ea typeface="+mn-ea"/>
                <a:cs typeface="+mn-cs"/>
              </a:rPr>
              <a:t>Integrated Project Control Landscape</a:t>
            </a:r>
            <a:endParaRPr kumimoji="0" lang="en-GB" sz="3600" b="1" i="0" u="none" strike="noStrike" kern="1200" cap="none" spc="0" normalizeH="0" baseline="0" noProof="0" dirty="0">
              <a:ln>
                <a:noFill/>
              </a:ln>
              <a:solidFill>
                <a:srgbClr val="ED7D31"/>
              </a:solidFill>
              <a:effectLst/>
              <a:uLnTx/>
              <a:uFillTx/>
              <a:latin typeface="+mj-lt"/>
              <a:ea typeface="+mn-ea"/>
              <a:cs typeface="+mn-cs"/>
            </a:endParaRPr>
          </a:p>
        </p:txBody>
      </p:sp>
      <p:pic>
        <p:nvPicPr>
          <p:cNvPr id="32" name="Graphic 31">
            <a:extLst>
              <a:ext uri="{FF2B5EF4-FFF2-40B4-BE49-F238E27FC236}">
                <a16:creationId xmlns:a16="http://schemas.microsoft.com/office/drawing/2014/main" id="{B4035026-1A25-4FF0-8623-20F2C77111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157374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0B936E-F077-4C1F-99E0-6B1C38D70A39}"/>
              </a:ext>
            </a:extLst>
          </p:cNvPr>
          <p:cNvSpPr>
            <a:spLocks noGrp="1"/>
          </p:cNvSpPr>
          <p:nvPr>
            <p:ph type="body" sz="quarter" idx="17"/>
          </p:nvPr>
        </p:nvSpPr>
        <p:spPr>
          <a:xfrm>
            <a:off x="880774" y="2028556"/>
            <a:ext cx="6451600" cy="4148137"/>
          </a:xfrm>
        </p:spPr>
        <p:txBody>
          <a:bodyPr/>
          <a:lstStyle/>
          <a:p>
            <a:endParaRPr lang="LID4096"/>
          </a:p>
        </p:txBody>
      </p:sp>
      <p:pic>
        <p:nvPicPr>
          <p:cNvPr id="5" name="Picture 4">
            <a:extLst>
              <a:ext uri="{FF2B5EF4-FFF2-40B4-BE49-F238E27FC236}">
                <a16:creationId xmlns:a16="http://schemas.microsoft.com/office/drawing/2014/main" id="{816778BC-43F8-489B-8132-274117A97E36}"/>
              </a:ext>
            </a:extLst>
          </p:cNvPr>
          <p:cNvPicPr>
            <a:picLocks noChangeAspect="1"/>
          </p:cNvPicPr>
          <p:nvPr/>
        </p:nvPicPr>
        <p:blipFill>
          <a:blip r:embed="rId2"/>
          <a:stretch>
            <a:fillRect/>
          </a:stretch>
        </p:blipFill>
        <p:spPr>
          <a:xfrm>
            <a:off x="616203" y="1910654"/>
            <a:ext cx="6023556" cy="3001229"/>
          </a:xfrm>
          <a:prstGeom prst="rect">
            <a:avLst/>
          </a:prstGeom>
          <a:effectLst/>
        </p:spPr>
      </p:pic>
      <p:pic>
        <p:nvPicPr>
          <p:cNvPr id="4" name="Picture 3">
            <a:extLst>
              <a:ext uri="{FF2B5EF4-FFF2-40B4-BE49-F238E27FC236}">
                <a16:creationId xmlns:a16="http://schemas.microsoft.com/office/drawing/2014/main" id="{9555C2E2-FB7E-472C-AA0B-8537A5B59E0B}"/>
              </a:ext>
            </a:extLst>
          </p:cNvPr>
          <p:cNvPicPr>
            <a:picLocks noChangeAspect="1"/>
          </p:cNvPicPr>
          <p:nvPr/>
        </p:nvPicPr>
        <p:blipFill>
          <a:blip r:embed="rId3"/>
          <a:stretch>
            <a:fillRect/>
          </a:stretch>
        </p:blipFill>
        <p:spPr>
          <a:xfrm>
            <a:off x="4696963" y="2028556"/>
            <a:ext cx="7518355" cy="5420897"/>
          </a:xfrm>
          <a:prstGeom prst="rect">
            <a:avLst/>
          </a:prstGeom>
          <a:ln>
            <a:noFill/>
          </a:ln>
          <a:effectLst>
            <a:outerShdw blurRad="190500" algn="tl" rotWithShape="0">
              <a:srgbClr val="000000">
                <a:alpha val="70000"/>
              </a:srgbClr>
            </a:outerShdw>
          </a:effectLst>
        </p:spPr>
      </p:pic>
      <p:sp>
        <p:nvSpPr>
          <p:cNvPr id="8" name="Title 11">
            <a:extLst>
              <a:ext uri="{FF2B5EF4-FFF2-40B4-BE49-F238E27FC236}">
                <a16:creationId xmlns:a16="http://schemas.microsoft.com/office/drawing/2014/main" id="{1AE9B9BF-4541-4F1F-9371-7FD3ABFB8977}"/>
              </a:ext>
            </a:extLst>
          </p:cNvPr>
          <p:cNvSpPr txBox="1">
            <a:spLocks/>
          </p:cNvSpPr>
          <p:nvPr/>
        </p:nvSpPr>
        <p:spPr>
          <a:xfrm>
            <a:off x="-1" y="491043"/>
            <a:ext cx="857310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From design to estimate</a:t>
            </a:r>
            <a:endParaRPr lang="nl-NL" sz="3600" dirty="0">
              <a:solidFill>
                <a:schemeClr val="bg1"/>
              </a:solidFill>
            </a:endParaRPr>
          </a:p>
        </p:txBody>
      </p:sp>
      <p:pic>
        <p:nvPicPr>
          <p:cNvPr id="12" name="Picture 11">
            <a:extLst>
              <a:ext uri="{FF2B5EF4-FFF2-40B4-BE49-F238E27FC236}">
                <a16:creationId xmlns:a16="http://schemas.microsoft.com/office/drawing/2014/main" id="{03142766-7989-4278-82EC-7A23867B01F9}"/>
              </a:ext>
            </a:extLst>
          </p:cNvPr>
          <p:cNvPicPr>
            <a:picLocks noChangeAspect="1"/>
          </p:cNvPicPr>
          <p:nvPr/>
        </p:nvPicPr>
        <p:blipFill>
          <a:blip r:embed="rId4"/>
          <a:stretch>
            <a:fillRect/>
          </a:stretch>
        </p:blipFill>
        <p:spPr>
          <a:xfrm>
            <a:off x="8006556" y="2440157"/>
            <a:ext cx="4179752" cy="4365004"/>
          </a:xfrm>
          <a:prstGeom prst="rect">
            <a:avLst/>
          </a:prstGeom>
        </p:spPr>
      </p:pic>
      <p:pic>
        <p:nvPicPr>
          <p:cNvPr id="9" name="Picture 2">
            <a:extLst>
              <a:ext uri="{FF2B5EF4-FFF2-40B4-BE49-F238E27FC236}">
                <a16:creationId xmlns:a16="http://schemas.microsoft.com/office/drawing/2014/main" id="{FA7D1217-2F0F-47C7-A4D0-D48AC0106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8889" y="2028556"/>
            <a:ext cx="7518354" cy="5665181"/>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4A0F8661-A116-43FB-B676-A044B3EA229A}"/>
              </a:ext>
            </a:extLst>
          </p:cNvPr>
          <p:cNvSpPr/>
          <p:nvPr/>
        </p:nvSpPr>
        <p:spPr>
          <a:xfrm rot="620192">
            <a:off x="3143609" y="2509996"/>
            <a:ext cx="1641583" cy="946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FFE3A200-6127-4834-84FE-9D0479469A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39059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0" y="491043"/>
            <a:ext cx="7478568"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Structuring the estimate </a:t>
            </a:r>
            <a:endParaRPr lang="nl-NL" sz="3600" dirty="0">
              <a:solidFill>
                <a:schemeClr val="bg1"/>
              </a:solidFill>
            </a:endParaRPr>
          </a:p>
        </p:txBody>
      </p:sp>
      <p:pic>
        <p:nvPicPr>
          <p:cNvPr id="5" name="Picture 4">
            <a:extLst>
              <a:ext uri="{FF2B5EF4-FFF2-40B4-BE49-F238E27FC236}">
                <a16:creationId xmlns:a16="http://schemas.microsoft.com/office/drawing/2014/main" id="{DFEF4BEE-6639-4A55-A0F1-73657E387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8126" y="2002138"/>
            <a:ext cx="10327908" cy="437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B0A7C044-F491-4BCB-AC25-EFF3689704E2}"/>
              </a:ext>
            </a:extLst>
          </p:cNvPr>
          <p:cNvSpPr/>
          <p:nvPr/>
        </p:nvSpPr>
        <p:spPr>
          <a:xfrm>
            <a:off x="623334" y="1564873"/>
            <a:ext cx="3744456" cy="400110"/>
          </a:xfrm>
          <a:prstGeom prst="rect">
            <a:avLst/>
          </a:prstGeom>
        </p:spPr>
        <p:txBody>
          <a:bodyPr wrap="square">
            <a:spAutoFit/>
          </a:bodyPr>
          <a:lstStyle/>
          <a:p>
            <a:r>
              <a:rPr lang="nl-NL" sz="2000" dirty="0" err="1">
                <a:latin typeface="Fira Sans SemiBold" panose="020B0603050000020004" pitchFamily="34" charset="0"/>
                <a:ea typeface="Fira Sans SemiBold" panose="020B0603050000020004" pitchFamily="34" charset="0"/>
              </a:rPr>
              <a:t>Structured</a:t>
            </a:r>
            <a:r>
              <a:rPr lang="nl-NL" sz="2000" dirty="0">
                <a:latin typeface="Fira Sans SemiBold" panose="020B0603050000020004" pitchFamily="34" charset="0"/>
                <a:ea typeface="Fira Sans SemiBold" panose="020B0603050000020004" pitchFamily="34" charset="0"/>
              </a:rPr>
              <a:t> </a:t>
            </a:r>
            <a:r>
              <a:rPr lang="nl-NL" sz="2000" dirty="0" err="1">
                <a:latin typeface="Fira Sans SemiBold" panose="020B0603050000020004" pitchFamily="34" charset="0"/>
                <a:ea typeface="Fira Sans SemiBold" panose="020B0603050000020004" pitchFamily="34" charset="0"/>
              </a:rPr>
              <a:t>estimate</a:t>
            </a:r>
            <a:r>
              <a:rPr lang="nl-NL" sz="2000" dirty="0">
                <a:latin typeface="Fira Sans SemiBold" panose="020B0603050000020004" pitchFamily="34" charset="0"/>
                <a:ea typeface="Fira Sans SemiBold" panose="020B0603050000020004" pitchFamily="34" charset="0"/>
              </a:rPr>
              <a:t> report</a:t>
            </a:r>
          </a:p>
        </p:txBody>
      </p:sp>
    </p:spTree>
    <p:extLst>
      <p:ext uri="{BB962C8B-B14F-4D97-AF65-F5344CB8AC3E}">
        <p14:creationId xmlns:p14="http://schemas.microsoft.com/office/powerpoint/2010/main" val="402312759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1">
            <a:extLst>
              <a:ext uri="{FF2B5EF4-FFF2-40B4-BE49-F238E27FC236}">
                <a16:creationId xmlns:a16="http://schemas.microsoft.com/office/drawing/2014/main" id="{354A75C2-547E-4E72-954C-730591D78758}"/>
              </a:ext>
            </a:extLst>
          </p:cNvPr>
          <p:cNvSpPr txBox="1">
            <a:spLocks/>
          </p:cNvSpPr>
          <p:nvPr/>
        </p:nvSpPr>
        <p:spPr>
          <a:xfrm>
            <a:off x="-30476" y="491043"/>
            <a:ext cx="6299297"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US" sz="3600" dirty="0">
                <a:solidFill>
                  <a:schemeClr val="bg1"/>
                </a:solidFill>
              </a:rPr>
              <a:t>      Breakdown structures</a:t>
            </a:r>
            <a:endParaRPr lang="nl-NL" sz="3600" dirty="0">
              <a:solidFill>
                <a:schemeClr val="bg1"/>
              </a:solidFill>
            </a:endParaRPr>
          </a:p>
        </p:txBody>
      </p:sp>
      <p:pic>
        <p:nvPicPr>
          <p:cNvPr id="8" name="Picture 2">
            <a:extLst>
              <a:ext uri="{FF2B5EF4-FFF2-40B4-BE49-F238E27FC236}">
                <a16:creationId xmlns:a16="http://schemas.microsoft.com/office/drawing/2014/main" id="{161C1EF3-37A1-40F0-A1C4-ADA8B6C30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0864" y="1470362"/>
            <a:ext cx="6299297" cy="322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a:extLst>
              <a:ext uri="{FF2B5EF4-FFF2-40B4-BE49-F238E27FC236}">
                <a16:creationId xmlns:a16="http://schemas.microsoft.com/office/drawing/2014/main" id="{6E0AB133-18CC-419F-B7F9-53FE52F96478}"/>
              </a:ext>
            </a:extLst>
          </p:cNvPr>
          <p:cNvGraphicFramePr>
            <a:graphicFrameLocks noGrp="1"/>
          </p:cNvGraphicFramePr>
          <p:nvPr>
            <p:extLst>
              <p:ext uri="{D42A27DB-BD31-4B8C-83A1-F6EECF244321}">
                <p14:modId xmlns:p14="http://schemas.microsoft.com/office/powerpoint/2010/main" val="3494807621"/>
              </p:ext>
            </p:extLst>
          </p:nvPr>
        </p:nvGraphicFramePr>
        <p:xfrm>
          <a:off x="1228208" y="4831714"/>
          <a:ext cx="10081225" cy="1341120"/>
        </p:xfrm>
        <a:graphic>
          <a:graphicData uri="http://schemas.openxmlformats.org/drawingml/2006/table">
            <a:tbl>
              <a:tblPr firstRow="1" bandRow="1">
                <a:tableStyleId>{21E4AEA4-8DFA-4A89-87EB-49C32662AFE0}</a:tableStyleId>
              </a:tblPr>
              <a:tblGrid>
                <a:gridCol w="2146326">
                  <a:extLst>
                    <a:ext uri="{9D8B030D-6E8A-4147-A177-3AD203B41FA5}">
                      <a16:colId xmlns:a16="http://schemas.microsoft.com/office/drawing/2014/main" val="3582323610"/>
                    </a:ext>
                  </a:extLst>
                </a:gridCol>
                <a:gridCol w="2231807">
                  <a:extLst>
                    <a:ext uri="{9D8B030D-6E8A-4147-A177-3AD203B41FA5}">
                      <a16:colId xmlns:a16="http://schemas.microsoft.com/office/drawing/2014/main" val="2257226783"/>
                    </a:ext>
                  </a:extLst>
                </a:gridCol>
                <a:gridCol w="2419494">
                  <a:extLst>
                    <a:ext uri="{9D8B030D-6E8A-4147-A177-3AD203B41FA5}">
                      <a16:colId xmlns:a16="http://schemas.microsoft.com/office/drawing/2014/main" val="3650477803"/>
                    </a:ext>
                  </a:extLst>
                </a:gridCol>
                <a:gridCol w="3283598">
                  <a:extLst>
                    <a:ext uri="{9D8B030D-6E8A-4147-A177-3AD203B41FA5}">
                      <a16:colId xmlns:a16="http://schemas.microsoft.com/office/drawing/2014/main" val="1852096971"/>
                    </a:ext>
                  </a:extLst>
                </a:gridCol>
              </a:tblGrid>
              <a:tr h="308236">
                <a:tc>
                  <a:txBody>
                    <a:bodyPr/>
                    <a:lstStyle/>
                    <a:p>
                      <a:endParaRPr lang="en-GB" sz="1600" dirty="0"/>
                    </a:p>
                  </a:txBody>
                  <a:tcPr/>
                </a:tc>
                <a:tc>
                  <a:txBody>
                    <a:bodyPr/>
                    <a:lstStyle/>
                    <a:p>
                      <a:r>
                        <a:rPr lang="en-GB" sz="1600" dirty="0"/>
                        <a:t>WBS</a:t>
                      </a:r>
                    </a:p>
                  </a:txBody>
                  <a:tcPr/>
                </a:tc>
                <a:tc>
                  <a:txBody>
                    <a:bodyPr/>
                    <a:lstStyle/>
                    <a:p>
                      <a:r>
                        <a:rPr lang="en-GB" sz="1600" dirty="0"/>
                        <a:t>OBS</a:t>
                      </a:r>
                    </a:p>
                  </a:txBody>
                  <a:tcPr/>
                </a:tc>
                <a:tc>
                  <a:txBody>
                    <a:bodyPr/>
                    <a:lstStyle/>
                    <a:p>
                      <a:r>
                        <a:rPr lang="en-GB" sz="1600" dirty="0"/>
                        <a:t>CBS</a:t>
                      </a:r>
                    </a:p>
                  </a:txBody>
                  <a:tcPr/>
                </a:tc>
                <a:extLst>
                  <a:ext uri="{0D108BD9-81ED-4DB2-BD59-A6C34878D82A}">
                    <a16:rowId xmlns:a16="http://schemas.microsoft.com/office/drawing/2014/main" val="3604354704"/>
                  </a:ext>
                </a:extLst>
              </a:tr>
              <a:tr h="334966">
                <a:tc>
                  <a:txBody>
                    <a:bodyPr/>
                    <a:lstStyle/>
                    <a:p>
                      <a:r>
                        <a:rPr lang="en-GB" sz="1600" dirty="0"/>
                        <a:t>Install valve</a:t>
                      </a:r>
                    </a:p>
                  </a:txBody>
                  <a:tcPr/>
                </a:tc>
                <a:tc>
                  <a:txBody>
                    <a:bodyPr/>
                    <a:lstStyle/>
                    <a:p>
                      <a:r>
                        <a:rPr lang="en-GB" sz="1600" dirty="0"/>
                        <a:t>Area 1, Tower T-01</a:t>
                      </a:r>
                    </a:p>
                  </a:txBody>
                  <a:tcPr/>
                </a:tc>
                <a:tc>
                  <a:txBody>
                    <a:bodyPr/>
                    <a:lstStyle/>
                    <a:p>
                      <a:r>
                        <a:rPr lang="en-GB" sz="1600" dirty="0"/>
                        <a:t>Mechanical contractor</a:t>
                      </a:r>
                    </a:p>
                  </a:txBody>
                  <a:tcPr/>
                </a:tc>
                <a:tc>
                  <a:txBody>
                    <a:bodyPr/>
                    <a:lstStyle/>
                    <a:p>
                      <a:r>
                        <a:rPr lang="en-GB" sz="1600" dirty="0"/>
                        <a:t>Direct costs, piping, valves</a:t>
                      </a:r>
                    </a:p>
                  </a:txBody>
                  <a:tcPr/>
                </a:tc>
                <a:extLst>
                  <a:ext uri="{0D108BD9-81ED-4DB2-BD59-A6C34878D82A}">
                    <a16:rowId xmlns:a16="http://schemas.microsoft.com/office/drawing/2014/main" val="415150742"/>
                  </a:ext>
                </a:extLst>
              </a:tr>
              <a:tr h="334966">
                <a:tc>
                  <a:txBody>
                    <a:bodyPr/>
                    <a:lstStyle/>
                    <a:p>
                      <a:r>
                        <a:rPr lang="en-GB" sz="1600" dirty="0"/>
                        <a:t>Prefab insulation</a:t>
                      </a:r>
                    </a:p>
                  </a:txBody>
                  <a:tcPr/>
                </a:tc>
                <a:tc>
                  <a:txBody>
                    <a:bodyPr/>
                    <a:lstStyle/>
                    <a:p>
                      <a:r>
                        <a:rPr lang="en-GB" sz="1600" dirty="0"/>
                        <a:t>Area 1, Vessel V-04</a:t>
                      </a:r>
                    </a:p>
                  </a:txBody>
                  <a:tcPr/>
                </a:tc>
                <a:tc>
                  <a:txBody>
                    <a:bodyPr/>
                    <a:lstStyle/>
                    <a:p>
                      <a:r>
                        <a:rPr lang="en-GB" sz="1600" dirty="0"/>
                        <a:t>Insulation contractor</a:t>
                      </a:r>
                    </a:p>
                  </a:txBody>
                  <a:tcPr/>
                </a:tc>
                <a:tc>
                  <a:txBody>
                    <a:bodyPr/>
                    <a:lstStyle/>
                    <a:p>
                      <a:r>
                        <a:rPr lang="en-GB" sz="1600" dirty="0"/>
                        <a:t>Direct costs, insulation, sheeting</a:t>
                      </a:r>
                    </a:p>
                  </a:txBody>
                  <a:tcPr/>
                </a:tc>
                <a:extLst>
                  <a:ext uri="{0D108BD9-81ED-4DB2-BD59-A6C34878D82A}">
                    <a16:rowId xmlns:a16="http://schemas.microsoft.com/office/drawing/2014/main" val="4086281583"/>
                  </a:ext>
                </a:extLst>
              </a:tr>
              <a:tr h="334966">
                <a:tc>
                  <a:txBody>
                    <a:bodyPr/>
                    <a:lstStyle/>
                    <a:p>
                      <a:r>
                        <a:rPr lang="en-GB" sz="1600" dirty="0"/>
                        <a:t>Remove scaffold</a:t>
                      </a:r>
                    </a:p>
                  </a:txBody>
                  <a:tcPr/>
                </a:tc>
                <a:tc>
                  <a:txBody>
                    <a:bodyPr/>
                    <a:lstStyle/>
                    <a:p>
                      <a:r>
                        <a:rPr lang="en-GB" sz="1600" dirty="0"/>
                        <a:t>Area 1, Vessel V-04</a:t>
                      </a:r>
                    </a:p>
                  </a:txBody>
                  <a:tcPr/>
                </a:tc>
                <a:tc>
                  <a:txBody>
                    <a:bodyPr/>
                    <a:lstStyle/>
                    <a:p>
                      <a:r>
                        <a:rPr lang="en-GB" sz="1600" dirty="0"/>
                        <a:t>Scaffolding contractor</a:t>
                      </a:r>
                    </a:p>
                  </a:txBody>
                  <a:tcPr/>
                </a:tc>
                <a:tc>
                  <a:txBody>
                    <a:bodyPr/>
                    <a:lstStyle/>
                    <a:p>
                      <a:r>
                        <a:rPr lang="en-GB" sz="1600" dirty="0"/>
                        <a:t>Indirect costs, scaffolding</a:t>
                      </a:r>
                    </a:p>
                  </a:txBody>
                  <a:tcPr/>
                </a:tc>
                <a:extLst>
                  <a:ext uri="{0D108BD9-81ED-4DB2-BD59-A6C34878D82A}">
                    <a16:rowId xmlns:a16="http://schemas.microsoft.com/office/drawing/2014/main" val="748343703"/>
                  </a:ext>
                </a:extLst>
              </a:tr>
            </a:tbl>
          </a:graphicData>
        </a:graphic>
      </p:graphicFrame>
    </p:spTree>
    <p:extLst>
      <p:ext uri="{BB962C8B-B14F-4D97-AF65-F5344CB8AC3E}">
        <p14:creationId xmlns:p14="http://schemas.microsoft.com/office/powerpoint/2010/main" val="1717702864"/>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nvGraphicFramePr>
        <p:xfrm>
          <a:off x="3420000" y="2038663"/>
          <a:ext cx="5375275" cy="41557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nvGraphicFramePr>
        <p:xfrm>
          <a:off x="3419642" y="2048340"/>
          <a:ext cx="5375275" cy="4155761"/>
        </p:xfrm>
        <a:graphic>
          <a:graphicData uri="http://schemas.openxmlformats.org/drawingml/2006/chart">
            <c:chart xmlns:c="http://schemas.openxmlformats.org/drawingml/2006/chart" xmlns:r="http://schemas.openxmlformats.org/officeDocument/2006/relationships" r:id="rId3"/>
          </a:graphicData>
        </a:graphic>
      </p:graphicFrame>
      <p:sp>
        <p:nvSpPr>
          <p:cNvPr id="36" name="Rectangle 35"/>
          <p:cNvSpPr/>
          <p:nvPr/>
        </p:nvSpPr>
        <p:spPr>
          <a:xfrm>
            <a:off x="4099928" y="2046288"/>
            <a:ext cx="3943806" cy="4155761"/>
          </a:xfrm>
          <a:prstGeom prst="rect">
            <a:avLst/>
          </a:prstGeom>
          <a:gradFill flip="none" rotWithShape="1">
            <a:gsLst>
              <a:gs pos="0">
                <a:schemeClr val="bg1">
                  <a:alpha val="0"/>
                </a:schemeClr>
              </a:gs>
              <a:gs pos="50000">
                <a:schemeClr val="bg1">
                  <a:alpha val="12000"/>
                </a:schemeClr>
              </a:gs>
              <a:gs pos="100000">
                <a:schemeClr val="bg1">
                  <a:alpha val="2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Content Placeholder 11"/>
          <p:cNvSpPr txBox="1">
            <a:spLocks/>
          </p:cNvSpPr>
          <p:nvPr/>
        </p:nvSpPr>
        <p:spPr>
          <a:xfrm>
            <a:off x="56563" y="4105969"/>
            <a:ext cx="3764083" cy="686193"/>
          </a:xfrm>
          <a:prstGeom prst="rect">
            <a:avLst/>
          </a:prstGeom>
        </p:spPr>
        <p:txBody>
          <a:bodyPr vert="horz" lIns="91440" tIns="45720" rIns="91440" bIns="45720" numCol="1" spcCol="576000" rtlCol="0" anchor="ctr">
            <a:normAutofit/>
          </a:bodyPr>
          <a:lstStyle>
            <a:lvl1pPr marL="0" indent="0" algn="ctr" defTabSz="914400" rtl="0" eaLnBrk="1" latinLnBrk="0" hangingPunct="1">
              <a:spcBef>
                <a:spcPct val="20000"/>
              </a:spcBef>
              <a:buFont typeface="Arial" pitchFamily="34" charset="0"/>
              <a:buNone/>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b"/>
            <a:r>
              <a:rPr lang="nl-NL" dirty="0">
                <a:solidFill>
                  <a:schemeClr val="accent1"/>
                </a:solidFill>
                <a:latin typeface="Fira Sans SemiBold" panose="020B0603050000020004" pitchFamily="34" charset="0"/>
                <a:ea typeface="Fira Sans SemiBold" panose="020B0603050000020004" pitchFamily="34" charset="0"/>
              </a:rPr>
              <a:t>Change Management</a:t>
            </a:r>
          </a:p>
        </p:txBody>
      </p:sp>
      <p:sp>
        <p:nvSpPr>
          <p:cNvPr id="12" name="Content Placeholder 11"/>
          <p:cNvSpPr txBox="1">
            <a:spLocks/>
          </p:cNvSpPr>
          <p:nvPr/>
        </p:nvSpPr>
        <p:spPr>
          <a:xfrm>
            <a:off x="878891" y="5502275"/>
            <a:ext cx="3791721" cy="680909"/>
          </a:xfrm>
          <a:prstGeom prst="rect">
            <a:avLst/>
          </a:prstGeom>
        </p:spPr>
        <p:txBody>
          <a:bodyPr vert="horz" lIns="91440" tIns="45720" rIns="91440" bIns="45720" numCol="1" spcCol="576000" rtlCol="0" anchor="ctr">
            <a:normAutofit lnSpcReduction="10000"/>
          </a:bodyPr>
          <a:lstStyle>
            <a:lvl1pPr marL="0" indent="0" algn="ctr" defTabSz="914400" rtl="0" eaLnBrk="1" latinLnBrk="0" hangingPunct="1">
              <a:spcBef>
                <a:spcPct val="20000"/>
              </a:spcBef>
              <a:buFont typeface="Arial" pitchFamily="34" charset="0"/>
              <a:buNone/>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b"/>
            <a:r>
              <a:rPr lang="nl-NL" dirty="0">
                <a:solidFill>
                  <a:schemeClr val="accent1"/>
                </a:solidFill>
                <a:latin typeface="Fira Sans SemiBold" panose="020B0603050000020004" pitchFamily="34" charset="0"/>
                <a:ea typeface="Fira Sans SemiBold" panose="020B0603050000020004" pitchFamily="34" charset="0"/>
              </a:rPr>
              <a:t>Monitoring &amp; Controlling Costs</a:t>
            </a:r>
          </a:p>
        </p:txBody>
      </p:sp>
      <p:sp>
        <p:nvSpPr>
          <p:cNvPr id="17" name="Content Placeholder 11"/>
          <p:cNvSpPr txBox="1">
            <a:spLocks/>
          </p:cNvSpPr>
          <p:nvPr/>
        </p:nvSpPr>
        <p:spPr>
          <a:xfrm>
            <a:off x="7757221" y="5418664"/>
            <a:ext cx="3811941" cy="696517"/>
          </a:xfrm>
          <a:prstGeom prst="rect">
            <a:avLst/>
          </a:prstGeom>
        </p:spPr>
        <p:txBody>
          <a:bodyPr vert="horz" lIns="91440" tIns="45720" rIns="91440" bIns="45720" numCol="1" spcCol="576000" rtlCol="0" anchor="ctr">
            <a:normAutofit/>
          </a:bodyPr>
          <a:lstStyle>
            <a:lvl1pPr marL="0" indent="0" algn="ctr" defTabSz="914400" rtl="0" eaLnBrk="1" latinLnBrk="0" hangingPunct="1">
              <a:spcBef>
                <a:spcPct val="20000"/>
              </a:spcBef>
              <a:buFont typeface="Arial" pitchFamily="34" charset="0"/>
              <a:buNone/>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fontAlgn="b"/>
            <a:r>
              <a:rPr lang="nl-NL" dirty="0">
                <a:latin typeface="Fira Sans SemiBold" panose="020B0603050000020004" pitchFamily="34" charset="0"/>
                <a:ea typeface="Fira Sans SemiBold" panose="020B0603050000020004" pitchFamily="34" charset="0"/>
              </a:rPr>
              <a:t>Fixing Cost Accounts</a:t>
            </a:r>
            <a:endParaRPr lang="nl-NL" dirty="0">
              <a:solidFill>
                <a:srgbClr val="000000"/>
              </a:solidFill>
              <a:latin typeface="Fira Sans SemiBold" panose="020B0603050000020004" pitchFamily="34" charset="0"/>
              <a:ea typeface="Fira Sans SemiBold" panose="020B0603050000020004" pitchFamily="34" charset="0"/>
            </a:endParaRPr>
          </a:p>
        </p:txBody>
      </p:sp>
      <p:sp>
        <p:nvSpPr>
          <p:cNvPr id="10" name="Content Placeholder 11"/>
          <p:cNvSpPr txBox="1">
            <a:spLocks/>
          </p:cNvSpPr>
          <p:nvPr/>
        </p:nvSpPr>
        <p:spPr>
          <a:xfrm>
            <a:off x="611442" y="2167363"/>
            <a:ext cx="3791721" cy="691356"/>
          </a:xfrm>
          <a:prstGeom prst="rect">
            <a:avLst/>
          </a:prstGeom>
        </p:spPr>
        <p:txBody>
          <a:bodyPr vert="horz" lIns="91440" tIns="45720" rIns="91440" bIns="45720" numCol="1" spcCol="576000" rtlCol="0" anchor="ctr">
            <a:normAutofit/>
          </a:bodyPr>
          <a:lstStyle>
            <a:lvl1pPr marL="0" indent="0" algn="ctr" defTabSz="914400" rtl="0" eaLnBrk="1" latinLnBrk="0" hangingPunct="1">
              <a:spcBef>
                <a:spcPct val="20000"/>
              </a:spcBef>
              <a:buFont typeface="Arial" pitchFamily="34" charset="0"/>
              <a:buNone/>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fontAlgn="b"/>
            <a:r>
              <a:rPr lang="nl-NL" dirty="0">
                <a:solidFill>
                  <a:schemeClr val="accent1"/>
                </a:solidFill>
                <a:latin typeface="Fira Sans SemiBold" panose="020B0603050000020004" pitchFamily="34" charset="0"/>
                <a:ea typeface="Fira Sans SemiBold" panose="020B0603050000020004" pitchFamily="34" charset="0"/>
              </a:rPr>
              <a:t>Forecasting &amp; Trending</a:t>
            </a:r>
          </a:p>
        </p:txBody>
      </p:sp>
      <p:sp>
        <p:nvSpPr>
          <p:cNvPr id="30" name="Content Placeholder 11"/>
          <p:cNvSpPr txBox="1">
            <a:spLocks/>
          </p:cNvSpPr>
          <p:nvPr/>
        </p:nvSpPr>
        <p:spPr>
          <a:xfrm>
            <a:off x="8389734" y="3773886"/>
            <a:ext cx="3791719" cy="675180"/>
          </a:xfrm>
          <a:prstGeom prst="rect">
            <a:avLst/>
          </a:prstGeom>
        </p:spPr>
        <p:txBody>
          <a:bodyPr vert="horz" lIns="91440" tIns="45720" rIns="91440" bIns="45720" numCol="1" spcCol="576000" rtlCol="0" anchor="ctr">
            <a:normAutofit/>
          </a:bodyPr>
          <a:lstStyle>
            <a:lvl1pPr marL="0" indent="0" algn="ctr" defTabSz="914400" rtl="0" eaLnBrk="1" latinLnBrk="0" hangingPunct="1">
              <a:spcBef>
                <a:spcPct val="20000"/>
              </a:spcBef>
              <a:buFont typeface="Arial" pitchFamily="34" charset="0"/>
              <a:buNone/>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fontAlgn="b"/>
            <a:r>
              <a:rPr lang="nl-NL" dirty="0">
                <a:latin typeface="Fira Sans SemiBold" panose="020B0603050000020004" pitchFamily="34" charset="0"/>
                <a:ea typeface="Fira Sans SemiBold" panose="020B0603050000020004" pitchFamily="34" charset="0"/>
              </a:rPr>
              <a:t>Corecting Labor Coding</a:t>
            </a:r>
            <a:endParaRPr lang="nl-NL" dirty="0">
              <a:solidFill>
                <a:srgbClr val="000000"/>
              </a:solidFill>
              <a:latin typeface="Fira Sans SemiBold" panose="020B0603050000020004" pitchFamily="34" charset="0"/>
              <a:ea typeface="Fira Sans SemiBold" panose="020B0603050000020004" pitchFamily="34" charset="0"/>
            </a:endParaRPr>
          </a:p>
        </p:txBody>
      </p:sp>
      <p:sp>
        <p:nvSpPr>
          <p:cNvPr id="31" name="Content Placeholder 11"/>
          <p:cNvSpPr txBox="1">
            <a:spLocks/>
          </p:cNvSpPr>
          <p:nvPr/>
        </p:nvSpPr>
        <p:spPr>
          <a:xfrm>
            <a:off x="7564009" y="2037409"/>
            <a:ext cx="3791720" cy="690562"/>
          </a:xfrm>
          <a:prstGeom prst="rect">
            <a:avLst/>
          </a:prstGeom>
        </p:spPr>
        <p:txBody>
          <a:bodyPr vert="horz" lIns="91440" tIns="45720" rIns="91440" bIns="45720" numCol="1" spcCol="576000" rtlCol="0" anchor="ctr">
            <a:normAutofit/>
          </a:bodyPr>
          <a:lstStyle>
            <a:lvl1pPr marL="0" indent="0" algn="ctr" defTabSz="914400" rtl="0" eaLnBrk="1" latinLnBrk="0" hangingPunct="1">
              <a:spcBef>
                <a:spcPct val="20000"/>
              </a:spcBef>
              <a:buFont typeface="Arial" pitchFamily="34" charset="0"/>
              <a:buNone/>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nl-NL" dirty="0">
                <a:latin typeface="Fira Sans SemiBold" panose="020B0603050000020004" pitchFamily="34" charset="0"/>
                <a:ea typeface="Fira Sans SemiBold" panose="020B0603050000020004" pitchFamily="34" charset="0"/>
              </a:rPr>
              <a:t>Manual Downloading</a:t>
            </a:r>
          </a:p>
        </p:txBody>
      </p:sp>
      <p:sp>
        <p:nvSpPr>
          <p:cNvPr id="15" name="Title 11">
            <a:extLst>
              <a:ext uri="{FF2B5EF4-FFF2-40B4-BE49-F238E27FC236}">
                <a16:creationId xmlns:a16="http://schemas.microsoft.com/office/drawing/2014/main" id="{8DFE6818-E758-49D8-B10E-91496AFACAE6}"/>
              </a:ext>
            </a:extLst>
          </p:cNvPr>
          <p:cNvSpPr txBox="1">
            <a:spLocks/>
          </p:cNvSpPr>
          <p:nvPr/>
        </p:nvSpPr>
        <p:spPr>
          <a:xfrm>
            <a:off x="-1" y="491043"/>
            <a:ext cx="10531739"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tabLst>
                <a:tab pos="542925" algn="l"/>
              </a:tabLst>
            </a:pPr>
            <a:r>
              <a:rPr lang="en-US" sz="3600" dirty="0">
                <a:solidFill>
                  <a:schemeClr val="bg1"/>
                </a:solidFill>
              </a:rPr>
              <a:t>Spend valuable time on what really matters</a:t>
            </a:r>
          </a:p>
        </p:txBody>
      </p:sp>
    </p:spTree>
    <p:extLst>
      <p:ext uri="{BB962C8B-B14F-4D97-AF65-F5344CB8AC3E}">
        <p14:creationId xmlns:p14="http://schemas.microsoft.com/office/powerpoint/2010/main" val="2603504917"/>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accel="100000" fill="hold" grpId="0" nodeType="clickEffect">
                                      <p:stCondLst>
                                        <p:cond delay="0"/>
                                      </p:stCondLst>
                                      <p:childTnLst>
                                        <p:animRot by="43200000">
                                          <p:cBhvr>
                                            <p:cTn id="31" dur="1750" fill="hold"/>
                                            <p:tgtEl>
                                              <p:spTgt spid="9"/>
                                            </p:tgtEl>
                                            <p:attrNameLst>
                                              <p:attrName>r</p:attrName>
                                            </p:attrNameLst>
                                          </p:cBhvr>
                                        </p:animRot>
                                      </p:childTnLst>
                                    </p:cTn>
                                  </p:par>
                                  <p:par>
                                    <p:cTn id="32" presetID="10" presetClass="exit" presetSubtype="0" fill="hold" grpId="1" nodeType="withEffect">
                                      <p:stCondLst>
                                        <p:cond delay="750"/>
                                      </p:stCondLst>
                                      <p:childTnLst>
                                        <p:animEffect transition="out" filter="fade">
                                          <p:cBhvr>
                                            <p:cTn id="33" dur="1250"/>
                                            <p:tgtEl>
                                              <p:spTgt spid="9"/>
                                            </p:tgtEl>
                                          </p:cBhvr>
                                        </p:animEffect>
                                        <p:set>
                                          <p:cBhvr>
                                            <p:cTn id="34" dur="1" fill="hold">
                                              <p:stCondLst>
                                                <p:cond delay="1249"/>
                                              </p:stCondLst>
                                            </p:cTn>
                                            <p:tgtEl>
                                              <p:spTgt spid="9"/>
                                            </p:tgtEl>
                                            <p:attrNameLst>
                                              <p:attrName>style.visibility</p:attrName>
                                            </p:attrNameLst>
                                          </p:cBhvr>
                                          <p:to>
                                            <p:strVal val="hidden"/>
                                          </p:to>
                                        </p:set>
                                      </p:childTnLst>
                                    </p:cTn>
                                  </p:par>
                                  <p:par>
                                    <p:cTn id="35" presetID="10" presetClass="entr" presetSubtype="0" fill="hold" grpId="0" nodeType="withEffect">
                                      <p:stCondLst>
                                        <p:cond delay="75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750"/>
                                            <p:tgtEl>
                                              <p:spTgt spid="6"/>
                                            </p:tgtEl>
                                          </p:cBhvr>
                                        </p:animEffect>
                                      </p:childTnLst>
                                    </p:cTn>
                                  </p:par>
                                  <p:par>
                                    <p:cTn id="38" presetID="8" presetClass="emph" presetSubtype="0" accel="18182" fill="hold" grpId="1" nodeType="withEffect" p14:presetBounceEnd="36000">
                                      <p:stCondLst>
                                        <p:cond delay="750"/>
                                      </p:stCondLst>
                                      <p:childTnLst>
                                        <p:animRot by="43200000" p14:bounceEnd="36000">
                                          <p:cBhvr>
                                            <p:cTn id="39" dur="1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9" grpId="1">
            <p:bldAsOne/>
          </p:bldGraphic>
          <p:bldGraphic spid="6" grpId="0">
            <p:bldAsOne/>
          </p:bldGraphic>
          <p:bldGraphic spid="6" grpId="1">
            <p:bldAsOne/>
          </p:bldGraphic>
          <p:bldP spid="11" grpId="0"/>
          <p:bldP spid="12" grpId="0"/>
          <p:bldP spid="17" grpId="0"/>
          <p:bldP spid="10" grpId="0"/>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accel="100000" fill="hold" grpId="0" nodeType="clickEffect">
                                      <p:stCondLst>
                                        <p:cond delay="0"/>
                                      </p:stCondLst>
                                      <p:childTnLst>
                                        <p:animRot by="43200000">
                                          <p:cBhvr>
                                            <p:cTn id="31" dur="1750" fill="hold"/>
                                            <p:tgtEl>
                                              <p:spTgt spid="9"/>
                                            </p:tgtEl>
                                            <p:attrNameLst>
                                              <p:attrName>r</p:attrName>
                                            </p:attrNameLst>
                                          </p:cBhvr>
                                        </p:animRot>
                                      </p:childTnLst>
                                    </p:cTn>
                                  </p:par>
                                  <p:par>
                                    <p:cTn id="32" presetID="10" presetClass="exit" presetSubtype="0" fill="hold" grpId="1" nodeType="withEffect">
                                      <p:stCondLst>
                                        <p:cond delay="750"/>
                                      </p:stCondLst>
                                      <p:childTnLst>
                                        <p:animEffect transition="out" filter="fade">
                                          <p:cBhvr>
                                            <p:cTn id="33" dur="1250"/>
                                            <p:tgtEl>
                                              <p:spTgt spid="9"/>
                                            </p:tgtEl>
                                          </p:cBhvr>
                                        </p:animEffect>
                                        <p:set>
                                          <p:cBhvr>
                                            <p:cTn id="34" dur="1" fill="hold">
                                              <p:stCondLst>
                                                <p:cond delay="1249"/>
                                              </p:stCondLst>
                                            </p:cTn>
                                            <p:tgtEl>
                                              <p:spTgt spid="9"/>
                                            </p:tgtEl>
                                            <p:attrNameLst>
                                              <p:attrName>style.visibility</p:attrName>
                                            </p:attrNameLst>
                                          </p:cBhvr>
                                          <p:to>
                                            <p:strVal val="hidden"/>
                                          </p:to>
                                        </p:set>
                                      </p:childTnLst>
                                    </p:cTn>
                                  </p:par>
                                  <p:par>
                                    <p:cTn id="35" presetID="10" presetClass="entr" presetSubtype="0" fill="hold" grpId="0" nodeType="withEffect">
                                      <p:stCondLst>
                                        <p:cond delay="75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750"/>
                                            <p:tgtEl>
                                              <p:spTgt spid="6"/>
                                            </p:tgtEl>
                                          </p:cBhvr>
                                        </p:animEffect>
                                      </p:childTnLst>
                                    </p:cTn>
                                  </p:par>
                                  <p:par>
                                    <p:cTn id="38" presetID="8" presetClass="emph" presetSubtype="0" accel="18182" fill="hold" grpId="1" nodeType="withEffect">
                                      <p:stCondLst>
                                        <p:cond delay="750"/>
                                      </p:stCondLst>
                                      <p:childTnLst>
                                        <p:animRot by="43200000">
                                          <p:cBhvr>
                                            <p:cTn id="39" dur="1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9" grpId="1">
            <p:bldAsOne/>
          </p:bldGraphic>
          <p:bldGraphic spid="6" grpId="0">
            <p:bldAsOne/>
          </p:bldGraphic>
          <p:bldGraphic spid="6" grpId="1">
            <p:bldAsOne/>
          </p:bldGraphic>
          <p:bldP spid="11" grpId="0"/>
          <p:bldP spid="12" grpId="0"/>
          <p:bldP spid="17" grpId="0"/>
          <p:bldP spid="10" grpId="0"/>
          <p:bldP spid="30" grpId="0"/>
          <p:bldP spid="31"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1" y="491043"/>
            <a:ext cx="828490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a:t>
            </a:r>
            <a:r>
              <a:rPr lang="en-US" sz="3600" dirty="0">
                <a:solidFill>
                  <a:schemeClr val="bg1"/>
                </a:solidFill>
              </a:rPr>
              <a:t>Forecast – Link with estimate</a:t>
            </a:r>
            <a:endParaRPr lang="nl-NL" sz="3600" dirty="0">
              <a:solidFill>
                <a:schemeClr val="bg1"/>
              </a:solidFill>
            </a:endParaRPr>
          </a:p>
        </p:txBody>
      </p:sp>
      <p:sp>
        <p:nvSpPr>
          <p:cNvPr id="11" name="Content Placeholder 11">
            <a:extLst>
              <a:ext uri="{FF2B5EF4-FFF2-40B4-BE49-F238E27FC236}">
                <a16:creationId xmlns:a16="http://schemas.microsoft.com/office/drawing/2014/main" id="{97722CDA-3A60-497B-BB81-A876A3341947}"/>
              </a:ext>
            </a:extLst>
          </p:cNvPr>
          <p:cNvSpPr txBox="1">
            <a:spLocks/>
          </p:cNvSpPr>
          <p:nvPr/>
        </p:nvSpPr>
        <p:spPr>
          <a:xfrm>
            <a:off x="523609" y="1585576"/>
            <a:ext cx="4708285" cy="2534708"/>
          </a:xfrm>
          <a:prstGeom prst="rect">
            <a:avLst/>
          </a:prstGeom>
        </p:spPr>
        <p:txBody>
          <a:bodyPr vert="horz" lIns="91440" tIns="45720" rIns="91440" bIns="45720" numCol="1" spcCol="576000" rtlCol="0" anchor="ctr">
            <a:noAutofit/>
          </a:bodyPr>
          <a:lstStyle>
            <a:lvl1pPr marL="342900" indent="-3429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US" dirty="0">
                <a:latin typeface="Fira Sans SemiBold" panose="020B0603050000020004" pitchFamily="34" charset="0"/>
                <a:ea typeface="Fira Sans SemiBold" panose="020B0603050000020004" pitchFamily="34" charset="0"/>
                <a:cs typeface="Calibri" panose="020F0502020204030204" pitchFamily="34" charset="0"/>
              </a:rPr>
              <a:t>Link with cost estimate</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Integrate cost control and estimating</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Involvement of cost estimator in execution phase</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More accurate and detailed baseline, changes and forecasts</a:t>
            </a:r>
          </a:p>
        </p:txBody>
      </p:sp>
      <p:pic>
        <p:nvPicPr>
          <p:cNvPr id="16" name="Picture 15">
            <a:extLst>
              <a:ext uri="{FF2B5EF4-FFF2-40B4-BE49-F238E27FC236}">
                <a16:creationId xmlns:a16="http://schemas.microsoft.com/office/drawing/2014/main" id="{902D47DA-6703-462E-8B8B-C7F7FDA33E16}"/>
              </a:ext>
            </a:extLst>
          </p:cNvPr>
          <p:cNvPicPr>
            <a:picLocks noChangeAspect="1"/>
          </p:cNvPicPr>
          <p:nvPr/>
        </p:nvPicPr>
        <p:blipFill>
          <a:blip r:embed="rId3"/>
          <a:stretch>
            <a:fillRect/>
          </a:stretch>
        </p:blipFill>
        <p:spPr>
          <a:xfrm>
            <a:off x="5462323" y="2269122"/>
            <a:ext cx="7604047" cy="4591293"/>
          </a:xfrm>
          <a:prstGeom prst="rect">
            <a:avLst/>
          </a:prstGeom>
        </p:spPr>
      </p:pic>
      <p:grpSp>
        <p:nvGrpSpPr>
          <p:cNvPr id="19" name="Group 18">
            <a:extLst>
              <a:ext uri="{FF2B5EF4-FFF2-40B4-BE49-F238E27FC236}">
                <a16:creationId xmlns:a16="http://schemas.microsoft.com/office/drawing/2014/main" id="{8F1E4D2F-281D-412A-BACE-EAD416792776}"/>
              </a:ext>
            </a:extLst>
          </p:cNvPr>
          <p:cNvGrpSpPr/>
          <p:nvPr/>
        </p:nvGrpSpPr>
        <p:grpSpPr>
          <a:xfrm>
            <a:off x="2063510" y="2888441"/>
            <a:ext cx="4121070" cy="3744455"/>
            <a:chOff x="2063510" y="2888441"/>
            <a:chExt cx="4121070" cy="3744455"/>
          </a:xfrm>
        </p:grpSpPr>
        <p:pic>
          <p:nvPicPr>
            <p:cNvPr id="17" name="Picture 16">
              <a:extLst>
                <a:ext uri="{FF2B5EF4-FFF2-40B4-BE49-F238E27FC236}">
                  <a16:creationId xmlns:a16="http://schemas.microsoft.com/office/drawing/2014/main" id="{8D5113B4-203C-426F-AB49-A3E8D5101E6E}"/>
                </a:ext>
              </a:extLst>
            </p:cNvPr>
            <p:cNvPicPr>
              <a:picLocks noChangeAspect="1"/>
            </p:cNvPicPr>
            <p:nvPr/>
          </p:nvPicPr>
          <p:blipFill>
            <a:blip r:embed="rId4"/>
            <a:stretch>
              <a:fillRect/>
            </a:stretch>
          </p:blipFill>
          <p:spPr>
            <a:xfrm>
              <a:off x="2063510" y="4374301"/>
              <a:ext cx="3695700" cy="2181225"/>
            </a:xfrm>
            <a:prstGeom prst="rect">
              <a:avLst/>
            </a:prstGeom>
            <a:ln w="28575">
              <a:solidFill>
                <a:schemeClr val="accent1"/>
              </a:solidFill>
            </a:ln>
            <a:effectLst>
              <a:outerShdw blurRad="50800" dist="38100" dir="2700000" algn="tl" rotWithShape="0">
                <a:prstClr val="black">
                  <a:alpha val="40000"/>
                </a:prstClr>
              </a:outerShdw>
            </a:effectLst>
          </p:spPr>
        </p:pic>
        <p:sp>
          <p:nvSpPr>
            <p:cNvPr id="18" name="Left Brace 17">
              <a:extLst>
                <a:ext uri="{FF2B5EF4-FFF2-40B4-BE49-F238E27FC236}">
                  <a16:creationId xmlns:a16="http://schemas.microsoft.com/office/drawing/2014/main" id="{AC455521-6917-4728-A407-DB09AA8D9380}"/>
                </a:ext>
              </a:extLst>
            </p:cNvPr>
            <p:cNvSpPr/>
            <p:nvPr/>
          </p:nvSpPr>
          <p:spPr>
            <a:xfrm>
              <a:off x="5838938" y="2888441"/>
              <a:ext cx="345642" cy="3744455"/>
            </a:xfrm>
            <a:prstGeom prst="leftBrace">
              <a:avLst>
                <a:gd name="adj1" fmla="val 4686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2" name="Rectangle 21">
            <a:extLst>
              <a:ext uri="{FF2B5EF4-FFF2-40B4-BE49-F238E27FC236}">
                <a16:creationId xmlns:a16="http://schemas.microsoft.com/office/drawing/2014/main" id="{66530132-A9AC-4DE7-BAB6-87D8622D8448}"/>
              </a:ext>
            </a:extLst>
          </p:cNvPr>
          <p:cNvSpPr/>
          <p:nvPr/>
        </p:nvSpPr>
        <p:spPr>
          <a:xfrm>
            <a:off x="10416525" y="1931218"/>
            <a:ext cx="1795684" cy="400110"/>
          </a:xfrm>
          <a:prstGeom prst="rect">
            <a:avLst/>
          </a:prstGeom>
        </p:spPr>
        <p:txBody>
          <a:bodyPr wrap="none">
            <a:spAutoFit/>
          </a:bodyPr>
          <a:lstStyle/>
          <a:p>
            <a:r>
              <a:rPr lang="en-GB" sz="2000" dirty="0">
                <a:latin typeface="Fira Sans SemiBold" panose="020B0603050000020004" pitchFamily="34" charset="0"/>
                <a:ea typeface="Fira Sans SemiBold" panose="020B0603050000020004" pitchFamily="34" charset="0"/>
              </a:rPr>
              <a:t>Cost estimate</a:t>
            </a:r>
          </a:p>
        </p:txBody>
      </p:sp>
      <p:sp>
        <p:nvSpPr>
          <p:cNvPr id="23" name="Rectangle 22">
            <a:extLst>
              <a:ext uri="{FF2B5EF4-FFF2-40B4-BE49-F238E27FC236}">
                <a16:creationId xmlns:a16="http://schemas.microsoft.com/office/drawing/2014/main" id="{F609D2F1-CE79-422A-830B-3D6FE4AD2401}"/>
              </a:ext>
            </a:extLst>
          </p:cNvPr>
          <p:cNvSpPr/>
          <p:nvPr/>
        </p:nvSpPr>
        <p:spPr>
          <a:xfrm>
            <a:off x="3287975" y="4057253"/>
            <a:ext cx="1337930" cy="338554"/>
          </a:xfrm>
          <a:prstGeom prst="rect">
            <a:avLst/>
          </a:prstGeom>
        </p:spPr>
        <p:txBody>
          <a:bodyPr wrap="none">
            <a:spAutoFit/>
          </a:bodyPr>
          <a:lstStyle/>
          <a:p>
            <a:r>
              <a:rPr lang="en-GB" sz="1600" b="1" dirty="0"/>
              <a:t>Cost report</a:t>
            </a:r>
          </a:p>
        </p:txBody>
      </p:sp>
    </p:spTree>
    <p:extLst>
      <p:ext uri="{BB962C8B-B14F-4D97-AF65-F5344CB8AC3E}">
        <p14:creationId xmlns:p14="http://schemas.microsoft.com/office/powerpoint/2010/main" val="3292440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right)">
                                      <p:cBhvr>
                                        <p:cTn id="30" dur="500"/>
                                        <p:tgtEl>
                                          <p:spTgt spid="19"/>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4D543A6-DF5B-4499-9252-5547AA4A74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3549" y="1470362"/>
            <a:ext cx="9624901" cy="5270599"/>
          </a:xfrm>
          <a:prstGeom prst="rect">
            <a:avLst/>
          </a:prstGeom>
        </p:spPr>
      </p:pic>
      <p:sp>
        <p:nvSpPr>
          <p:cNvPr id="9" name="Title 11">
            <a:extLst>
              <a:ext uri="{FF2B5EF4-FFF2-40B4-BE49-F238E27FC236}">
                <a16:creationId xmlns:a16="http://schemas.microsoft.com/office/drawing/2014/main" id="{3C179A98-EACB-46ED-8E29-18FC02A83AFC}"/>
              </a:ext>
            </a:extLst>
          </p:cNvPr>
          <p:cNvSpPr txBox="1">
            <a:spLocks/>
          </p:cNvSpPr>
          <p:nvPr/>
        </p:nvSpPr>
        <p:spPr>
          <a:xfrm>
            <a:off x="-30476" y="491043"/>
            <a:ext cx="7969900"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solidFill>
            <a:srgbClr val="F47B20"/>
          </a:soli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200" b="0" dirty="0">
                <a:solidFill>
                  <a:schemeClr val="bg1"/>
                </a:solidFill>
                <a:latin typeface="Fira Sans SemiBold" panose="020B0603050000020004" pitchFamily="34" charset="0"/>
                <a:ea typeface="Fira Sans SemiBold" panose="020B0603050000020004" pitchFamily="34" charset="0"/>
              </a:rPr>
              <a:t>	</a:t>
            </a:r>
            <a:r>
              <a:rPr lang="nl-NL" sz="3200" b="0" dirty="0">
                <a:solidFill>
                  <a:schemeClr val="bg1"/>
                </a:solidFill>
                <a:latin typeface="Fira Sans SemiBold" panose="020B0603050000020004" pitchFamily="34" charset="0"/>
                <a:ea typeface="Fira Sans SemiBold" panose="020B0603050000020004" pitchFamily="34" charset="0"/>
              </a:rPr>
              <a:t>About Cost Engineering Consultancy</a:t>
            </a:r>
          </a:p>
        </p:txBody>
      </p:sp>
      <p:sp>
        <p:nvSpPr>
          <p:cNvPr id="6" name="Content Placeholder 11">
            <a:extLst>
              <a:ext uri="{FF2B5EF4-FFF2-40B4-BE49-F238E27FC236}">
                <a16:creationId xmlns:a16="http://schemas.microsoft.com/office/drawing/2014/main" id="{DC2927EC-4C75-475A-B496-B071E7C7B86B}"/>
              </a:ext>
            </a:extLst>
          </p:cNvPr>
          <p:cNvSpPr txBox="1">
            <a:spLocks/>
          </p:cNvSpPr>
          <p:nvPr/>
        </p:nvSpPr>
        <p:spPr>
          <a:xfrm>
            <a:off x="565728" y="1838490"/>
            <a:ext cx="9832186" cy="5482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F47B20"/>
              </a:buClr>
              <a:buSzPct val="80000"/>
              <a:buFont typeface="Wingdings" panose="05000000000000000000" pitchFamily="2" charset="2"/>
              <a:buChar char="§"/>
              <a:defRPr sz="2400" kern="1200" spc="50" baseline="0">
                <a:solidFill>
                  <a:schemeClr val="tx1"/>
                </a:solidFill>
                <a:latin typeface="+mj-lt"/>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Clr>
                <a:srgbClr val="F47B20"/>
              </a:buClr>
              <a:buSzPct val="80000"/>
              <a:buFont typeface="Wingdings" panose="05000000000000000000" pitchFamily="2" charset="2"/>
              <a:buChar char="§"/>
              <a:defRPr sz="2000" kern="1200" spc="50" baseline="0">
                <a:solidFill>
                  <a:schemeClr val="tx1"/>
                </a:solidFill>
                <a:latin typeface="+mj-lt"/>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Clr>
                <a:srgbClr val="F47B20"/>
              </a:buClr>
              <a:buSzPct val="80000"/>
              <a:buFont typeface="Wingdings" panose="05000000000000000000" pitchFamily="2" charset="2"/>
              <a:buChar char="§"/>
              <a:defRPr sz="1800" kern="1200" spc="50" baseline="0">
                <a:solidFill>
                  <a:schemeClr val="tx1"/>
                </a:solidFill>
                <a:latin typeface="+mj-lt"/>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Clr>
                <a:srgbClr val="F47B20"/>
              </a:buClr>
              <a:buSzPct val="80000"/>
              <a:buFont typeface="Wingdings" panose="05000000000000000000" pitchFamily="2" charset="2"/>
              <a:buChar char="§"/>
              <a:defRPr sz="1600" kern="1200" spc="50" baseline="0">
                <a:solidFill>
                  <a:schemeClr val="tx1"/>
                </a:solidFill>
                <a:latin typeface="+mj-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5000"/>
              </a:lnSpc>
              <a:buClr>
                <a:schemeClr val="accent1"/>
              </a:buClr>
              <a:buNone/>
            </a:pPr>
            <a:r>
              <a:rPr lang="en-US" sz="2000" b="1" dirty="0"/>
              <a:t>Empowering organizations to improve their project performance</a:t>
            </a:r>
          </a:p>
          <a:p>
            <a:pPr>
              <a:lnSpc>
                <a:spcPct val="125000"/>
              </a:lnSpc>
              <a:buClr>
                <a:schemeClr val="accent1"/>
              </a:buClr>
            </a:pPr>
            <a:endParaRPr lang="en-US" sz="2000" dirty="0"/>
          </a:p>
        </p:txBody>
      </p:sp>
      <p:pic>
        <p:nvPicPr>
          <p:cNvPr id="3" name="Picture 2">
            <a:extLst>
              <a:ext uri="{FF2B5EF4-FFF2-40B4-BE49-F238E27FC236}">
                <a16:creationId xmlns:a16="http://schemas.microsoft.com/office/drawing/2014/main" id="{D56098A3-95F1-4438-802E-13FF75627341}"/>
              </a:ext>
            </a:extLst>
          </p:cNvPr>
          <p:cNvPicPr>
            <a:picLocks noChangeAspect="1"/>
          </p:cNvPicPr>
          <p:nvPr/>
        </p:nvPicPr>
        <p:blipFill>
          <a:blip r:embed="rId5"/>
          <a:stretch>
            <a:fillRect/>
          </a:stretch>
        </p:blipFill>
        <p:spPr>
          <a:xfrm>
            <a:off x="-1565731" y="401577"/>
            <a:ext cx="14496793" cy="8154446"/>
          </a:xfrm>
          <a:prstGeom prst="rect">
            <a:avLst/>
          </a:prstGeom>
        </p:spPr>
      </p:pic>
    </p:spTree>
    <p:extLst>
      <p:ext uri="{BB962C8B-B14F-4D97-AF65-F5344CB8AC3E}">
        <p14:creationId xmlns:p14="http://schemas.microsoft.com/office/powerpoint/2010/main" val="259984415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1" y="491043"/>
            <a:ext cx="828490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a:t>
            </a:r>
            <a:r>
              <a:rPr lang="en-US" sz="3600" dirty="0">
                <a:solidFill>
                  <a:schemeClr val="bg1"/>
                </a:solidFill>
              </a:rPr>
              <a:t>Forecast – Link with schedule</a:t>
            </a:r>
            <a:endParaRPr lang="nl-NL" sz="3600" dirty="0">
              <a:solidFill>
                <a:schemeClr val="bg1"/>
              </a:solidFill>
            </a:endParaRPr>
          </a:p>
        </p:txBody>
      </p:sp>
      <p:sp>
        <p:nvSpPr>
          <p:cNvPr id="11" name="Content Placeholder 11">
            <a:extLst>
              <a:ext uri="{FF2B5EF4-FFF2-40B4-BE49-F238E27FC236}">
                <a16:creationId xmlns:a16="http://schemas.microsoft.com/office/drawing/2014/main" id="{97722CDA-3A60-497B-BB81-A876A3341947}"/>
              </a:ext>
            </a:extLst>
          </p:cNvPr>
          <p:cNvSpPr txBox="1">
            <a:spLocks/>
          </p:cNvSpPr>
          <p:nvPr/>
        </p:nvSpPr>
        <p:spPr>
          <a:xfrm>
            <a:off x="523610" y="1931218"/>
            <a:ext cx="4462368" cy="3635577"/>
          </a:xfrm>
          <a:prstGeom prst="rect">
            <a:avLst/>
          </a:prstGeom>
        </p:spPr>
        <p:txBody>
          <a:bodyPr vert="horz" lIns="91440" tIns="45720" rIns="91440" bIns="45720" numCol="1" spcCol="576000" rtlCol="0" anchor="t">
            <a:noAutofit/>
          </a:bodyPr>
          <a:lstStyle>
            <a:lvl1pPr marL="342900" indent="-3429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US" dirty="0">
                <a:latin typeface="Fira Sans SemiBold" panose="020B0603050000020004" pitchFamily="34" charset="0"/>
                <a:ea typeface="Fira Sans SemiBold" panose="020B0603050000020004" pitchFamily="34" charset="0"/>
                <a:cs typeface="Calibri" panose="020F0502020204030204" pitchFamily="34" charset="0"/>
              </a:rPr>
              <a:t>Link with schedule</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Integrate schedule for time phasing cost, hours and earned value</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Scheduler, cost estimator and project controller working as a team</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Breakdown structures like WBS are key</a:t>
            </a:r>
          </a:p>
        </p:txBody>
      </p:sp>
      <p:grpSp>
        <p:nvGrpSpPr>
          <p:cNvPr id="2" name="Group 1">
            <a:extLst>
              <a:ext uri="{FF2B5EF4-FFF2-40B4-BE49-F238E27FC236}">
                <a16:creationId xmlns:a16="http://schemas.microsoft.com/office/drawing/2014/main" id="{08BDD3D5-7D3B-480D-A9CE-EAF66AEACA6B}"/>
              </a:ext>
            </a:extLst>
          </p:cNvPr>
          <p:cNvGrpSpPr/>
          <p:nvPr/>
        </p:nvGrpSpPr>
        <p:grpSpPr>
          <a:xfrm>
            <a:off x="5231895" y="1703929"/>
            <a:ext cx="8967908" cy="4035687"/>
            <a:chOff x="5231895" y="1703929"/>
            <a:chExt cx="8967908" cy="4035687"/>
          </a:xfrm>
        </p:grpSpPr>
        <p:pic>
          <p:nvPicPr>
            <p:cNvPr id="3" name="Picture 2">
              <a:extLst>
                <a:ext uri="{FF2B5EF4-FFF2-40B4-BE49-F238E27FC236}">
                  <a16:creationId xmlns:a16="http://schemas.microsoft.com/office/drawing/2014/main" id="{C1C6C61D-57C3-49C7-8029-DFC13B8000FF}"/>
                </a:ext>
              </a:extLst>
            </p:cNvPr>
            <p:cNvPicPr>
              <a:picLocks noChangeAspect="1"/>
            </p:cNvPicPr>
            <p:nvPr/>
          </p:nvPicPr>
          <p:blipFill>
            <a:blip r:embed="rId3"/>
            <a:stretch>
              <a:fillRect/>
            </a:stretch>
          </p:blipFill>
          <p:spPr>
            <a:xfrm>
              <a:off x="5231895" y="2104039"/>
              <a:ext cx="8967908" cy="3635577"/>
            </a:xfrm>
            <a:prstGeom prst="rect">
              <a:avLst/>
            </a:prstGeom>
            <a:ln w="38100">
              <a:noFill/>
            </a:ln>
          </p:spPr>
        </p:pic>
        <p:sp>
          <p:nvSpPr>
            <p:cNvPr id="15" name="Rectangle 14">
              <a:extLst>
                <a:ext uri="{FF2B5EF4-FFF2-40B4-BE49-F238E27FC236}">
                  <a16:creationId xmlns:a16="http://schemas.microsoft.com/office/drawing/2014/main" id="{F2578FBE-9140-433A-8206-83F645167419}"/>
                </a:ext>
              </a:extLst>
            </p:cNvPr>
            <p:cNvSpPr/>
            <p:nvPr/>
          </p:nvSpPr>
          <p:spPr>
            <a:xfrm>
              <a:off x="9715849" y="1703929"/>
              <a:ext cx="2363147" cy="400110"/>
            </a:xfrm>
            <a:prstGeom prst="rect">
              <a:avLst/>
            </a:prstGeom>
          </p:spPr>
          <p:txBody>
            <a:bodyPr wrap="none">
              <a:spAutoFit/>
            </a:bodyPr>
            <a:lstStyle/>
            <a:p>
              <a:r>
                <a:rPr lang="en-GB" sz="2000" dirty="0">
                  <a:latin typeface="Fira Sans SemiBold" panose="020B0603050000020004" pitchFamily="34" charset="0"/>
                  <a:ea typeface="Fira Sans SemiBold" panose="020B0603050000020004" pitchFamily="34" charset="0"/>
                </a:rPr>
                <a:t>Baseline schedule </a:t>
              </a:r>
            </a:p>
          </p:txBody>
        </p:sp>
      </p:grpSp>
      <p:grpSp>
        <p:nvGrpSpPr>
          <p:cNvPr id="4" name="Group 3">
            <a:extLst>
              <a:ext uri="{FF2B5EF4-FFF2-40B4-BE49-F238E27FC236}">
                <a16:creationId xmlns:a16="http://schemas.microsoft.com/office/drawing/2014/main" id="{3D08B6BC-8F33-4D74-9B79-78AB93F9E1E5}"/>
              </a:ext>
            </a:extLst>
          </p:cNvPr>
          <p:cNvGrpSpPr/>
          <p:nvPr/>
        </p:nvGrpSpPr>
        <p:grpSpPr>
          <a:xfrm>
            <a:off x="7044091" y="5836879"/>
            <a:ext cx="3744455" cy="843014"/>
            <a:chOff x="7044091" y="5836879"/>
            <a:chExt cx="3744455" cy="843014"/>
          </a:xfrm>
        </p:grpSpPr>
        <p:sp>
          <p:nvSpPr>
            <p:cNvPr id="16" name="Rectangle 15">
              <a:extLst>
                <a:ext uri="{FF2B5EF4-FFF2-40B4-BE49-F238E27FC236}">
                  <a16:creationId xmlns:a16="http://schemas.microsoft.com/office/drawing/2014/main" id="{D91D630F-3560-4199-8F9D-616E60503A06}"/>
                </a:ext>
              </a:extLst>
            </p:cNvPr>
            <p:cNvSpPr/>
            <p:nvPr/>
          </p:nvSpPr>
          <p:spPr>
            <a:xfrm>
              <a:off x="7780431" y="6279783"/>
              <a:ext cx="2611612" cy="400110"/>
            </a:xfrm>
            <a:prstGeom prst="rect">
              <a:avLst/>
            </a:prstGeom>
          </p:spPr>
          <p:txBody>
            <a:bodyPr wrap="none">
              <a:spAutoFit/>
            </a:bodyPr>
            <a:lstStyle/>
            <a:p>
              <a:r>
                <a:rPr lang="en-GB" sz="2000" dirty="0">
                  <a:latin typeface="Fira Sans SemiBold" panose="020B0603050000020004" pitchFamily="34" charset="0"/>
                  <a:ea typeface="Fira Sans SemiBold" panose="020B0603050000020004" pitchFamily="34" charset="0"/>
                </a:rPr>
                <a:t>Time-phased budget</a:t>
              </a:r>
            </a:p>
          </p:txBody>
        </p:sp>
        <p:sp>
          <p:nvSpPr>
            <p:cNvPr id="17" name="Left Brace 16">
              <a:extLst>
                <a:ext uri="{FF2B5EF4-FFF2-40B4-BE49-F238E27FC236}">
                  <a16:creationId xmlns:a16="http://schemas.microsoft.com/office/drawing/2014/main" id="{7581FC52-05BA-494A-BC8B-641F696E3ED9}"/>
                </a:ext>
              </a:extLst>
            </p:cNvPr>
            <p:cNvSpPr/>
            <p:nvPr/>
          </p:nvSpPr>
          <p:spPr>
            <a:xfrm rot="16200000">
              <a:off x="8743498" y="4137472"/>
              <a:ext cx="345642" cy="3744455"/>
            </a:xfrm>
            <a:prstGeom prst="leftBrace">
              <a:avLst>
                <a:gd name="adj1" fmla="val 4686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6638222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B3E14C-CDB2-42B6-993D-7244318B8D22}"/>
              </a:ext>
            </a:extLst>
          </p:cNvPr>
          <p:cNvPicPr>
            <a:picLocks noChangeAspect="1"/>
          </p:cNvPicPr>
          <p:nvPr/>
        </p:nvPicPr>
        <p:blipFill>
          <a:blip r:embed="rId3"/>
          <a:stretch>
            <a:fillRect/>
          </a:stretch>
        </p:blipFill>
        <p:spPr>
          <a:xfrm>
            <a:off x="6039118" y="2154832"/>
            <a:ext cx="6124575" cy="4048125"/>
          </a:xfrm>
          <a:prstGeom prst="rect">
            <a:avLst/>
          </a:prstGeom>
        </p:spPr>
      </p:pic>
      <p:sp>
        <p:nvSpPr>
          <p:cNvPr id="30" name="Title 11"/>
          <p:cNvSpPr txBox="1">
            <a:spLocks/>
          </p:cNvSpPr>
          <p:nvPr/>
        </p:nvSpPr>
        <p:spPr>
          <a:xfrm>
            <a:off x="-1" y="491043"/>
            <a:ext cx="828490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a:t>
            </a:r>
            <a:r>
              <a:rPr lang="en-US" sz="3600" dirty="0">
                <a:solidFill>
                  <a:schemeClr val="bg1"/>
                </a:solidFill>
              </a:rPr>
              <a:t>Forecast – Link with ERP system</a:t>
            </a:r>
            <a:endParaRPr lang="nl-NL" sz="3600" dirty="0">
              <a:solidFill>
                <a:schemeClr val="bg1"/>
              </a:solidFill>
            </a:endParaRPr>
          </a:p>
        </p:txBody>
      </p:sp>
      <p:sp>
        <p:nvSpPr>
          <p:cNvPr id="11" name="Content Placeholder 11">
            <a:extLst>
              <a:ext uri="{FF2B5EF4-FFF2-40B4-BE49-F238E27FC236}">
                <a16:creationId xmlns:a16="http://schemas.microsoft.com/office/drawing/2014/main" id="{97722CDA-3A60-497B-BB81-A876A3341947}"/>
              </a:ext>
            </a:extLst>
          </p:cNvPr>
          <p:cNvSpPr txBox="1">
            <a:spLocks/>
          </p:cNvSpPr>
          <p:nvPr/>
        </p:nvSpPr>
        <p:spPr>
          <a:xfrm>
            <a:off x="523610" y="1816278"/>
            <a:ext cx="4462368" cy="3865731"/>
          </a:xfrm>
          <a:prstGeom prst="rect">
            <a:avLst/>
          </a:prstGeom>
        </p:spPr>
        <p:txBody>
          <a:bodyPr vert="horz" lIns="91440" tIns="45720" rIns="91440" bIns="45720" numCol="1" spcCol="576000" rtlCol="0" anchor="t">
            <a:noAutofit/>
          </a:bodyPr>
          <a:lstStyle>
            <a:lvl1pPr marL="342900" indent="-3429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US" dirty="0">
                <a:latin typeface="Fira Sans SemiBold" panose="020B0603050000020004" pitchFamily="34" charset="0"/>
                <a:ea typeface="Fira Sans SemiBold" panose="020B0603050000020004" pitchFamily="34" charset="0"/>
                <a:cs typeface="Calibri" panose="020F0502020204030204" pitchFamily="34" charset="0"/>
              </a:rPr>
              <a:t>Link with ERP</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Integrate with ERP system for quick exchange of cost data</a:t>
            </a:r>
          </a:p>
          <a:p>
            <a:pPr>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Standardize coding structures</a:t>
            </a:r>
          </a:p>
        </p:txBody>
      </p:sp>
      <p:sp>
        <p:nvSpPr>
          <p:cNvPr id="15" name="Rectangle 14">
            <a:extLst>
              <a:ext uri="{FF2B5EF4-FFF2-40B4-BE49-F238E27FC236}">
                <a16:creationId xmlns:a16="http://schemas.microsoft.com/office/drawing/2014/main" id="{F2578FBE-9140-433A-8206-83F645167419}"/>
              </a:ext>
            </a:extLst>
          </p:cNvPr>
          <p:cNvSpPr/>
          <p:nvPr/>
        </p:nvSpPr>
        <p:spPr>
          <a:xfrm>
            <a:off x="5960178" y="1816278"/>
            <a:ext cx="2185214" cy="400110"/>
          </a:xfrm>
          <a:prstGeom prst="rect">
            <a:avLst/>
          </a:prstGeom>
        </p:spPr>
        <p:txBody>
          <a:bodyPr wrap="none">
            <a:spAutoFit/>
          </a:bodyPr>
          <a:lstStyle/>
          <a:p>
            <a:r>
              <a:rPr lang="en-GB" sz="2000" dirty="0">
                <a:latin typeface="Fira Sans SemiBold" panose="020B0603050000020004" pitchFamily="34" charset="0"/>
                <a:ea typeface="Fira Sans SemiBold" panose="020B0603050000020004" pitchFamily="34" charset="0"/>
              </a:rPr>
              <a:t>Imported actuals</a:t>
            </a:r>
          </a:p>
        </p:txBody>
      </p:sp>
      <p:sp>
        <p:nvSpPr>
          <p:cNvPr id="16" name="Rectangle 15">
            <a:extLst>
              <a:ext uri="{FF2B5EF4-FFF2-40B4-BE49-F238E27FC236}">
                <a16:creationId xmlns:a16="http://schemas.microsoft.com/office/drawing/2014/main" id="{D91D630F-3560-4199-8F9D-616E60503A06}"/>
              </a:ext>
            </a:extLst>
          </p:cNvPr>
          <p:cNvSpPr/>
          <p:nvPr/>
        </p:nvSpPr>
        <p:spPr>
          <a:xfrm>
            <a:off x="101403" y="4117670"/>
            <a:ext cx="1927835" cy="338554"/>
          </a:xfrm>
          <a:prstGeom prst="rect">
            <a:avLst/>
          </a:prstGeom>
        </p:spPr>
        <p:txBody>
          <a:bodyPr wrap="none">
            <a:spAutoFit/>
          </a:bodyPr>
          <a:lstStyle/>
          <a:p>
            <a:r>
              <a:rPr lang="en-GB" sz="1600" b="1" dirty="0"/>
              <a:t>Actuals from ERP</a:t>
            </a:r>
          </a:p>
        </p:txBody>
      </p:sp>
      <p:pic>
        <p:nvPicPr>
          <p:cNvPr id="6" name="Picture 5">
            <a:extLst>
              <a:ext uri="{FF2B5EF4-FFF2-40B4-BE49-F238E27FC236}">
                <a16:creationId xmlns:a16="http://schemas.microsoft.com/office/drawing/2014/main" id="{11F3FC33-23DB-40D1-A720-FCCC324AA374}"/>
              </a:ext>
            </a:extLst>
          </p:cNvPr>
          <p:cNvPicPr>
            <a:picLocks noChangeAspect="1"/>
          </p:cNvPicPr>
          <p:nvPr/>
        </p:nvPicPr>
        <p:blipFill>
          <a:blip r:embed="rId4"/>
          <a:stretch>
            <a:fillRect/>
          </a:stretch>
        </p:blipFill>
        <p:spPr>
          <a:xfrm>
            <a:off x="162479" y="4465926"/>
            <a:ext cx="7737654" cy="2241000"/>
          </a:xfrm>
          <a:prstGeom prst="rect">
            <a:avLst/>
          </a:prstGeom>
        </p:spPr>
      </p:pic>
      <p:sp>
        <p:nvSpPr>
          <p:cNvPr id="8" name="Arrow: Bent 7">
            <a:extLst>
              <a:ext uri="{FF2B5EF4-FFF2-40B4-BE49-F238E27FC236}">
                <a16:creationId xmlns:a16="http://schemas.microsoft.com/office/drawing/2014/main" id="{7BD09B7C-11FC-4815-AE6D-4E0766129265}"/>
              </a:ext>
            </a:extLst>
          </p:cNvPr>
          <p:cNvSpPr/>
          <p:nvPr/>
        </p:nvSpPr>
        <p:spPr>
          <a:xfrm>
            <a:off x="4252576" y="3775219"/>
            <a:ext cx="1612996" cy="57549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Graphic 9">
            <a:extLst>
              <a:ext uri="{FF2B5EF4-FFF2-40B4-BE49-F238E27FC236}">
                <a16:creationId xmlns:a16="http://schemas.microsoft.com/office/drawing/2014/main" id="{78CD9675-F1A6-4654-89AA-1E7D0BFB72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9346" y="230823"/>
            <a:ext cx="1408579" cy="279807"/>
          </a:xfrm>
          <a:prstGeom prst="rect">
            <a:avLst/>
          </a:prstGeom>
        </p:spPr>
      </p:pic>
    </p:spTree>
    <p:extLst>
      <p:ext uri="{BB962C8B-B14F-4D97-AF65-F5344CB8AC3E}">
        <p14:creationId xmlns:p14="http://schemas.microsoft.com/office/powerpoint/2010/main" val="4277125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3000"/>
                            </p:stCondLst>
                            <p:childTnLst>
                              <p:par>
                                <p:cTn id="33" presetID="1"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7CD733-5EEE-4642-97AF-277CF1C2AD98}"/>
              </a:ext>
            </a:extLst>
          </p:cNvPr>
          <p:cNvSpPr/>
          <p:nvPr/>
        </p:nvSpPr>
        <p:spPr>
          <a:xfrm>
            <a:off x="-816840" y="5560459"/>
            <a:ext cx="3629241" cy="1670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997A90D7-D186-4136-8DF7-859C112E3665}"/>
              </a:ext>
            </a:extLst>
          </p:cNvPr>
          <p:cNvSpPr/>
          <p:nvPr/>
        </p:nvSpPr>
        <p:spPr>
          <a:xfrm>
            <a:off x="8771685" y="4563289"/>
            <a:ext cx="548640" cy="231770"/>
          </a:xfrm>
          <a:prstGeom prst="rect">
            <a:avLst/>
          </a:prstGeom>
          <a:solidFill>
            <a:srgbClr val="AB3C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60"/>
          </a:p>
        </p:txBody>
      </p:sp>
      <p:sp>
        <p:nvSpPr>
          <p:cNvPr id="12" name="Rectangle 11">
            <a:extLst>
              <a:ext uri="{FF2B5EF4-FFF2-40B4-BE49-F238E27FC236}">
                <a16:creationId xmlns:a16="http://schemas.microsoft.com/office/drawing/2014/main" id="{BA7DD61F-016B-4235-839B-2AEBC6CFC536}"/>
              </a:ext>
            </a:extLst>
          </p:cNvPr>
          <p:cNvSpPr/>
          <p:nvPr/>
        </p:nvSpPr>
        <p:spPr>
          <a:xfrm>
            <a:off x="8771685" y="3621699"/>
            <a:ext cx="548640" cy="231770"/>
          </a:xfrm>
          <a:prstGeom prst="rect">
            <a:avLst/>
          </a:prstGeom>
          <a:solidFill>
            <a:srgbClr val="3D3C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60"/>
          </a:p>
        </p:txBody>
      </p:sp>
      <p:sp>
        <p:nvSpPr>
          <p:cNvPr id="13" name="Rectangle 12">
            <a:extLst>
              <a:ext uri="{FF2B5EF4-FFF2-40B4-BE49-F238E27FC236}">
                <a16:creationId xmlns:a16="http://schemas.microsoft.com/office/drawing/2014/main" id="{7864519E-7B1B-418C-B5F3-4B69C83A8A2F}"/>
              </a:ext>
            </a:extLst>
          </p:cNvPr>
          <p:cNvSpPr/>
          <p:nvPr/>
        </p:nvSpPr>
        <p:spPr>
          <a:xfrm>
            <a:off x="8771685" y="4096751"/>
            <a:ext cx="548640" cy="231770"/>
          </a:xfrm>
          <a:prstGeom prst="rect">
            <a:avLst/>
          </a:prstGeom>
          <a:solidFill>
            <a:srgbClr val="51B3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60"/>
          </a:p>
        </p:txBody>
      </p:sp>
      <p:sp>
        <p:nvSpPr>
          <p:cNvPr id="14" name="Text Placeholder 1">
            <a:extLst>
              <a:ext uri="{FF2B5EF4-FFF2-40B4-BE49-F238E27FC236}">
                <a16:creationId xmlns:a16="http://schemas.microsoft.com/office/drawing/2014/main" id="{6573852B-38ED-4562-9C70-80D358E44311}"/>
              </a:ext>
            </a:extLst>
          </p:cNvPr>
          <p:cNvSpPr txBox="1">
            <a:spLocks/>
          </p:cNvSpPr>
          <p:nvPr/>
        </p:nvSpPr>
        <p:spPr>
          <a:xfrm>
            <a:off x="9320325" y="3486607"/>
            <a:ext cx="2782224" cy="1728210"/>
          </a:xfrm>
          <a:prstGeom prst="rect">
            <a:avLst/>
          </a:prstGeom>
        </p:spPr>
        <p:txBody>
          <a:bodyPr/>
          <a:lstStyle>
            <a:lvl1pPr marL="257175" indent="-257175" algn="l" defTabSz="685800" rtl="0" eaLnBrk="1" latinLnBrk="0" hangingPunct="1">
              <a:spcBef>
                <a:spcPct val="20000"/>
              </a:spcBef>
              <a:buClr>
                <a:schemeClr val="accent1"/>
              </a:buClr>
              <a:buSzPct val="80000"/>
              <a:buFont typeface="Wingdings" panose="05000000000000000000" pitchFamily="2" charset="2"/>
              <a:buChar char="§"/>
              <a:defRPr sz="2400" kern="1200" spc="38" baseline="0">
                <a:solidFill>
                  <a:schemeClr val="tx1"/>
                </a:solidFill>
                <a:latin typeface="+mj-lt"/>
                <a:ea typeface="Open Sans" panose="020B0606030504020204" pitchFamily="34" charset="0"/>
                <a:cs typeface="Open Sans" panose="020B0606030504020204" pitchFamily="34" charset="0"/>
              </a:defRPr>
            </a:lvl1pPr>
            <a:lvl2pPr marL="557213" indent="-214313" algn="l" defTabSz="685800" rtl="0" eaLnBrk="1" latinLnBrk="0" hangingPunct="1">
              <a:spcBef>
                <a:spcPct val="20000"/>
              </a:spcBef>
              <a:buClr>
                <a:schemeClr val="accent1"/>
              </a:buClr>
              <a:buSzPct val="80000"/>
              <a:buFont typeface="Wingdings" panose="05000000000000000000" pitchFamily="2" charset="2"/>
              <a:buChar char="§"/>
              <a:defRPr sz="2100" kern="1200" spc="38" baseline="0">
                <a:solidFill>
                  <a:schemeClr val="tx1"/>
                </a:solidFill>
                <a:latin typeface="+mj-lt"/>
                <a:ea typeface="Open Sans" panose="020B0606030504020204" pitchFamily="34" charset="0"/>
                <a:cs typeface="Open Sans" panose="020B0606030504020204" pitchFamily="34" charset="0"/>
              </a:defRPr>
            </a:lvl2pPr>
            <a:lvl3pPr marL="857250" indent="-171450" algn="l" defTabSz="685800" rtl="0" eaLnBrk="1" latinLnBrk="0" hangingPunct="1">
              <a:spcBef>
                <a:spcPct val="20000"/>
              </a:spcBef>
              <a:buClr>
                <a:schemeClr val="accent1"/>
              </a:buClr>
              <a:buSzPct val="80000"/>
              <a:buFont typeface="Wingdings" panose="05000000000000000000" pitchFamily="2" charset="2"/>
              <a:buChar char="§"/>
              <a:defRPr sz="1800" kern="1200" spc="38" baseline="0">
                <a:solidFill>
                  <a:schemeClr val="tx1"/>
                </a:solidFill>
                <a:latin typeface="+mj-lt"/>
                <a:ea typeface="Open Sans" panose="020B0606030504020204" pitchFamily="34" charset="0"/>
                <a:cs typeface="Open Sans" panose="020B0606030504020204" pitchFamily="34" charset="0"/>
              </a:defRPr>
            </a:lvl3pPr>
            <a:lvl4pPr marL="1200150" indent="-171450" algn="l" defTabSz="685800" rtl="0" eaLnBrk="1" latinLnBrk="0" hangingPunct="1">
              <a:spcBef>
                <a:spcPct val="20000"/>
              </a:spcBef>
              <a:buClr>
                <a:schemeClr val="accent1"/>
              </a:buClr>
              <a:buSzPct val="80000"/>
              <a:buFont typeface="Wingdings" panose="05000000000000000000" pitchFamily="2" charset="2"/>
              <a:buChar char="§"/>
              <a:defRPr sz="1500" kern="1200" spc="38" baseline="0">
                <a:solidFill>
                  <a:schemeClr val="tx1"/>
                </a:solidFill>
                <a:latin typeface="+mj-lt"/>
                <a:ea typeface="Open Sans" panose="020B0606030504020204" pitchFamily="34" charset="0"/>
                <a:cs typeface="Open Sans" panose="020B0606030504020204" pitchFamily="34" charset="0"/>
              </a:defRPr>
            </a:lvl4pPr>
            <a:lvl5pPr marL="1543050" indent="-171450" algn="l" defTabSz="685800" rtl="0" eaLnBrk="1" latinLnBrk="0" hangingPunct="1">
              <a:spcBef>
                <a:spcPct val="20000"/>
              </a:spcBef>
              <a:buClr>
                <a:schemeClr val="accent1"/>
              </a:buClr>
              <a:buSzPct val="80000"/>
              <a:buFont typeface="Wingdings" panose="05000000000000000000" pitchFamily="2" charset="2"/>
              <a:buChar char="§"/>
              <a:defRPr sz="1500" kern="1200" spc="38" baseline="0">
                <a:solidFill>
                  <a:schemeClr val="tx1"/>
                </a:solidFill>
                <a:latin typeface="+mj-lt"/>
                <a:ea typeface="Open Sans" panose="020B0606030504020204" pitchFamily="34" charset="0"/>
                <a:cs typeface="Open Sans" panose="020B0606030504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50000"/>
              </a:lnSpc>
              <a:buNone/>
            </a:pPr>
            <a:r>
              <a:rPr lang="en-GB" sz="1800" dirty="0"/>
              <a:t>Baseline: planned value</a:t>
            </a:r>
          </a:p>
          <a:p>
            <a:pPr marL="0" indent="0">
              <a:lnSpc>
                <a:spcPct val="150000"/>
              </a:lnSpc>
              <a:buNone/>
            </a:pPr>
            <a:r>
              <a:rPr lang="en-GB" sz="1800" dirty="0"/>
              <a:t>Earned value</a:t>
            </a:r>
          </a:p>
          <a:p>
            <a:pPr marL="0" indent="0">
              <a:lnSpc>
                <a:spcPct val="150000"/>
              </a:lnSpc>
              <a:buNone/>
            </a:pPr>
            <a:r>
              <a:rPr lang="en-GB" sz="1800" dirty="0"/>
              <a:t>Expenditures</a:t>
            </a:r>
          </a:p>
        </p:txBody>
      </p:sp>
      <p:pic>
        <p:nvPicPr>
          <p:cNvPr id="15" name="Picture 14">
            <a:extLst>
              <a:ext uri="{FF2B5EF4-FFF2-40B4-BE49-F238E27FC236}">
                <a16:creationId xmlns:a16="http://schemas.microsoft.com/office/drawing/2014/main" id="{4713D1E7-17C5-4158-B480-CA64A2618B0B}"/>
              </a:ext>
            </a:extLst>
          </p:cNvPr>
          <p:cNvPicPr>
            <a:picLocks noChangeAspect="1"/>
          </p:cNvPicPr>
          <p:nvPr/>
        </p:nvPicPr>
        <p:blipFill rotWithShape="1">
          <a:blip r:embed="rId2"/>
          <a:srcRect l="831" t="5858" r="1219" b="14463"/>
          <a:stretch/>
        </p:blipFill>
        <p:spPr>
          <a:xfrm>
            <a:off x="692213" y="2174131"/>
            <a:ext cx="7765674" cy="4401187"/>
          </a:xfrm>
          <a:prstGeom prst="rect">
            <a:avLst/>
          </a:prstGeom>
        </p:spPr>
      </p:pic>
      <p:sp>
        <p:nvSpPr>
          <p:cNvPr id="7" name="Rectangle 6">
            <a:extLst>
              <a:ext uri="{FF2B5EF4-FFF2-40B4-BE49-F238E27FC236}">
                <a16:creationId xmlns:a16="http://schemas.microsoft.com/office/drawing/2014/main" id="{368E44E5-6CDD-431D-90FF-93BC3F1477C2}"/>
              </a:ext>
            </a:extLst>
          </p:cNvPr>
          <p:cNvSpPr/>
          <p:nvPr/>
        </p:nvSpPr>
        <p:spPr>
          <a:xfrm>
            <a:off x="623335" y="1703929"/>
            <a:ext cx="1236236" cy="400110"/>
          </a:xfrm>
          <a:prstGeom prst="rect">
            <a:avLst/>
          </a:prstGeom>
        </p:spPr>
        <p:txBody>
          <a:bodyPr wrap="none">
            <a:spAutoFit/>
          </a:bodyPr>
          <a:lstStyle/>
          <a:p>
            <a:r>
              <a:rPr lang="en-GB" sz="2000" b="1" dirty="0"/>
              <a:t>S curves</a:t>
            </a:r>
          </a:p>
        </p:txBody>
      </p:sp>
      <p:sp>
        <p:nvSpPr>
          <p:cNvPr id="18" name="Title 11">
            <a:extLst>
              <a:ext uri="{FF2B5EF4-FFF2-40B4-BE49-F238E27FC236}">
                <a16:creationId xmlns:a16="http://schemas.microsoft.com/office/drawing/2014/main" id="{99475285-3407-4F19-AE2F-023F377435BC}"/>
              </a:ext>
            </a:extLst>
          </p:cNvPr>
          <p:cNvSpPr txBox="1">
            <a:spLocks/>
          </p:cNvSpPr>
          <p:nvPr/>
        </p:nvSpPr>
        <p:spPr>
          <a:xfrm>
            <a:off x="-1" y="491043"/>
            <a:ext cx="7363355"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Performance monitoring</a:t>
            </a:r>
            <a:endParaRPr lang="nl-NL" sz="3600" dirty="0">
              <a:solidFill>
                <a:schemeClr val="bg1"/>
              </a:solidFill>
            </a:endParaRPr>
          </a:p>
        </p:txBody>
      </p:sp>
      <p:grpSp>
        <p:nvGrpSpPr>
          <p:cNvPr id="27" name="Group 26">
            <a:extLst>
              <a:ext uri="{FF2B5EF4-FFF2-40B4-BE49-F238E27FC236}">
                <a16:creationId xmlns:a16="http://schemas.microsoft.com/office/drawing/2014/main" id="{9D0DF790-2DFF-492D-93DB-284CE54F93DB}"/>
              </a:ext>
            </a:extLst>
          </p:cNvPr>
          <p:cNvGrpSpPr/>
          <p:nvPr/>
        </p:nvGrpSpPr>
        <p:grpSpPr>
          <a:xfrm>
            <a:off x="7140245" y="1630409"/>
            <a:ext cx="2832811" cy="1018510"/>
            <a:chOff x="7140245" y="1630409"/>
            <a:chExt cx="2832811" cy="1018510"/>
          </a:xfrm>
        </p:grpSpPr>
        <p:sp>
          <p:nvSpPr>
            <p:cNvPr id="20" name="Rectangle 19">
              <a:extLst>
                <a:ext uri="{FF2B5EF4-FFF2-40B4-BE49-F238E27FC236}">
                  <a16:creationId xmlns:a16="http://schemas.microsoft.com/office/drawing/2014/main" id="{90A232C5-839D-46AE-B08C-B9F30F7E45BD}"/>
                </a:ext>
              </a:extLst>
            </p:cNvPr>
            <p:cNvSpPr/>
            <p:nvPr/>
          </p:nvSpPr>
          <p:spPr>
            <a:xfrm>
              <a:off x="8342673" y="1630409"/>
              <a:ext cx="1630383" cy="338554"/>
            </a:xfrm>
            <a:prstGeom prst="rect">
              <a:avLst/>
            </a:prstGeom>
          </p:spPr>
          <p:txBody>
            <a:bodyPr wrap="none">
              <a:spAutoFit/>
            </a:bodyPr>
            <a:lstStyle/>
            <a:p>
              <a:r>
                <a:rPr lang="en-GB" sz="1600" b="1" dirty="0"/>
                <a:t>Forecast (EAC)</a:t>
              </a:r>
            </a:p>
          </p:txBody>
        </p:sp>
        <p:cxnSp>
          <p:nvCxnSpPr>
            <p:cNvPr id="22" name="Straight Arrow Connector 21">
              <a:extLst>
                <a:ext uri="{FF2B5EF4-FFF2-40B4-BE49-F238E27FC236}">
                  <a16:creationId xmlns:a16="http://schemas.microsoft.com/office/drawing/2014/main" id="{A84487B2-6BDD-4202-81A8-EBC52AF8E384}"/>
                </a:ext>
              </a:extLst>
            </p:cNvPr>
            <p:cNvCxnSpPr>
              <a:cxnSpLocks/>
            </p:cNvCxnSpPr>
            <p:nvPr/>
          </p:nvCxnSpPr>
          <p:spPr>
            <a:xfrm flipH="1">
              <a:off x="7206235" y="1799686"/>
              <a:ext cx="1136438" cy="80492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8EB64EB-7BC1-4C71-B4EE-367D664CC4CE}"/>
                </a:ext>
              </a:extLst>
            </p:cNvPr>
            <p:cNvSpPr/>
            <p:nvPr/>
          </p:nvSpPr>
          <p:spPr>
            <a:xfrm>
              <a:off x="7140245" y="2557479"/>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Graphic 16">
            <a:extLst>
              <a:ext uri="{FF2B5EF4-FFF2-40B4-BE49-F238E27FC236}">
                <a16:creationId xmlns:a16="http://schemas.microsoft.com/office/drawing/2014/main" id="{F76B3860-8861-4A2D-8486-1D364AD410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9346" y="230823"/>
            <a:ext cx="1408579" cy="279807"/>
          </a:xfrm>
          <a:prstGeom prst="rect">
            <a:avLst/>
          </a:prstGeom>
        </p:spPr>
      </p:pic>
    </p:spTree>
    <p:extLst>
      <p:ext uri="{BB962C8B-B14F-4D97-AF65-F5344CB8AC3E}">
        <p14:creationId xmlns:p14="http://schemas.microsoft.com/office/powerpoint/2010/main" val="2532129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C9A95D3-1AC3-4A6C-97A3-5B7018B5C6A0}"/>
              </a:ext>
            </a:extLst>
          </p:cNvPr>
          <p:cNvSpPr/>
          <p:nvPr/>
        </p:nvSpPr>
        <p:spPr>
          <a:xfrm>
            <a:off x="-816840" y="5560459"/>
            <a:ext cx="3629241" cy="1670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40" name="Picture 39">
            <a:extLst>
              <a:ext uri="{FF2B5EF4-FFF2-40B4-BE49-F238E27FC236}">
                <a16:creationId xmlns:a16="http://schemas.microsoft.com/office/drawing/2014/main" id="{669A0DBA-8313-4A0E-898E-85590C24A70E}"/>
              </a:ext>
            </a:extLst>
          </p:cNvPr>
          <p:cNvPicPr>
            <a:picLocks noChangeAspect="1"/>
          </p:cNvPicPr>
          <p:nvPr/>
        </p:nvPicPr>
        <p:blipFill rotWithShape="1">
          <a:blip r:embed="rId3"/>
          <a:srcRect l="26847" t="62179" r="53117" b="6067"/>
          <a:stretch/>
        </p:blipFill>
        <p:spPr>
          <a:xfrm>
            <a:off x="3546115" y="4910818"/>
            <a:ext cx="1893326" cy="1609975"/>
          </a:xfrm>
          <a:prstGeom prst="rect">
            <a:avLst/>
          </a:prstGeom>
        </p:spPr>
      </p:pic>
      <p:pic>
        <p:nvPicPr>
          <p:cNvPr id="2" name="Picture 1">
            <a:extLst>
              <a:ext uri="{FF2B5EF4-FFF2-40B4-BE49-F238E27FC236}">
                <a16:creationId xmlns:a16="http://schemas.microsoft.com/office/drawing/2014/main" id="{D8936630-D701-4D34-9749-A1E70DF48000}"/>
              </a:ext>
            </a:extLst>
          </p:cNvPr>
          <p:cNvPicPr>
            <a:picLocks noChangeAspect="1"/>
          </p:cNvPicPr>
          <p:nvPr/>
        </p:nvPicPr>
        <p:blipFill rotWithShape="1">
          <a:blip r:embed="rId3"/>
          <a:srcRect l="1314" t="62179" r="77605" b="6067"/>
          <a:stretch/>
        </p:blipFill>
        <p:spPr>
          <a:xfrm>
            <a:off x="1141798" y="4895823"/>
            <a:ext cx="1992084" cy="1609975"/>
          </a:xfrm>
          <a:prstGeom prst="rect">
            <a:avLst/>
          </a:prstGeom>
        </p:spPr>
      </p:pic>
      <p:grpSp>
        <p:nvGrpSpPr>
          <p:cNvPr id="41" name="Group 40">
            <a:extLst>
              <a:ext uri="{FF2B5EF4-FFF2-40B4-BE49-F238E27FC236}">
                <a16:creationId xmlns:a16="http://schemas.microsoft.com/office/drawing/2014/main" id="{15A759CC-D793-4B52-BB25-71F232F707C3}"/>
              </a:ext>
            </a:extLst>
          </p:cNvPr>
          <p:cNvGrpSpPr/>
          <p:nvPr/>
        </p:nvGrpSpPr>
        <p:grpSpPr>
          <a:xfrm>
            <a:off x="1657801" y="5173768"/>
            <a:ext cx="3188496" cy="1332029"/>
            <a:chOff x="1190766" y="4325765"/>
            <a:chExt cx="2657080" cy="1110024"/>
          </a:xfrm>
        </p:grpSpPr>
        <p:sp>
          <p:nvSpPr>
            <p:cNvPr id="5" name="TextBox 4">
              <a:extLst>
                <a:ext uri="{FF2B5EF4-FFF2-40B4-BE49-F238E27FC236}">
                  <a16:creationId xmlns:a16="http://schemas.microsoft.com/office/drawing/2014/main" id="{8A82563D-240D-43BC-AD17-CDD03AB86B1F}"/>
                </a:ext>
              </a:extLst>
            </p:cNvPr>
            <p:cNvSpPr txBox="1"/>
            <p:nvPr/>
          </p:nvSpPr>
          <p:spPr>
            <a:xfrm flipH="1">
              <a:off x="1318132" y="5099922"/>
              <a:ext cx="533400" cy="335867"/>
            </a:xfrm>
            <a:prstGeom prst="rect">
              <a:avLst/>
            </a:prstGeom>
            <a:solidFill>
              <a:schemeClr val="bg1"/>
            </a:solidFill>
          </p:spPr>
          <p:txBody>
            <a:bodyPr wrap="square" lIns="0" tIns="0" rIns="0" bIns="0" rtlCol="0" anchor="ctr">
              <a:noAutofit/>
            </a:bodyPr>
            <a:lstStyle/>
            <a:p>
              <a:pPr algn="ctr" defTabSz="1097254">
                <a:defRPr/>
              </a:pPr>
              <a:r>
                <a:rPr lang="nl-NL" sz="1920" b="1" kern="0" dirty="0">
                  <a:latin typeface="Calibri" panose="020F0502020204030204" pitchFamily="34" charset="0"/>
                  <a:cs typeface="Calibri" panose="020F0502020204030204" pitchFamily="34" charset="0"/>
                </a:rPr>
                <a:t>CPI</a:t>
              </a:r>
            </a:p>
          </p:txBody>
        </p:sp>
        <p:sp>
          <p:nvSpPr>
            <p:cNvPr id="6" name="TextBox 5">
              <a:extLst>
                <a:ext uri="{FF2B5EF4-FFF2-40B4-BE49-F238E27FC236}">
                  <a16:creationId xmlns:a16="http://schemas.microsoft.com/office/drawing/2014/main" id="{659A9BB1-E714-45BA-ACE8-5FE49E8BAC6B}"/>
                </a:ext>
              </a:extLst>
            </p:cNvPr>
            <p:cNvSpPr txBox="1"/>
            <p:nvPr/>
          </p:nvSpPr>
          <p:spPr>
            <a:xfrm flipH="1">
              <a:off x="3314446" y="5099922"/>
              <a:ext cx="533400" cy="335867"/>
            </a:xfrm>
            <a:prstGeom prst="rect">
              <a:avLst/>
            </a:prstGeom>
            <a:solidFill>
              <a:schemeClr val="bg1"/>
            </a:solidFill>
          </p:spPr>
          <p:txBody>
            <a:bodyPr wrap="square" lIns="0" tIns="0" rIns="0" bIns="0" rtlCol="0" anchor="ctr">
              <a:noAutofit/>
            </a:bodyPr>
            <a:lstStyle/>
            <a:p>
              <a:pPr algn="ctr" defTabSz="1097254">
                <a:defRPr/>
              </a:pPr>
              <a:r>
                <a:rPr lang="nl-NL" sz="1920" b="1" kern="0" dirty="0">
                  <a:latin typeface="Calibri" panose="020F0502020204030204" pitchFamily="34" charset="0"/>
                  <a:cs typeface="Calibri" panose="020F0502020204030204" pitchFamily="34" charset="0"/>
                </a:rPr>
                <a:t>SPI</a:t>
              </a:r>
            </a:p>
          </p:txBody>
        </p:sp>
        <p:sp>
          <p:nvSpPr>
            <p:cNvPr id="19" name="TextBox 18">
              <a:extLst>
                <a:ext uri="{FF2B5EF4-FFF2-40B4-BE49-F238E27FC236}">
                  <a16:creationId xmlns:a16="http://schemas.microsoft.com/office/drawing/2014/main" id="{DB5D3D2E-53CC-4DF8-877B-1CED3C096A4E}"/>
                </a:ext>
              </a:extLst>
            </p:cNvPr>
            <p:cNvSpPr txBox="1"/>
            <p:nvPr/>
          </p:nvSpPr>
          <p:spPr>
            <a:xfrm flipH="1">
              <a:off x="1190766" y="4404922"/>
              <a:ext cx="293653" cy="155444"/>
            </a:xfrm>
            <a:prstGeom prst="rect">
              <a:avLst/>
            </a:prstGeom>
            <a:solidFill>
              <a:schemeClr val="bg1"/>
            </a:solidFill>
          </p:spPr>
          <p:txBody>
            <a:bodyPr wrap="square" lIns="0" tIns="0" rIns="0" bIns="0" rtlCol="0" anchor="ctr">
              <a:noAutofit/>
            </a:bodyPr>
            <a:lstStyle/>
            <a:p>
              <a:pPr algn="ctr" defTabSz="1097254">
                <a:defRPr/>
              </a:pPr>
              <a:r>
                <a:rPr lang="nl-NL" sz="1440" b="1" kern="0" dirty="0">
                  <a:latin typeface="Calibri" panose="020F0502020204030204" pitchFamily="34" charset="0"/>
                  <a:cs typeface="Calibri" panose="020F0502020204030204" pitchFamily="34" charset="0"/>
                </a:rPr>
                <a:t>1.00</a:t>
              </a:r>
            </a:p>
          </p:txBody>
        </p:sp>
        <p:sp>
          <p:nvSpPr>
            <p:cNvPr id="20" name="TextBox 19">
              <a:extLst>
                <a:ext uri="{FF2B5EF4-FFF2-40B4-BE49-F238E27FC236}">
                  <a16:creationId xmlns:a16="http://schemas.microsoft.com/office/drawing/2014/main" id="{574194EF-AAA2-44B1-AAF1-219DB887996D}"/>
                </a:ext>
              </a:extLst>
            </p:cNvPr>
            <p:cNvSpPr txBox="1"/>
            <p:nvPr/>
          </p:nvSpPr>
          <p:spPr>
            <a:xfrm flipH="1">
              <a:off x="1674353" y="4404922"/>
              <a:ext cx="293653" cy="155444"/>
            </a:xfrm>
            <a:prstGeom prst="rect">
              <a:avLst/>
            </a:prstGeom>
            <a:solidFill>
              <a:schemeClr val="bg1"/>
            </a:solidFill>
          </p:spPr>
          <p:txBody>
            <a:bodyPr wrap="square" lIns="0" tIns="0" rIns="0" bIns="0" rtlCol="0" anchor="ctr">
              <a:noAutofit/>
            </a:bodyPr>
            <a:lstStyle/>
            <a:p>
              <a:pPr algn="ctr" defTabSz="1097254">
                <a:defRPr/>
              </a:pPr>
              <a:r>
                <a:rPr lang="nl-NL" sz="1440" b="1" kern="0" dirty="0">
                  <a:latin typeface="Calibri" panose="020F0502020204030204" pitchFamily="34" charset="0"/>
                  <a:cs typeface="Calibri" panose="020F0502020204030204" pitchFamily="34" charset="0"/>
                </a:rPr>
                <a:t>1.50</a:t>
              </a:r>
            </a:p>
          </p:txBody>
        </p:sp>
        <p:sp>
          <p:nvSpPr>
            <p:cNvPr id="25" name="TextBox 24">
              <a:extLst>
                <a:ext uri="{FF2B5EF4-FFF2-40B4-BE49-F238E27FC236}">
                  <a16:creationId xmlns:a16="http://schemas.microsoft.com/office/drawing/2014/main" id="{5E4EB9BA-FB90-4A68-8D4E-D80B016BA24F}"/>
                </a:ext>
              </a:extLst>
            </p:cNvPr>
            <p:cNvSpPr txBox="1"/>
            <p:nvPr/>
          </p:nvSpPr>
          <p:spPr>
            <a:xfrm flipH="1">
              <a:off x="3427975" y="4325765"/>
              <a:ext cx="293653" cy="155444"/>
            </a:xfrm>
            <a:prstGeom prst="rect">
              <a:avLst/>
            </a:prstGeom>
            <a:solidFill>
              <a:schemeClr val="bg1"/>
            </a:solidFill>
          </p:spPr>
          <p:txBody>
            <a:bodyPr wrap="square" lIns="0" tIns="0" rIns="0" bIns="0" rtlCol="0" anchor="ctr">
              <a:noAutofit/>
            </a:bodyPr>
            <a:lstStyle/>
            <a:p>
              <a:pPr algn="ctr" defTabSz="1097254">
                <a:defRPr/>
              </a:pPr>
              <a:r>
                <a:rPr lang="nl-NL" sz="1440" b="1" kern="0" dirty="0">
                  <a:latin typeface="Calibri" panose="020F0502020204030204" pitchFamily="34" charset="0"/>
                  <a:cs typeface="Calibri" panose="020F0502020204030204" pitchFamily="34" charset="0"/>
                </a:rPr>
                <a:t>1.0</a:t>
              </a:r>
            </a:p>
          </p:txBody>
        </p:sp>
      </p:grpSp>
      <p:pic>
        <p:nvPicPr>
          <p:cNvPr id="44" name="Picture 2">
            <a:extLst>
              <a:ext uri="{FF2B5EF4-FFF2-40B4-BE49-F238E27FC236}">
                <a16:creationId xmlns:a16="http://schemas.microsoft.com/office/drawing/2014/main" id="{EF2C901A-453F-472B-A191-515798B5413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26" b="80295"/>
          <a:stretch/>
        </p:blipFill>
        <p:spPr bwMode="auto">
          <a:xfrm>
            <a:off x="6161921" y="1934206"/>
            <a:ext cx="4870677" cy="861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62F4174B-A455-49C4-B1BA-86DD3CF27E3A}"/>
              </a:ext>
            </a:extLst>
          </p:cNvPr>
          <p:cNvPicPr>
            <a:picLocks noChangeAspect="1"/>
          </p:cNvPicPr>
          <p:nvPr/>
        </p:nvPicPr>
        <p:blipFill rotWithShape="1">
          <a:blip r:embed="rId5"/>
          <a:srcRect l="2439" t="5110" r="1219" b="13991"/>
          <a:stretch/>
        </p:blipFill>
        <p:spPr>
          <a:xfrm>
            <a:off x="1164136" y="2086889"/>
            <a:ext cx="4550953" cy="2662502"/>
          </a:xfrm>
          <a:prstGeom prst="rect">
            <a:avLst/>
          </a:prstGeom>
        </p:spPr>
      </p:pic>
      <p:sp>
        <p:nvSpPr>
          <p:cNvPr id="46" name="Title 11">
            <a:extLst>
              <a:ext uri="{FF2B5EF4-FFF2-40B4-BE49-F238E27FC236}">
                <a16:creationId xmlns:a16="http://schemas.microsoft.com/office/drawing/2014/main" id="{0CDFEEDA-8EE9-46A1-9DB1-A8CC63B3E2BC}"/>
              </a:ext>
            </a:extLst>
          </p:cNvPr>
          <p:cNvSpPr txBox="1">
            <a:spLocks/>
          </p:cNvSpPr>
          <p:nvPr/>
        </p:nvSpPr>
        <p:spPr>
          <a:xfrm>
            <a:off x="-1" y="491043"/>
            <a:ext cx="7363355"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Performance monitoring</a:t>
            </a:r>
            <a:endParaRPr lang="nl-NL" sz="3600" dirty="0">
              <a:solidFill>
                <a:schemeClr val="bg1"/>
              </a:solidFill>
            </a:endParaRPr>
          </a:p>
        </p:txBody>
      </p:sp>
      <p:sp>
        <p:nvSpPr>
          <p:cNvPr id="47" name="Rectangle 46">
            <a:extLst>
              <a:ext uri="{FF2B5EF4-FFF2-40B4-BE49-F238E27FC236}">
                <a16:creationId xmlns:a16="http://schemas.microsoft.com/office/drawing/2014/main" id="{D755A2D7-9B7A-41F4-B5A2-980829B0CB0B}"/>
              </a:ext>
            </a:extLst>
          </p:cNvPr>
          <p:cNvSpPr/>
          <p:nvPr/>
        </p:nvSpPr>
        <p:spPr>
          <a:xfrm>
            <a:off x="623335" y="1564873"/>
            <a:ext cx="3286477" cy="369332"/>
          </a:xfrm>
          <a:prstGeom prst="rect">
            <a:avLst/>
          </a:prstGeom>
        </p:spPr>
        <p:txBody>
          <a:bodyPr wrap="none">
            <a:spAutoFit/>
          </a:bodyPr>
          <a:lstStyle/>
          <a:p>
            <a:r>
              <a:rPr lang="nl-NL" b="1" dirty="0">
                <a:latin typeface="+mj-lt"/>
              </a:rPr>
              <a:t>Cost Management Dashboard</a:t>
            </a:r>
          </a:p>
        </p:txBody>
      </p:sp>
      <p:pic>
        <p:nvPicPr>
          <p:cNvPr id="15" name="Picture 2">
            <a:extLst>
              <a:ext uri="{FF2B5EF4-FFF2-40B4-BE49-F238E27FC236}">
                <a16:creationId xmlns:a16="http://schemas.microsoft.com/office/drawing/2014/main" id="{40F3B088-1DC1-4CE6-AECB-FC27E7ECB26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26" t="19705" b="60522"/>
          <a:stretch/>
        </p:blipFill>
        <p:spPr bwMode="auto">
          <a:xfrm>
            <a:off x="6161921" y="2737716"/>
            <a:ext cx="4870677" cy="86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AD79DAD9-6EC4-4483-9918-D81A6B83753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688" t="39236" r="-462" b="40991"/>
          <a:stretch/>
        </p:blipFill>
        <p:spPr bwMode="auto">
          <a:xfrm>
            <a:off x="6201275" y="3601821"/>
            <a:ext cx="4870677" cy="86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341186E3-B316-4F7E-86A1-4501F255F6E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955" t="58839" r="673" b="21388"/>
          <a:stretch/>
        </p:blipFill>
        <p:spPr bwMode="auto">
          <a:xfrm>
            <a:off x="6231092" y="4503655"/>
            <a:ext cx="4801506" cy="864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a:extLst>
              <a:ext uri="{FF2B5EF4-FFF2-40B4-BE49-F238E27FC236}">
                <a16:creationId xmlns:a16="http://schemas.microsoft.com/office/drawing/2014/main" id="{67178303-8A3F-4443-B703-971AD2D1FCE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543" t="78782" r="481" b="977"/>
          <a:stretch/>
        </p:blipFill>
        <p:spPr bwMode="auto">
          <a:xfrm>
            <a:off x="6201275" y="5380557"/>
            <a:ext cx="4831323" cy="88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Graphic 23">
            <a:extLst>
              <a:ext uri="{FF2B5EF4-FFF2-40B4-BE49-F238E27FC236}">
                <a16:creationId xmlns:a16="http://schemas.microsoft.com/office/drawing/2014/main" id="{2994A548-1863-4D79-84BD-F65638BA6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2939289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1" presetClass="entr" presetSubtype="1"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800"/>
                                        <p:tgtEl>
                                          <p:spTgt spid="2"/>
                                        </p:tgtEl>
                                      </p:cBhvr>
                                    </p:animEffect>
                                  </p:childTnLst>
                                </p:cTn>
                              </p:par>
                              <p:par>
                                <p:cTn id="12" presetID="21" presetClass="entr" presetSubtype="1" fill="hold" nodeType="withEffect">
                                  <p:stCondLst>
                                    <p:cond delay="500"/>
                                  </p:stCondLst>
                                  <p:childTnLst>
                                    <p:set>
                                      <p:cBhvr>
                                        <p:cTn id="13" dur="1" fill="hold">
                                          <p:stCondLst>
                                            <p:cond delay="0"/>
                                          </p:stCondLst>
                                        </p:cTn>
                                        <p:tgtEl>
                                          <p:spTgt spid="40"/>
                                        </p:tgtEl>
                                        <p:attrNameLst>
                                          <p:attrName>style.visibility</p:attrName>
                                        </p:attrNameLst>
                                      </p:cBhvr>
                                      <p:to>
                                        <p:strVal val="visible"/>
                                      </p:to>
                                    </p:set>
                                    <p:animEffect transition="in" filter="wheel(1)">
                                      <p:cBhvr>
                                        <p:cTn id="14" dur="800"/>
                                        <p:tgtEl>
                                          <p:spTgt spid="40"/>
                                        </p:tgtEl>
                                      </p:cBhvr>
                                    </p:animEffect>
                                  </p:childTnLst>
                                </p:cTn>
                              </p:par>
                            </p:childTnLst>
                          </p:cTn>
                        </p:par>
                        <p:par>
                          <p:cTn id="15" fill="hold">
                            <p:stCondLst>
                              <p:cond delay="1800"/>
                            </p:stCondLst>
                            <p:childTnLst>
                              <p:par>
                                <p:cTn id="16" presetID="1"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par>
                          <p:cTn id="18" fill="hold">
                            <p:stCondLst>
                              <p:cond delay="1800"/>
                            </p:stCondLst>
                            <p:childTnLst>
                              <p:par>
                                <p:cTn id="19" presetID="22" presetClass="entr" presetSubtype="8"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par>
                                <p:cTn id="22" presetID="22" presetClass="entr" presetSubtype="8" fill="hold" nodeType="withEffect">
                                  <p:stCondLst>
                                    <p:cond delay="10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2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nodeType="withEffect">
                                  <p:stCondLst>
                                    <p:cond delay="30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nodeType="withEffect">
                                  <p:stCondLst>
                                    <p:cond delay="40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1" y="491043"/>
            <a:ext cx="828490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Project Benchmarking</a:t>
            </a:r>
            <a:endParaRPr lang="nl-NL" sz="3600" dirty="0">
              <a:solidFill>
                <a:schemeClr val="bg1"/>
              </a:solidFill>
            </a:endParaRPr>
          </a:p>
        </p:txBody>
      </p:sp>
      <p:sp>
        <p:nvSpPr>
          <p:cNvPr id="15" name="Content Placeholder 11">
            <a:extLst>
              <a:ext uri="{FF2B5EF4-FFF2-40B4-BE49-F238E27FC236}">
                <a16:creationId xmlns:a16="http://schemas.microsoft.com/office/drawing/2014/main" id="{C3AF6F56-E871-4D20-A4EE-4D02B6F6DB72}"/>
              </a:ext>
            </a:extLst>
          </p:cNvPr>
          <p:cNvSpPr txBox="1">
            <a:spLocks/>
          </p:cNvSpPr>
          <p:nvPr/>
        </p:nvSpPr>
        <p:spPr>
          <a:xfrm>
            <a:off x="654313" y="2103606"/>
            <a:ext cx="7630587" cy="414813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Collect historical project data</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Normalise and index</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Analysis to improve accuracy </a:t>
            </a:r>
            <a:br>
              <a:rPr lang="en-GB" sz="1800" dirty="0">
                <a:latin typeface="+mj-lt"/>
                <a:cs typeface="Calibri" panose="020F0502020204030204" pitchFamily="34" charset="0"/>
              </a:rPr>
            </a:br>
            <a:r>
              <a:rPr lang="en-GB" sz="1800" dirty="0">
                <a:latin typeface="+mj-lt"/>
                <a:cs typeface="Calibri" panose="020F0502020204030204" pitchFamily="34" charset="0"/>
              </a:rPr>
              <a:t>and reliability of estimating </a:t>
            </a:r>
            <a:br>
              <a:rPr lang="en-GB" sz="1800" dirty="0">
                <a:latin typeface="+mj-lt"/>
                <a:cs typeface="Calibri" panose="020F0502020204030204" pitchFamily="34" charset="0"/>
              </a:rPr>
            </a:br>
            <a:r>
              <a:rPr lang="en-GB" sz="1800" dirty="0">
                <a:latin typeface="+mj-lt"/>
                <a:cs typeface="Calibri" panose="020F0502020204030204" pitchFamily="34" charset="0"/>
              </a:rPr>
              <a:t>and forecasting</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Portfolio analysis on assets</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Derive metrics on asset level</a:t>
            </a:r>
          </a:p>
        </p:txBody>
      </p:sp>
      <p:pic>
        <p:nvPicPr>
          <p:cNvPr id="6" name="Picture 5">
            <a:extLst>
              <a:ext uri="{FF2B5EF4-FFF2-40B4-BE49-F238E27FC236}">
                <a16:creationId xmlns:a16="http://schemas.microsoft.com/office/drawing/2014/main" id="{D9F04CE4-E3E9-4A4B-8DDB-5D62A94C9DF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87284" y="1643183"/>
            <a:ext cx="9447548" cy="5738704"/>
          </a:xfrm>
          <a:prstGeom prst="rect">
            <a:avLst/>
          </a:prstGeom>
        </p:spPr>
      </p:pic>
      <p:pic>
        <p:nvPicPr>
          <p:cNvPr id="7" name="Picture 6">
            <a:extLst>
              <a:ext uri="{FF2B5EF4-FFF2-40B4-BE49-F238E27FC236}">
                <a16:creationId xmlns:a16="http://schemas.microsoft.com/office/drawing/2014/main" id="{34ACE5B2-3546-405E-91E8-AD7951A4A2A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12245" y="1921279"/>
            <a:ext cx="4079755" cy="4148677"/>
          </a:xfrm>
          <a:prstGeom prst="rect">
            <a:avLst/>
          </a:prstGeom>
        </p:spPr>
      </p:pic>
    </p:spTree>
    <p:extLst>
      <p:ext uri="{BB962C8B-B14F-4D97-AF65-F5344CB8AC3E}">
        <p14:creationId xmlns:p14="http://schemas.microsoft.com/office/powerpoint/2010/main" val="1781329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fade">
                                      <p:cBhvr>
                                        <p:cTn id="23" dur="500"/>
                                        <p:tgtEl>
                                          <p:spTgt spid="15">
                                            <p:txEl>
                                              <p:pRg st="4" end="4"/>
                                            </p:txEl>
                                          </p:spTgt>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1">
            <a:extLst>
              <a:ext uri="{FF2B5EF4-FFF2-40B4-BE49-F238E27FC236}">
                <a16:creationId xmlns:a16="http://schemas.microsoft.com/office/drawing/2014/main" id="{CCE22957-2B14-404E-8D02-023EB0AF9188}"/>
              </a:ext>
            </a:extLst>
          </p:cNvPr>
          <p:cNvSpPr txBox="1">
            <a:spLocks/>
          </p:cNvSpPr>
          <p:nvPr/>
        </p:nvSpPr>
        <p:spPr>
          <a:xfrm>
            <a:off x="-2" y="491043"/>
            <a:ext cx="8803531"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nl-NL" sz="3600" dirty="0">
                <a:solidFill>
                  <a:schemeClr val="bg1"/>
                </a:solidFill>
              </a:rPr>
              <a:t>	Project </a:t>
            </a:r>
            <a:r>
              <a:rPr lang="en-GB" sz="3600" dirty="0">
                <a:solidFill>
                  <a:schemeClr val="bg1"/>
                </a:solidFill>
              </a:rPr>
              <a:t>continuous</a:t>
            </a:r>
            <a:r>
              <a:rPr lang="nl-NL" sz="3600" dirty="0">
                <a:solidFill>
                  <a:schemeClr val="bg1"/>
                </a:solidFill>
              </a:rPr>
              <a:t> improvement</a:t>
            </a:r>
          </a:p>
        </p:txBody>
      </p:sp>
      <p:pic>
        <p:nvPicPr>
          <p:cNvPr id="4" name="Picture 3" descr="A picture containing text, transport, wheel&#10;&#10;Description automatically generated">
            <a:extLst>
              <a:ext uri="{FF2B5EF4-FFF2-40B4-BE49-F238E27FC236}">
                <a16:creationId xmlns:a16="http://schemas.microsoft.com/office/drawing/2014/main" id="{3BAB15F8-B2A2-4C4B-B737-D67276C19D35}"/>
              </a:ext>
            </a:extLst>
          </p:cNvPr>
          <p:cNvPicPr>
            <a:picLocks noChangeAspect="1"/>
          </p:cNvPicPr>
          <p:nvPr/>
        </p:nvPicPr>
        <p:blipFill>
          <a:blip r:embed="rId3"/>
          <a:stretch>
            <a:fillRect/>
          </a:stretch>
        </p:blipFill>
        <p:spPr>
          <a:xfrm>
            <a:off x="1314619" y="1547477"/>
            <a:ext cx="9190412" cy="5009404"/>
          </a:xfrm>
          <a:prstGeom prst="rect">
            <a:avLst/>
          </a:prstGeom>
        </p:spPr>
      </p:pic>
      <p:pic>
        <p:nvPicPr>
          <p:cNvPr id="5" name="Graphic 4">
            <a:extLst>
              <a:ext uri="{FF2B5EF4-FFF2-40B4-BE49-F238E27FC236}">
                <a16:creationId xmlns:a16="http://schemas.microsoft.com/office/drawing/2014/main" id="{C420AF2B-B808-4E0C-ADC1-E6BC7D0AB5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3926701788"/>
      </p:ext>
    </p:extLst>
  </p:cSld>
  <p:clrMapOvr>
    <a:masterClrMapping/>
  </p:clrMapOvr>
  <p:transition spd="med">
    <p:pull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58C3A9-DC8F-4007-BC56-DD2D1BA569A3}"/>
              </a:ext>
            </a:extLst>
          </p:cNvPr>
          <p:cNvSpPr>
            <a:spLocks noGrp="1"/>
          </p:cNvSpPr>
          <p:nvPr>
            <p:ph type="title" idx="4294967295"/>
          </p:nvPr>
        </p:nvSpPr>
        <p:spPr>
          <a:xfrm>
            <a:off x="642938" y="1357313"/>
            <a:ext cx="10904538" cy="2071687"/>
          </a:xfrm>
        </p:spPr>
        <p:txBody>
          <a:bodyPr>
            <a:noAutofit/>
          </a:bodyPr>
          <a:lstStyle/>
          <a:p>
            <a:pPr algn="ctr">
              <a:lnSpc>
                <a:spcPct val="120000"/>
              </a:lnSpc>
            </a:pPr>
            <a:r>
              <a:rPr lang="en-GB" dirty="0">
                <a:solidFill>
                  <a:schemeClr val="bg1"/>
                </a:solidFill>
              </a:rPr>
              <a:t>Conclusion</a:t>
            </a:r>
            <a:endParaRPr lang="nl-NL"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F3FC7F8C-01D6-4029-A604-89FE2705B680}"/>
              </a:ext>
            </a:extLst>
          </p:cNvPr>
          <p:cNvPicPr>
            <a:picLocks noChangeAspect="1"/>
          </p:cNvPicPr>
          <p:nvPr/>
        </p:nvPicPr>
        <p:blipFill>
          <a:blip r:embed="rId2"/>
          <a:stretch>
            <a:fillRect/>
          </a:stretch>
        </p:blipFill>
        <p:spPr>
          <a:xfrm>
            <a:off x="6211214" y="5560459"/>
            <a:ext cx="2564290" cy="687255"/>
          </a:xfrm>
          <a:prstGeom prst="rect">
            <a:avLst/>
          </a:prstGeom>
        </p:spPr>
      </p:pic>
      <p:pic>
        <p:nvPicPr>
          <p:cNvPr id="4" name="Picture 3" descr="Logo&#10;&#10;Description automatically generated">
            <a:extLst>
              <a:ext uri="{FF2B5EF4-FFF2-40B4-BE49-F238E27FC236}">
                <a16:creationId xmlns:a16="http://schemas.microsoft.com/office/drawing/2014/main" id="{FA4D2932-9DCE-4A02-8897-C02CF285917D}"/>
              </a:ext>
            </a:extLst>
          </p:cNvPr>
          <p:cNvPicPr>
            <a:picLocks noChangeAspect="1"/>
          </p:cNvPicPr>
          <p:nvPr/>
        </p:nvPicPr>
        <p:blipFill>
          <a:blip r:embed="rId3"/>
          <a:stretch>
            <a:fillRect/>
          </a:stretch>
        </p:blipFill>
        <p:spPr>
          <a:xfrm>
            <a:off x="3252789" y="5708644"/>
            <a:ext cx="2439964" cy="486635"/>
          </a:xfrm>
          <a:prstGeom prst="rect">
            <a:avLst/>
          </a:prstGeom>
        </p:spPr>
      </p:pic>
    </p:spTree>
    <p:extLst>
      <p:ext uri="{BB962C8B-B14F-4D97-AF65-F5344CB8AC3E}">
        <p14:creationId xmlns:p14="http://schemas.microsoft.com/office/powerpoint/2010/main" val="1762204219"/>
      </p:ext>
    </p:extLst>
  </p:cSld>
  <p:clrMapOvr>
    <a:masterClrMapping/>
  </p:clrMapOvr>
  <p:transition spd="slow">
    <p:cover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0" y="491043"/>
            <a:ext cx="432911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Conclusion</a:t>
            </a:r>
            <a:endParaRPr lang="nl-NL" sz="3600" dirty="0">
              <a:solidFill>
                <a:schemeClr val="bg1"/>
              </a:solidFill>
            </a:endParaRPr>
          </a:p>
        </p:txBody>
      </p:sp>
      <p:sp>
        <p:nvSpPr>
          <p:cNvPr id="10" name="Content Placeholder 11">
            <a:extLst>
              <a:ext uri="{FF2B5EF4-FFF2-40B4-BE49-F238E27FC236}">
                <a16:creationId xmlns:a16="http://schemas.microsoft.com/office/drawing/2014/main" id="{19C41C52-C17E-4870-BAA1-DAE168B4A2AA}"/>
              </a:ext>
            </a:extLst>
          </p:cNvPr>
          <p:cNvSpPr txBox="1">
            <a:spLocks/>
          </p:cNvSpPr>
          <p:nvPr/>
        </p:nvSpPr>
        <p:spPr>
          <a:xfrm>
            <a:off x="623335" y="1758397"/>
            <a:ext cx="9070928" cy="474088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30000"/>
              </a:lnSpc>
              <a:buClr>
                <a:schemeClr val="accent1"/>
              </a:buClr>
              <a:buSzPct val="80000"/>
              <a:buFont typeface="Wingdings" panose="05000000000000000000" pitchFamily="2" charset="2"/>
              <a:buChar char="§"/>
            </a:pPr>
            <a:r>
              <a:rPr lang="en-US" sz="2000" dirty="0">
                <a:latin typeface="Fira Sans SemiBold" panose="020B0603050000020004" pitchFamily="34" charset="0"/>
                <a:ea typeface="Fira Sans SemiBold" panose="020B0603050000020004" pitchFamily="34" charset="0"/>
              </a:rPr>
              <a:t>Still a long way to go in successfully controlling projects</a:t>
            </a:r>
          </a:p>
          <a:p>
            <a:pPr>
              <a:lnSpc>
                <a:spcPct val="130000"/>
              </a:lnSpc>
              <a:buClr>
                <a:schemeClr val="accent1"/>
              </a:buClr>
              <a:buSzPct val="80000"/>
              <a:buFont typeface="Wingdings" panose="05000000000000000000" pitchFamily="2" charset="2"/>
              <a:buChar char="§"/>
            </a:pPr>
            <a:r>
              <a:rPr lang="en-US" sz="2000" dirty="0">
                <a:latin typeface="Fira Sans SemiBold" panose="020B0603050000020004" pitchFamily="34" charset="0"/>
                <a:ea typeface="Fira Sans SemiBold" panose="020B0603050000020004" pitchFamily="34" charset="0"/>
              </a:rPr>
              <a:t>Various challenges that need to be addressed:</a:t>
            </a:r>
          </a:p>
          <a:p>
            <a:pPr lvl="1">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Disciplines treated as individual silos </a:t>
            </a:r>
          </a:p>
          <a:p>
            <a:pPr lvl="1">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Different departments responsible for their own ‘shop’</a:t>
            </a:r>
          </a:p>
          <a:p>
            <a:pPr lvl="1">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No ‘standardized breakdown structures’</a:t>
            </a:r>
          </a:p>
          <a:p>
            <a:pPr lvl="1">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Recasting of estimates</a:t>
            </a:r>
          </a:p>
          <a:p>
            <a:pPr lvl="1">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No consistent close-out at the end of projects </a:t>
            </a:r>
          </a:p>
          <a:p>
            <a:pPr lvl="1">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The human factor</a:t>
            </a:r>
          </a:p>
          <a:p>
            <a:pPr lvl="1">
              <a:lnSpc>
                <a:spcPct val="13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No alignment between software tools</a:t>
            </a:r>
          </a:p>
          <a:p>
            <a:pPr>
              <a:lnSpc>
                <a:spcPct val="130000"/>
              </a:lnSpc>
              <a:buClr>
                <a:schemeClr val="accent1"/>
              </a:buClr>
              <a:buSzPct val="80000"/>
              <a:buFont typeface="Wingdings" panose="05000000000000000000" pitchFamily="2" charset="2"/>
              <a:buChar char="§"/>
            </a:pPr>
            <a:endParaRPr lang="en-GB" sz="2000" dirty="0"/>
          </a:p>
        </p:txBody>
      </p:sp>
    </p:spTree>
    <p:extLst>
      <p:ext uri="{BB962C8B-B14F-4D97-AF65-F5344CB8AC3E}">
        <p14:creationId xmlns:p14="http://schemas.microsoft.com/office/powerpoint/2010/main" val="2017538280"/>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fade">
                                      <p:cBhvr>
                                        <p:cTn id="27" dur="500"/>
                                        <p:tgtEl>
                                          <p:spTgt spid="10">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animEffect transition="in" filter="fade">
                                      <p:cBhvr>
                                        <p:cTn id="35" dur="500"/>
                                        <p:tgtEl>
                                          <p:spTgt spid="10">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animEffect transition="in" filter="fade">
                                      <p:cBhvr>
                                        <p:cTn id="39"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0" y="491043"/>
            <a:ext cx="432911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Conclusion</a:t>
            </a:r>
            <a:endParaRPr lang="nl-NL" sz="3600" dirty="0">
              <a:solidFill>
                <a:schemeClr val="bg1"/>
              </a:solidFill>
            </a:endParaRPr>
          </a:p>
        </p:txBody>
      </p:sp>
      <p:sp>
        <p:nvSpPr>
          <p:cNvPr id="5" name="Content Placeholder 11">
            <a:extLst>
              <a:ext uri="{FF2B5EF4-FFF2-40B4-BE49-F238E27FC236}">
                <a16:creationId xmlns:a16="http://schemas.microsoft.com/office/drawing/2014/main" id="{70F393DD-0DA9-4B48-8EFE-DA3F3563492A}"/>
              </a:ext>
            </a:extLst>
          </p:cNvPr>
          <p:cNvSpPr txBox="1">
            <a:spLocks/>
          </p:cNvSpPr>
          <p:nvPr/>
        </p:nvSpPr>
        <p:spPr>
          <a:xfrm>
            <a:off x="623335" y="1873611"/>
            <a:ext cx="10223068" cy="474088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30000"/>
              </a:lnSpc>
              <a:buClr>
                <a:schemeClr val="accent1"/>
              </a:buClr>
              <a:buSzPct val="80000"/>
              <a:buFont typeface="Wingdings" panose="05000000000000000000" pitchFamily="2" charset="2"/>
              <a:buChar char="§"/>
            </a:pPr>
            <a:r>
              <a:rPr lang="en-GB" sz="2000" dirty="0">
                <a:latin typeface="Fira Sans SemiBold" panose="020B0603050000020004" pitchFamily="34" charset="0"/>
                <a:ea typeface="Fira Sans SemiBold" panose="020B0603050000020004" pitchFamily="34" charset="0"/>
              </a:rPr>
              <a:t>Organizations should assess their IPC process</a:t>
            </a:r>
          </a:p>
          <a:p>
            <a:pPr>
              <a:lnSpc>
                <a:spcPct val="130000"/>
              </a:lnSpc>
              <a:buClr>
                <a:schemeClr val="accent1"/>
              </a:buClr>
              <a:buSzPct val="80000"/>
              <a:buFont typeface="Wingdings" panose="05000000000000000000" pitchFamily="2" charset="2"/>
              <a:buChar char="§"/>
            </a:pPr>
            <a:r>
              <a:rPr lang="en-GB" sz="2000" dirty="0">
                <a:latin typeface="Fira Sans SemiBold" panose="020B0603050000020004" pitchFamily="34" charset="0"/>
                <a:ea typeface="Fira Sans SemiBold" panose="020B0603050000020004" pitchFamily="34" charset="0"/>
              </a:rPr>
              <a:t>Significant improvements can be expected by increasing the level of IPC </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More accurate and reliable (early phase) estimates</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More time to focus on analysis</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Increased profitability on projects through less overruns and more efficient work processes.</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Ability to benchmark and perform big data analysis improves competitive outcomes, and provides companies in understanding their cost drivers and behaviours. </a:t>
            </a:r>
          </a:p>
          <a:p>
            <a:pPr>
              <a:lnSpc>
                <a:spcPct val="130000"/>
              </a:lnSpc>
              <a:buClr>
                <a:schemeClr val="accent1"/>
              </a:buClr>
              <a:buSzPct val="80000"/>
              <a:buFont typeface="Wingdings" panose="05000000000000000000" pitchFamily="2" charset="2"/>
              <a:buChar char="§"/>
            </a:pPr>
            <a:endParaRPr lang="en-GB" sz="2000" dirty="0"/>
          </a:p>
        </p:txBody>
      </p:sp>
    </p:spTree>
    <p:extLst>
      <p:ext uri="{BB962C8B-B14F-4D97-AF65-F5344CB8AC3E}">
        <p14:creationId xmlns:p14="http://schemas.microsoft.com/office/powerpoint/2010/main" val="36632186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53DDC5E-87A4-4AAC-9454-6CEEAE5FC6DB}"/>
              </a:ext>
            </a:extLst>
          </p:cNvPr>
          <p:cNvGrpSpPr/>
          <p:nvPr/>
        </p:nvGrpSpPr>
        <p:grpSpPr>
          <a:xfrm>
            <a:off x="5121034" y="1355725"/>
            <a:ext cx="6428029" cy="4146550"/>
            <a:chOff x="5121034" y="1355725"/>
            <a:chExt cx="6428029" cy="4146550"/>
          </a:xfrm>
        </p:grpSpPr>
        <p:pic>
          <p:nvPicPr>
            <p:cNvPr id="6" name="Graphic 5">
              <a:extLst>
                <a:ext uri="{FF2B5EF4-FFF2-40B4-BE49-F238E27FC236}">
                  <a16:creationId xmlns:a16="http://schemas.microsoft.com/office/drawing/2014/main" id="{6FC355CE-4B7F-43C7-8E40-47DC691742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1034" y="1585576"/>
              <a:ext cx="780685" cy="650570"/>
            </a:xfrm>
            <a:prstGeom prst="rect">
              <a:avLst/>
            </a:prstGeom>
          </p:spPr>
        </p:pic>
        <p:sp>
          <p:nvSpPr>
            <p:cNvPr id="7" name="Content Placeholder 11">
              <a:extLst>
                <a:ext uri="{FF2B5EF4-FFF2-40B4-BE49-F238E27FC236}">
                  <a16:creationId xmlns:a16="http://schemas.microsoft.com/office/drawing/2014/main" id="{938D0F71-87FB-427F-86D4-ED65A6BF603C}"/>
                </a:ext>
              </a:extLst>
            </p:cNvPr>
            <p:cNvSpPr txBox="1">
              <a:spLocks/>
            </p:cNvSpPr>
            <p:nvPr/>
          </p:nvSpPr>
          <p:spPr>
            <a:xfrm>
              <a:off x="5251450" y="1355725"/>
              <a:ext cx="6297613" cy="4146550"/>
            </a:xfrm>
            <a:prstGeom prst="rect">
              <a:avLst/>
            </a:prstGeom>
          </p:spPr>
          <p:txBody>
            <a:bodyPr vert="horz" lIns="91440" tIns="45720" rIns="91440" bIns="45720" numCol="1" spcCol="576000" rtlCol="0" anchor="ctr">
              <a:noAutofit/>
            </a:bodyPr>
            <a:lstStyle>
              <a:lvl1pPr marL="342900" indent="-3429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GB" sz="3200" b="1" i="1" dirty="0">
                  <a:solidFill>
                    <a:schemeClr val="accent1"/>
                  </a:solidFill>
                  <a:latin typeface="+mj-lt"/>
                </a:rPr>
                <a:t>The people who resist change will be confronted by the growing number of people who see that better ways are available; thanks to technology.</a:t>
              </a:r>
            </a:p>
          </p:txBody>
        </p:sp>
      </p:grpSp>
      <p:sp>
        <p:nvSpPr>
          <p:cNvPr id="10" name="Content Placeholder 11">
            <a:extLst>
              <a:ext uri="{FF2B5EF4-FFF2-40B4-BE49-F238E27FC236}">
                <a16:creationId xmlns:a16="http://schemas.microsoft.com/office/drawing/2014/main" id="{BEC3F096-FF84-45CB-AAB9-6CD6C6077DE5}"/>
              </a:ext>
            </a:extLst>
          </p:cNvPr>
          <p:cNvSpPr txBox="1">
            <a:spLocks/>
          </p:cNvSpPr>
          <p:nvPr/>
        </p:nvSpPr>
        <p:spPr>
          <a:xfrm>
            <a:off x="5265463" y="5156200"/>
            <a:ext cx="5530849" cy="692150"/>
          </a:xfrm>
          <a:prstGeom prst="rect">
            <a:avLst/>
          </a:prstGeom>
        </p:spPr>
        <p:txBody>
          <a:bodyPr vert="horz" lIns="91440" tIns="45720" rIns="91440" bIns="45720" numCol="1" spcCol="576000" rtlCol="0" anchor="ctr">
            <a:noAutofit/>
          </a:bodyPr>
          <a:lstStyle>
            <a:lvl1pPr marL="342900" indent="-3429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GB" sz="2400" b="1" dirty="0">
                <a:latin typeface="+mj-lt"/>
              </a:rPr>
              <a:t>- Bill Gates</a:t>
            </a:r>
          </a:p>
        </p:txBody>
      </p:sp>
    </p:spTree>
    <p:extLst>
      <p:ext uri="{BB962C8B-B14F-4D97-AF65-F5344CB8AC3E}">
        <p14:creationId xmlns:p14="http://schemas.microsoft.com/office/powerpoint/2010/main" val="21674597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4" presetClass="path" presetSubtype="0" accel="50000" decel="50000" fill="hold" nodeType="withEffect">
                                  <p:stCondLst>
                                    <p:cond delay="0"/>
                                  </p:stCondLst>
                                  <p:childTnLst>
                                    <p:animMotion origin="layout" path="M 0 0.06713 L 0 -4.44444E-6 " pathEditMode="relative" rAng="0" ptsTypes="AA">
                                      <p:cBhvr>
                                        <p:cTn id="9" dur="750" fill="hold"/>
                                        <p:tgtEl>
                                          <p:spTgt spid="9"/>
                                        </p:tgtEl>
                                        <p:attrNameLst>
                                          <p:attrName>ppt_x</p:attrName>
                                          <p:attrName>ppt_y</p:attrName>
                                        </p:attrNameLst>
                                      </p:cBhvr>
                                      <p:rCtr x="0" y="-3356"/>
                                    </p:animMotion>
                                  </p:childTnLst>
                                </p:cTn>
                              </p:par>
                            </p:childTnLst>
                          </p:cTn>
                        </p:par>
                        <p:par>
                          <p:cTn id="10" fill="hold">
                            <p:stCondLst>
                              <p:cond delay="750"/>
                            </p:stCondLst>
                            <p:childTnLst>
                              <p:par>
                                <p:cTn id="11" presetID="10"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9" name="project phases">
            <a:extLst>
              <a:ext uri="{FF2B5EF4-FFF2-40B4-BE49-F238E27FC236}">
                <a16:creationId xmlns:a16="http://schemas.microsoft.com/office/drawing/2014/main" id="{D471FEF1-40EA-4D09-A872-E9809B4BC9A0}"/>
              </a:ext>
            </a:extLst>
          </p:cNvPr>
          <p:cNvGrpSpPr/>
          <p:nvPr/>
        </p:nvGrpSpPr>
        <p:grpSpPr>
          <a:xfrm>
            <a:off x="5325727" y="2212377"/>
            <a:ext cx="1547265" cy="3201340"/>
            <a:chOff x="5325727" y="1830118"/>
            <a:chExt cx="1547265" cy="3201340"/>
          </a:xfrm>
        </p:grpSpPr>
        <p:grpSp>
          <p:nvGrpSpPr>
            <p:cNvPr id="238" name="project inception">
              <a:extLst>
                <a:ext uri="{FF2B5EF4-FFF2-40B4-BE49-F238E27FC236}">
                  <a16:creationId xmlns:a16="http://schemas.microsoft.com/office/drawing/2014/main" id="{EEBDB90D-FE3C-4F7B-8833-8D6086A01AF5}"/>
                </a:ext>
              </a:extLst>
            </p:cNvPr>
            <p:cNvGrpSpPr/>
            <p:nvPr/>
          </p:nvGrpSpPr>
          <p:grpSpPr>
            <a:xfrm>
              <a:off x="5336988" y="1830118"/>
              <a:ext cx="1517715" cy="402188"/>
              <a:chOff x="5336988" y="1830118"/>
              <a:chExt cx="1517715" cy="402188"/>
            </a:xfrm>
          </p:grpSpPr>
          <p:sp>
            <p:nvSpPr>
              <p:cNvPr id="122" name="TextBox 121">
                <a:extLst>
                  <a:ext uri="{FF2B5EF4-FFF2-40B4-BE49-F238E27FC236}">
                    <a16:creationId xmlns:a16="http://schemas.microsoft.com/office/drawing/2014/main" id="{CA7DF595-A6C3-4F77-A7F4-83DC6B94FB98}"/>
                  </a:ext>
                </a:extLst>
              </p:cNvPr>
              <p:cNvSpPr txBox="1"/>
              <p:nvPr/>
            </p:nvSpPr>
            <p:spPr>
              <a:xfrm rot="20084400">
                <a:off x="5336988" y="1969416"/>
                <a:ext cx="26860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P</a:t>
                </a:r>
              </a:p>
            </p:txBody>
          </p:sp>
          <p:sp>
            <p:nvSpPr>
              <p:cNvPr id="123" name="TextBox 122">
                <a:extLst>
                  <a:ext uri="{FF2B5EF4-FFF2-40B4-BE49-F238E27FC236}">
                    <a16:creationId xmlns:a16="http://schemas.microsoft.com/office/drawing/2014/main" id="{70F3F0EE-1989-4090-BDB1-9E32F2B9E411}"/>
                  </a:ext>
                </a:extLst>
              </p:cNvPr>
              <p:cNvSpPr txBox="1"/>
              <p:nvPr/>
            </p:nvSpPr>
            <p:spPr>
              <a:xfrm rot="20302800">
                <a:off x="5420527" y="1933080"/>
                <a:ext cx="26860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R</a:t>
                </a:r>
              </a:p>
            </p:txBody>
          </p:sp>
          <p:sp>
            <p:nvSpPr>
              <p:cNvPr id="124" name="TextBox 123">
                <a:extLst>
                  <a:ext uri="{FF2B5EF4-FFF2-40B4-BE49-F238E27FC236}">
                    <a16:creationId xmlns:a16="http://schemas.microsoft.com/office/drawing/2014/main" id="{966A4EB4-F1BF-4083-8084-4A46B672F1E2}"/>
                  </a:ext>
                </a:extLst>
              </p:cNvPr>
              <p:cNvSpPr txBox="1"/>
              <p:nvPr/>
            </p:nvSpPr>
            <p:spPr>
              <a:xfrm rot="20536200">
                <a:off x="5507745" y="1899648"/>
                <a:ext cx="280851"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O</a:t>
                </a:r>
              </a:p>
            </p:txBody>
          </p:sp>
          <p:sp>
            <p:nvSpPr>
              <p:cNvPr id="125" name="TextBox 124">
                <a:extLst>
                  <a:ext uri="{FF2B5EF4-FFF2-40B4-BE49-F238E27FC236}">
                    <a16:creationId xmlns:a16="http://schemas.microsoft.com/office/drawing/2014/main" id="{9462FA43-4DCE-4A19-B127-30F1CE0D33B1}"/>
                  </a:ext>
                </a:extLst>
              </p:cNvPr>
              <p:cNvSpPr txBox="1"/>
              <p:nvPr/>
            </p:nvSpPr>
            <p:spPr>
              <a:xfrm rot="20732854">
                <a:off x="5608836" y="1877191"/>
                <a:ext cx="231948" cy="263181"/>
              </a:xfrm>
              <a:prstGeom prst="rect">
                <a:avLst/>
              </a:prstGeom>
              <a:noFill/>
            </p:spPr>
            <p:txBody>
              <a:bodyPr wrap="none" rtlCol="0">
                <a:spAutoFit/>
              </a:bodyPr>
              <a:lstStyle/>
              <a:p>
                <a:pPr algn="l"/>
                <a:r>
                  <a:rPr lang="en-GB" sz="1159" spc="0" baseline="0">
                    <a:solidFill>
                      <a:srgbClr val="0E4A7F"/>
                    </a:solidFill>
                    <a:latin typeface="FiraSans-Medium"/>
                    <a:ea typeface="FiraSans-Medium"/>
                    <a:sym typeface="FiraSans-Medium"/>
                    <a:rtl val="0"/>
                  </a:rPr>
                  <a:t>J</a:t>
                </a:r>
              </a:p>
            </p:txBody>
          </p:sp>
          <p:sp>
            <p:nvSpPr>
              <p:cNvPr id="126" name="TextBox 125">
                <a:extLst>
                  <a:ext uri="{FF2B5EF4-FFF2-40B4-BE49-F238E27FC236}">
                    <a16:creationId xmlns:a16="http://schemas.microsoft.com/office/drawing/2014/main" id="{E66E659D-B87B-41A6-B93B-820223460352}"/>
                  </a:ext>
                </a:extLst>
              </p:cNvPr>
              <p:cNvSpPr txBox="1"/>
              <p:nvPr/>
            </p:nvSpPr>
            <p:spPr>
              <a:xfrm rot="20873400">
                <a:off x="5657424" y="1862759"/>
                <a:ext cx="256358"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E</a:t>
                </a:r>
              </a:p>
            </p:txBody>
          </p:sp>
          <p:sp>
            <p:nvSpPr>
              <p:cNvPr id="127" name="TextBox 126">
                <a:extLst>
                  <a:ext uri="{FF2B5EF4-FFF2-40B4-BE49-F238E27FC236}">
                    <a16:creationId xmlns:a16="http://schemas.microsoft.com/office/drawing/2014/main" id="{BE54D951-4B18-4B6C-9B3F-A7B83563B80B}"/>
                  </a:ext>
                </a:extLst>
              </p:cNvPr>
              <p:cNvSpPr txBox="1"/>
              <p:nvPr/>
            </p:nvSpPr>
            <p:spPr>
              <a:xfrm rot="21073200">
                <a:off x="5737936" y="1846752"/>
                <a:ext cx="26860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C</a:t>
                </a:r>
              </a:p>
            </p:txBody>
          </p:sp>
          <p:sp>
            <p:nvSpPr>
              <p:cNvPr id="128" name="TextBox 127">
                <a:extLst>
                  <a:ext uri="{FF2B5EF4-FFF2-40B4-BE49-F238E27FC236}">
                    <a16:creationId xmlns:a16="http://schemas.microsoft.com/office/drawing/2014/main" id="{875855D4-DF31-4BD7-A611-20E48A40EE9B}"/>
                  </a:ext>
                </a:extLst>
              </p:cNvPr>
              <p:cNvSpPr txBox="1"/>
              <p:nvPr/>
            </p:nvSpPr>
            <p:spPr>
              <a:xfrm rot="21257364">
                <a:off x="5824722" y="1835883"/>
                <a:ext cx="256725" cy="263745"/>
              </a:xfrm>
              <a:prstGeom prst="rect">
                <a:avLst/>
              </a:prstGeom>
              <a:noFill/>
            </p:spPr>
            <p:txBody>
              <a:bodyPr wrap="none" rtlCol="0">
                <a:spAutoFit/>
              </a:bodyPr>
              <a:lstStyle/>
              <a:p>
                <a:pPr algn="l"/>
                <a:r>
                  <a:rPr lang="en-GB" sz="1163" spc="0" baseline="0">
                    <a:solidFill>
                      <a:srgbClr val="0E4A7F"/>
                    </a:solidFill>
                    <a:latin typeface="FiraSans-Medium"/>
                    <a:ea typeface="FiraSans-Medium"/>
                    <a:sym typeface="FiraSans-Medium"/>
                    <a:rtl val="0"/>
                  </a:rPr>
                  <a:t>T</a:t>
                </a:r>
              </a:p>
            </p:txBody>
          </p:sp>
          <p:sp>
            <p:nvSpPr>
              <p:cNvPr id="129" name="TextBox 128">
                <a:extLst>
                  <a:ext uri="{FF2B5EF4-FFF2-40B4-BE49-F238E27FC236}">
                    <a16:creationId xmlns:a16="http://schemas.microsoft.com/office/drawing/2014/main" id="{47BE7A4C-0223-4E2C-B9FD-51C637E6B938}"/>
                  </a:ext>
                </a:extLst>
              </p:cNvPr>
              <p:cNvSpPr txBox="1"/>
              <p:nvPr/>
            </p:nvSpPr>
            <p:spPr>
              <a:xfrm rot="21519600">
                <a:off x="5948054" y="1830118"/>
                <a:ext cx="23186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I</a:t>
                </a:r>
              </a:p>
            </p:txBody>
          </p:sp>
          <p:sp>
            <p:nvSpPr>
              <p:cNvPr id="130" name="TextBox 129">
                <a:extLst>
                  <a:ext uri="{FF2B5EF4-FFF2-40B4-BE49-F238E27FC236}">
                    <a16:creationId xmlns:a16="http://schemas.microsoft.com/office/drawing/2014/main" id="{FE4EA43E-B3F8-4020-8484-2C685A935E18}"/>
                  </a:ext>
                </a:extLst>
              </p:cNvPr>
              <p:cNvSpPr txBox="1"/>
              <p:nvPr/>
            </p:nvSpPr>
            <p:spPr>
              <a:xfrm rot="93600">
                <a:off x="5995711" y="1830315"/>
                <a:ext cx="280851"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N</a:t>
                </a:r>
              </a:p>
            </p:txBody>
          </p:sp>
          <p:sp>
            <p:nvSpPr>
              <p:cNvPr id="131" name="TextBox 130">
                <a:extLst>
                  <a:ext uri="{FF2B5EF4-FFF2-40B4-BE49-F238E27FC236}">
                    <a16:creationId xmlns:a16="http://schemas.microsoft.com/office/drawing/2014/main" id="{C04CC174-41EF-4357-BD03-F81AD4F7F385}"/>
                  </a:ext>
                </a:extLst>
              </p:cNvPr>
              <p:cNvSpPr txBox="1"/>
              <p:nvPr/>
            </p:nvSpPr>
            <p:spPr>
              <a:xfrm rot="308566">
                <a:off x="6098194" y="1835413"/>
                <a:ext cx="268951" cy="263582"/>
              </a:xfrm>
              <a:prstGeom prst="rect">
                <a:avLst/>
              </a:prstGeom>
              <a:noFill/>
            </p:spPr>
            <p:txBody>
              <a:bodyPr wrap="none" rtlCol="0">
                <a:spAutoFit/>
              </a:bodyPr>
              <a:lstStyle/>
              <a:p>
                <a:pPr algn="l"/>
                <a:r>
                  <a:rPr lang="en-GB" sz="1162" spc="0" baseline="0">
                    <a:solidFill>
                      <a:srgbClr val="0E4A7F"/>
                    </a:solidFill>
                    <a:latin typeface="FiraSans-Medium"/>
                    <a:ea typeface="FiraSans-Medium"/>
                    <a:sym typeface="FiraSans-Medium"/>
                    <a:rtl val="0"/>
                  </a:rPr>
                  <a:t>C</a:t>
                </a:r>
              </a:p>
            </p:txBody>
          </p:sp>
          <p:sp>
            <p:nvSpPr>
              <p:cNvPr id="132" name="TextBox 131">
                <a:extLst>
                  <a:ext uri="{FF2B5EF4-FFF2-40B4-BE49-F238E27FC236}">
                    <a16:creationId xmlns:a16="http://schemas.microsoft.com/office/drawing/2014/main" id="{1EC7689D-361C-4DB7-83B6-C8E8F2D5726A}"/>
                  </a:ext>
                </a:extLst>
              </p:cNvPr>
              <p:cNvSpPr txBox="1"/>
              <p:nvPr/>
            </p:nvSpPr>
            <p:spPr>
              <a:xfrm rot="516939">
                <a:off x="6185514" y="1845751"/>
                <a:ext cx="256454" cy="263112"/>
              </a:xfrm>
              <a:prstGeom prst="rect">
                <a:avLst/>
              </a:prstGeom>
              <a:noFill/>
            </p:spPr>
            <p:txBody>
              <a:bodyPr wrap="none" rtlCol="0">
                <a:spAutoFit/>
              </a:bodyPr>
              <a:lstStyle/>
              <a:p>
                <a:pPr algn="l"/>
                <a:r>
                  <a:rPr lang="en-GB" sz="1159" spc="0" baseline="0">
                    <a:solidFill>
                      <a:srgbClr val="0E4A7F"/>
                    </a:solidFill>
                    <a:latin typeface="FiraSans-Medium"/>
                    <a:ea typeface="FiraSans-Medium"/>
                    <a:sym typeface="FiraSans-Medium"/>
                    <a:rtl val="0"/>
                  </a:rPr>
                  <a:t>E</a:t>
                </a:r>
              </a:p>
            </p:txBody>
          </p:sp>
          <p:sp>
            <p:nvSpPr>
              <p:cNvPr id="133" name="TextBox 132">
                <a:extLst>
                  <a:ext uri="{FF2B5EF4-FFF2-40B4-BE49-F238E27FC236}">
                    <a16:creationId xmlns:a16="http://schemas.microsoft.com/office/drawing/2014/main" id="{EA905F67-7CCC-44E2-B2B3-A181E04F86DB}"/>
                  </a:ext>
                </a:extLst>
              </p:cNvPr>
              <p:cNvSpPr txBox="1"/>
              <p:nvPr/>
            </p:nvSpPr>
            <p:spPr>
              <a:xfrm rot="720000">
                <a:off x="6266697" y="1861601"/>
                <a:ext cx="26860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P</a:t>
                </a:r>
              </a:p>
            </p:txBody>
          </p:sp>
          <p:sp>
            <p:nvSpPr>
              <p:cNvPr id="134" name="TextBox 133">
                <a:extLst>
                  <a:ext uri="{FF2B5EF4-FFF2-40B4-BE49-F238E27FC236}">
                    <a16:creationId xmlns:a16="http://schemas.microsoft.com/office/drawing/2014/main" id="{8D1F2DDF-E2FB-4A45-8B80-A462D04B92CE}"/>
                  </a:ext>
                </a:extLst>
              </p:cNvPr>
              <p:cNvSpPr txBox="1"/>
              <p:nvPr/>
            </p:nvSpPr>
            <p:spPr>
              <a:xfrm rot="909244">
                <a:off x="6353782" y="1881842"/>
                <a:ext cx="255960" cy="261961"/>
              </a:xfrm>
              <a:prstGeom prst="rect">
                <a:avLst/>
              </a:prstGeom>
              <a:noFill/>
            </p:spPr>
            <p:txBody>
              <a:bodyPr wrap="none" rtlCol="0">
                <a:spAutoFit/>
              </a:bodyPr>
              <a:lstStyle/>
              <a:p>
                <a:pPr algn="l"/>
                <a:r>
                  <a:rPr lang="en-GB" sz="1151" spc="0" baseline="0">
                    <a:solidFill>
                      <a:srgbClr val="0E4A7F"/>
                    </a:solidFill>
                    <a:latin typeface="FiraSans-Medium"/>
                    <a:ea typeface="FiraSans-Medium"/>
                    <a:sym typeface="FiraSans-Medium"/>
                    <a:rtl val="0"/>
                  </a:rPr>
                  <a:t>T</a:t>
                </a:r>
              </a:p>
            </p:txBody>
          </p:sp>
          <p:sp>
            <p:nvSpPr>
              <p:cNvPr id="135" name="TextBox 134">
                <a:extLst>
                  <a:ext uri="{FF2B5EF4-FFF2-40B4-BE49-F238E27FC236}">
                    <a16:creationId xmlns:a16="http://schemas.microsoft.com/office/drawing/2014/main" id="{E1C2D6AA-CC9B-4E6B-AA09-857992E4CE46}"/>
                  </a:ext>
                </a:extLst>
              </p:cNvPr>
              <p:cNvSpPr txBox="1"/>
              <p:nvPr/>
            </p:nvSpPr>
            <p:spPr>
              <a:xfrm rot="1073400">
                <a:off x="6432720" y="1901190"/>
                <a:ext cx="231865"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I</a:t>
                </a:r>
              </a:p>
            </p:txBody>
          </p:sp>
          <p:sp>
            <p:nvSpPr>
              <p:cNvPr id="136" name="TextBox 135">
                <a:extLst>
                  <a:ext uri="{FF2B5EF4-FFF2-40B4-BE49-F238E27FC236}">
                    <a16:creationId xmlns:a16="http://schemas.microsoft.com/office/drawing/2014/main" id="{B59B3683-E7AD-4C91-B641-D1DCD91FB62A}"/>
                  </a:ext>
                </a:extLst>
              </p:cNvPr>
              <p:cNvSpPr txBox="1"/>
              <p:nvPr/>
            </p:nvSpPr>
            <p:spPr>
              <a:xfrm rot="1269676">
                <a:off x="6476550" y="1925823"/>
                <a:ext cx="280581" cy="262417"/>
              </a:xfrm>
              <a:prstGeom prst="rect">
                <a:avLst/>
              </a:prstGeom>
              <a:noFill/>
            </p:spPr>
            <p:txBody>
              <a:bodyPr wrap="none" rtlCol="0">
                <a:spAutoFit/>
              </a:bodyPr>
              <a:lstStyle/>
              <a:p>
                <a:pPr algn="l"/>
                <a:r>
                  <a:rPr lang="en-GB" sz="1154" spc="0" baseline="0">
                    <a:solidFill>
                      <a:srgbClr val="0E4A7F"/>
                    </a:solidFill>
                    <a:latin typeface="FiraSans-Medium"/>
                    <a:ea typeface="FiraSans-Medium"/>
                    <a:sym typeface="FiraSans-Medium"/>
                    <a:rtl val="0"/>
                  </a:rPr>
                  <a:t>O</a:t>
                </a:r>
              </a:p>
            </p:txBody>
          </p:sp>
          <p:sp>
            <p:nvSpPr>
              <p:cNvPr id="137" name="TextBox 136">
                <a:extLst>
                  <a:ext uri="{FF2B5EF4-FFF2-40B4-BE49-F238E27FC236}">
                    <a16:creationId xmlns:a16="http://schemas.microsoft.com/office/drawing/2014/main" id="{7CD8F8A0-5820-48FF-8364-B7168BFEF62C}"/>
                  </a:ext>
                </a:extLst>
              </p:cNvPr>
              <p:cNvSpPr txBox="1"/>
              <p:nvPr/>
            </p:nvSpPr>
            <p:spPr>
              <a:xfrm rot="1501200">
                <a:off x="6573852" y="1966455"/>
                <a:ext cx="280851" cy="262890"/>
              </a:xfrm>
              <a:prstGeom prst="rect">
                <a:avLst/>
              </a:prstGeom>
              <a:noFill/>
            </p:spPr>
            <p:txBody>
              <a:bodyPr wrap="none" rtlCol="0">
                <a:spAutoFit/>
              </a:bodyPr>
              <a:lstStyle/>
              <a:p>
                <a:pPr algn="l"/>
                <a:r>
                  <a:rPr lang="en-GB" sz="1157" spc="0" baseline="0">
                    <a:solidFill>
                      <a:srgbClr val="0E4A7F"/>
                    </a:solidFill>
                    <a:latin typeface="FiraSans-Medium"/>
                    <a:ea typeface="FiraSans-Medium"/>
                    <a:sym typeface="FiraSans-Medium"/>
                    <a:rtl val="0"/>
                  </a:rPr>
                  <a:t>N</a:t>
                </a:r>
              </a:p>
            </p:txBody>
          </p:sp>
        </p:grpSp>
        <p:grpSp>
          <p:nvGrpSpPr>
            <p:cNvPr id="237" name="project execution">
              <a:extLst>
                <a:ext uri="{FF2B5EF4-FFF2-40B4-BE49-F238E27FC236}">
                  <a16:creationId xmlns:a16="http://schemas.microsoft.com/office/drawing/2014/main" id="{A8FE3348-DC39-4D02-8FD3-792C800BDDF7}"/>
                </a:ext>
              </a:extLst>
            </p:cNvPr>
            <p:cNvGrpSpPr/>
            <p:nvPr/>
          </p:nvGrpSpPr>
          <p:grpSpPr>
            <a:xfrm>
              <a:off x="5325727" y="4624429"/>
              <a:ext cx="1547265" cy="407029"/>
              <a:chOff x="5325727" y="4624429"/>
              <a:chExt cx="1547265" cy="407029"/>
            </a:xfrm>
          </p:grpSpPr>
          <p:sp>
            <p:nvSpPr>
              <p:cNvPr id="138" name="TextBox 137">
                <a:extLst>
                  <a:ext uri="{FF2B5EF4-FFF2-40B4-BE49-F238E27FC236}">
                    <a16:creationId xmlns:a16="http://schemas.microsoft.com/office/drawing/2014/main" id="{458B7891-C2E8-4B77-8806-3AE78EBB193A}"/>
                  </a:ext>
                </a:extLst>
              </p:cNvPr>
              <p:cNvSpPr txBox="1"/>
              <p:nvPr/>
            </p:nvSpPr>
            <p:spPr>
              <a:xfrm rot="1532246">
                <a:off x="5325727" y="4624490"/>
                <a:ext cx="268386" cy="262452"/>
              </a:xfrm>
              <a:prstGeom prst="rect">
                <a:avLst/>
              </a:prstGeom>
              <a:noFill/>
            </p:spPr>
            <p:txBody>
              <a:bodyPr wrap="none" rtlCol="0">
                <a:spAutoFit/>
              </a:bodyPr>
              <a:lstStyle/>
              <a:p>
                <a:pPr algn="l"/>
                <a:r>
                  <a:rPr lang="en-GB" sz="1154" spc="0" baseline="0">
                    <a:solidFill>
                      <a:srgbClr val="F47B20"/>
                    </a:solidFill>
                    <a:latin typeface="FiraSans-Medium"/>
                    <a:ea typeface="FiraSans-Medium"/>
                    <a:sym typeface="FiraSans-Medium"/>
                    <a:rtl val="0"/>
                  </a:rPr>
                  <a:t>P</a:t>
                </a:r>
              </a:p>
            </p:txBody>
          </p:sp>
          <p:sp>
            <p:nvSpPr>
              <p:cNvPr id="139" name="TextBox 138">
                <a:extLst>
                  <a:ext uri="{FF2B5EF4-FFF2-40B4-BE49-F238E27FC236}">
                    <a16:creationId xmlns:a16="http://schemas.microsoft.com/office/drawing/2014/main" id="{46483823-19FC-44D0-9F65-32727887208F}"/>
                  </a:ext>
                </a:extLst>
              </p:cNvPr>
              <p:cNvSpPr txBox="1"/>
              <p:nvPr/>
            </p:nvSpPr>
            <p:spPr>
              <a:xfrm rot="1322400">
                <a:off x="5409325" y="4661387"/>
                <a:ext cx="268605"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R</a:t>
                </a:r>
              </a:p>
            </p:txBody>
          </p:sp>
          <p:sp>
            <p:nvSpPr>
              <p:cNvPr id="140" name="TextBox 139">
                <a:extLst>
                  <a:ext uri="{FF2B5EF4-FFF2-40B4-BE49-F238E27FC236}">
                    <a16:creationId xmlns:a16="http://schemas.microsoft.com/office/drawing/2014/main" id="{98C39B8E-C452-4294-AC10-DA07C5C887B9}"/>
                  </a:ext>
                </a:extLst>
              </p:cNvPr>
              <p:cNvSpPr txBox="1"/>
              <p:nvPr/>
            </p:nvSpPr>
            <p:spPr>
              <a:xfrm rot="1084339">
                <a:off x="5495755" y="4695299"/>
                <a:ext cx="280782" cy="262769"/>
              </a:xfrm>
              <a:prstGeom prst="rect">
                <a:avLst/>
              </a:prstGeom>
              <a:noFill/>
            </p:spPr>
            <p:txBody>
              <a:bodyPr wrap="none" rtlCol="0">
                <a:spAutoFit/>
              </a:bodyPr>
              <a:lstStyle/>
              <a:p>
                <a:pPr algn="l"/>
                <a:r>
                  <a:rPr lang="en-GB" sz="1156" spc="0" baseline="0">
                    <a:solidFill>
                      <a:srgbClr val="F47B20"/>
                    </a:solidFill>
                    <a:latin typeface="FiraSans-Medium"/>
                    <a:ea typeface="FiraSans-Medium"/>
                    <a:sym typeface="FiraSans-Medium"/>
                    <a:rtl val="0"/>
                  </a:rPr>
                  <a:t>O</a:t>
                </a:r>
              </a:p>
            </p:txBody>
          </p:sp>
          <p:sp>
            <p:nvSpPr>
              <p:cNvPr id="141" name="TextBox 140">
                <a:extLst>
                  <a:ext uri="{FF2B5EF4-FFF2-40B4-BE49-F238E27FC236}">
                    <a16:creationId xmlns:a16="http://schemas.microsoft.com/office/drawing/2014/main" id="{181DE498-B875-47CB-8D4C-12447E94FCFD}"/>
                  </a:ext>
                </a:extLst>
              </p:cNvPr>
              <p:cNvSpPr txBox="1"/>
              <p:nvPr/>
            </p:nvSpPr>
            <p:spPr>
              <a:xfrm rot="909000">
                <a:off x="5597316" y="4718406"/>
                <a:ext cx="231865"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J</a:t>
                </a:r>
              </a:p>
            </p:txBody>
          </p:sp>
          <p:sp>
            <p:nvSpPr>
              <p:cNvPr id="142" name="TextBox 141">
                <a:extLst>
                  <a:ext uri="{FF2B5EF4-FFF2-40B4-BE49-F238E27FC236}">
                    <a16:creationId xmlns:a16="http://schemas.microsoft.com/office/drawing/2014/main" id="{55A53687-3FC5-4942-8605-CA3EBBA5F143}"/>
                  </a:ext>
                </a:extLst>
              </p:cNvPr>
              <p:cNvSpPr txBox="1"/>
              <p:nvPr/>
            </p:nvSpPr>
            <p:spPr>
              <a:xfrm rot="753600">
                <a:off x="5645471" y="4733303"/>
                <a:ext cx="256358"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E</a:t>
                </a:r>
              </a:p>
            </p:txBody>
          </p:sp>
          <p:sp>
            <p:nvSpPr>
              <p:cNvPr id="143" name="TextBox 142">
                <a:extLst>
                  <a:ext uri="{FF2B5EF4-FFF2-40B4-BE49-F238E27FC236}">
                    <a16:creationId xmlns:a16="http://schemas.microsoft.com/office/drawing/2014/main" id="{E0C8BB2D-BD27-4956-85E1-4D6BBB97B510}"/>
                  </a:ext>
                </a:extLst>
              </p:cNvPr>
              <p:cNvSpPr txBox="1"/>
              <p:nvPr/>
            </p:nvSpPr>
            <p:spPr>
              <a:xfrm rot="550833">
                <a:off x="5726505" y="4749737"/>
                <a:ext cx="268848" cy="263377"/>
              </a:xfrm>
              <a:prstGeom prst="rect">
                <a:avLst/>
              </a:prstGeom>
              <a:noFill/>
            </p:spPr>
            <p:txBody>
              <a:bodyPr wrap="none" rtlCol="0">
                <a:spAutoFit/>
              </a:bodyPr>
              <a:lstStyle/>
              <a:p>
                <a:pPr algn="l"/>
                <a:r>
                  <a:rPr lang="en-GB" sz="1160" spc="0" baseline="0">
                    <a:solidFill>
                      <a:srgbClr val="F47B20"/>
                    </a:solidFill>
                    <a:latin typeface="FiraSans-Medium"/>
                    <a:ea typeface="FiraSans-Medium"/>
                    <a:sym typeface="FiraSans-Medium"/>
                    <a:rtl val="0"/>
                  </a:rPr>
                  <a:t>C</a:t>
                </a:r>
              </a:p>
            </p:txBody>
          </p:sp>
          <p:sp>
            <p:nvSpPr>
              <p:cNvPr id="144" name="TextBox 143">
                <a:extLst>
                  <a:ext uri="{FF2B5EF4-FFF2-40B4-BE49-F238E27FC236}">
                    <a16:creationId xmlns:a16="http://schemas.microsoft.com/office/drawing/2014/main" id="{2941E621-B7DC-487F-97E1-A47234B2EFFF}"/>
                  </a:ext>
                </a:extLst>
              </p:cNvPr>
              <p:cNvSpPr txBox="1"/>
              <p:nvPr/>
            </p:nvSpPr>
            <p:spPr>
              <a:xfrm rot="346073">
                <a:off x="5813576" y="4761428"/>
                <a:ext cx="255993" cy="262039"/>
              </a:xfrm>
              <a:prstGeom prst="rect">
                <a:avLst/>
              </a:prstGeom>
              <a:noFill/>
            </p:spPr>
            <p:txBody>
              <a:bodyPr wrap="none" rtlCol="0">
                <a:spAutoFit/>
              </a:bodyPr>
              <a:lstStyle/>
              <a:p>
                <a:pPr algn="l"/>
                <a:r>
                  <a:rPr lang="en-GB" sz="1151" spc="0" baseline="0">
                    <a:solidFill>
                      <a:srgbClr val="F47B20"/>
                    </a:solidFill>
                    <a:latin typeface="FiraSans-Medium"/>
                    <a:ea typeface="FiraSans-Medium"/>
                    <a:sym typeface="FiraSans-Medium"/>
                    <a:rtl val="0"/>
                  </a:rPr>
                  <a:t>T</a:t>
                </a:r>
              </a:p>
            </p:txBody>
          </p:sp>
          <p:sp>
            <p:nvSpPr>
              <p:cNvPr id="145" name="TextBox 144">
                <a:extLst>
                  <a:ext uri="{FF2B5EF4-FFF2-40B4-BE49-F238E27FC236}">
                    <a16:creationId xmlns:a16="http://schemas.microsoft.com/office/drawing/2014/main" id="{495D365D-1517-433A-BBE5-0BBB09848528}"/>
                  </a:ext>
                </a:extLst>
              </p:cNvPr>
              <p:cNvSpPr txBox="1"/>
              <p:nvPr/>
            </p:nvSpPr>
            <p:spPr>
              <a:xfrm rot="65400">
                <a:off x="5937150" y="4768568"/>
                <a:ext cx="256358"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E</a:t>
                </a:r>
              </a:p>
            </p:txBody>
          </p:sp>
          <p:sp>
            <p:nvSpPr>
              <p:cNvPr id="146" name="TextBox 145">
                <a:extLst>
                  <a:ext uri="{FF2B5EF4-FFF2-40B4-BE49-F238E27FC236}">
                    <a16:creationId xmlns:a16="http://schemas.microsoft.com/office/drawing/2014/main" id="{77DEE19A-246D-4613-A3AC-6B249D03E6FF}"/>
                  </a:ext>
                </a:extLst>
              </p:cNvPr>
              <p:cNvSpPr txBox="1"/>
              <p:nvPr/>
            </p:nvSpPr>
            <p:spPr>
              <a:xfrm rot="21470400">
                <a:off x="6019461" y="4767750"/>
                <a:ext cx="268605"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X</a:t>
                </a:r>
              </a:p>
            </p:txBody>
          </p:sp>
          <p:sp>
            <p:nvSpPr>
              <p:cNvPr id="147" name="TextBox 146">
                <a:extLst>
                  <a:ext uri="{FF2B5EF4-FFF2-40B4-BE49-F238E27FC236}">
                    <a16:creationId xmlns:a16="http://schemas.microsoft.com/office/drawing/2014/main" id="{B2988BF8-2A19-4075-9391-CFCE0E006556}"/>
                  </a:ext>
                </a:extLst>
              </p:cNvPr>
              <p:cNvSpPr txBox="1"/>
              <p:nvPr/>
            </p:nvSpPr>
            <p:spPr>
              <a:xfrm rot="21257364">
                <a:off x="6106267" y="4761555"/>
                <a:ext cx="256725" cy="263745"/>
              </a:xfrm>
              <a:prstGeom prst="rect">
                <a:avLst/>
              </a:prstGeom>
              <a:noFill/>
            </p:spPr>
            <p:txBody>
              <a:bodyPr wrap="none" rtlCol="0">
                <a:spAutoFit/>
              </a:bodyPr>
              <a:lstStyle/>
              <a:p>
                <a:pPr algn="l"/>
                <a:r>
                  <a:rPr lang="en-GB" sz="1163" spc="0" baseline="0">
                    <a:solidFill>
                      <a:srgbClr val="F47B20"/>
                    </a:solidFill>
                    <a:latin typeface="FiraSans-Medium"/>
                    <a:ea typeface="FiraSans-Medium"/>
                    <a:sym typeface="FiraSans-Medium"/>
                    <a:rtl val="0"/>
                  </a:rPr>
                  <a:t>E</a:t>
                </a:r>
              </a:p>
            </p:txBody>
          </p:sp>
          <p:sp>
            <p:nvSpPr>
              <p:cNvPr id="148" name="TextBox 147">
                <a:extLst>
                  <a:ext uri="{FF2B5EF4-FFF2-40B4-BE49-F238E27FC236}">
                    <a16:creationId xmlns:a16="http://schemas.microsoft.com/office/drawing/2014/main" id="{DD23444A-56C9-4EAB-AA20-B29B65F8267F}"/>
                  </a:ext>
                </a:extLst>
              </p:cNvPr>
              <p:cNvSpPr txBox="1"/>
              <p:nvPr/>
            </p:nvSpPr>
            <p:spPr>
              <a:xfrm rot="21073200">
                <a:off x="6188237" y="4751483"/>
                <a:ext cx="268605"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C</a:t>
                </a:r>
              </a:p>
            </p:txBody>
          </p:sp>
          <p:sp>
            <p:nvSpPr>
              <p:cNvPr id="149" name="TextBox 148">
                <a:extLst>
                  <a:ext uri="{FF2B5EF4-FFF2-40B4-BE49-F238E27FC236}">
                    <a16:creationId xmlns:a16="http://schemas.microsoft.com/office/drawing/2014/main" id="{CAC58019-A3DB-4D68-8EFC-8ED7BE21E356}"/>
                  </a:ext>
                </a:extLst>
              </p:cNvPr>
              <p:cNvSpPr txBox="1"/>
              <p:nvPr/>
            </p:nvSpPr>
            <p:spPr>
              <a:xfrm rot="20840847">
                <a:off x="6274011" y="4733439"/>
                <a:ext cx="281281" cy="263642"/>
              </a:xfrm>
              <a:prstGeom prst="rect">
                <a:avLst/>
              </a:prstGeom>
              <a:noFill/>
            </p:spPr>
            <p:txBody>
              <a:bodyPr wrap="none" rtlCol="0">
                <a:spAutoFit/>
              </a:bodyPr>
              <a:lstStyle/>
              <a:p>
                <a:pPr algn="l"/>
                <a:r>
                  <a:rPr lang="en-GB" sz="1162" spc="0" baseline="0">
                    <a:solidFill>
                      <a:srgbClr val="F47B20"/>
                    </a:solidFill>
                    <a:latin typeface="FiraSans-Medium"/>
                    <a:ea typeface="FiraSans-Medium"/>
                    <a:sym typeface="FiraSans-Medium"/>
                    <a:rtl val="0"/>
                  </a:rPr>
                  <a:t>U</a:t>
                </a:r>
              </a:p>
            </p:txBody>
          </p:sp>
          <p:sp>
            <p:nvSpPr>
              <p:cNvPr id="150" name="TextBox 149">
                <a:extLst>
                  <a:ext uri="{FF2B5EF4-FFF2-40B4-BE49-F238E27FC236}">
                    <a16:creationId xmlns:a16="http://schemas.microsoft.com/office/drawing/2014/main" id="{8D09CB12-2994-4850-9681-83A1DE996A77}"/>
                  </a:ext>
                </a:extLst>
              </p:cNvPr>
              <p:cNvSpPr txBox="1"/>
              <p:nvPr/>
            </p:nvSpPr>
            <p:spPr>
              <a:xfrm rot="20635800">
                <a:off x="6372388" y="4712334"/>
                <a:ext cx="256358"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T</a:t>
                </a:r>
              </a:p>
            </p:txBody>
          </p:sp>
          <p:sp>
            <p:nvSpPr>
              <p:cNvPr id="151" name="TextBox 150">
                <a:extLst>
                  <a:ext uri="{FF2B5EF4-FFF2-40B4-BE49-F238E27FC236}">
                    <a16:creationId xmlns:a16="http://schemas.microsoft.com/office/drawing/2014/main" id="{686BD7C0-2968-40C4-BC12-96DCA7FE101D}"/>
                  </a:ext>
                </a:extLst>
              </p:cNvPr>
              <p:cNvSpPr txBox="1"/>
              <p:nvPr/>
            </p:nvSpPr>
            <p:spPr>
              <a:xfrm rot="20483058">
                <a:off x="6451495" y="4691111"/>
                <a:ext cx="231985" cy="263309"/>
              </a:xfrm>
              <a:prstGeom prst="rect">
                <a:avLst/>
              </a:prstGeom>
              <a:noFill/>
            </p:spPr>
            <p:txBody>
              <a:bodyPr wrap="none" rtlCol="0">
                <a:spAutoFit/>
              </a:bodyPr>
              <a:lstStyle/>
              <a:p>
                <a:pPr algn="l"/>
                <a:r>
                  <a:rPr lang="en-GB" sz="1160" spc="0" baseline="0">
                    <a:solidFill>
                      <a:srgbClr val="F47B20"/>
                    </a:solidFill>
                    <a:latin typeface="FiraSans-Medium"/>
                    <a:ea typeface="FiraSans-Medium"/>
                    <a:sym typeface="FiraSans-Medium"/>
                    <a:rtl val="0"/>
                  </a:rPr>
                  <a:t>I</a:t>
                </a:r>
              </a:p>
            </p:txBody>
          </p:sp>
          <p:sp>
            <p:nvSpPr>
              <p:cNvPr id="152" name="TextBox 151">
                <a:extLst>
                  <a:ext uri="{FF2B5EF4-FFF2-40B4-BE49-F238E27FC236}">
                    <a16:creationId xmlns:a16="http://schemas.microsoft.com/office/drawing/2014/main" id="{EF67129E-DCEB-4274-BFFA-8D89E43453E9}"/>
                  </a:ext>
                </a:extLst>
              </p:cNvPr>
              <p:cNvSpPr txBox="1"/>
              <p:nvPr/>
            </p:nvSpPr>
            <p:spPr>
              <a:xfrm rot="20301600">
                <a:off x="6494944" y="4666544"/>
                <a:ext cx="280851" cy="262890"/>
              </a:xfrm>
              <a:prstGeom prst="rect">
                <a:avLst/>
              </a:prstGeom>
              <a:noFill/>
            </p:spPr>
            <p:txBody>
              <a:bodyPr wrap="none" rtlCol="0">
                <a:spAutoFit/>
              </a:bodyPr>
              <a:lstStyle/>
              <a:p>
                <a:pPr algn="l"/>
                <a:r>
                  <a:rPr lang="en-GB" sz="1157" spc="0" baseline="0">
                    <a:solidFill>
                      <a:srgbClr val="F47B20"/>
                    </a:solidFill>
                    <a:latin typeface="FiraSans-Medium"/>
                    <a:ea typeface="FiraSans-Medium"/>
                    <a:sym typeface="FiraSans-Medium"/>
                    <a:rtl val="0"/>
                  </a:rPr>
                  <a:t>O</a:t>
                </a:r>
              </a:p>
            </p:txBody>
          </p:sp>
          <p:sp>
            <p:nvSpPr>
              <p:cNvPr id="153" name="TextBox 152">
                <a:extLst>
                  <a:ext uri="{FF2B5EF4-FFF2-40B4-BE49-F238E27FC236}">
                    <a16:creationId xmlns:a16="http://schemas.microsoft.com/office/drawing/2014/main" id="{1C46F861-6E06-4C0A-81E5-4E0CF11C7BE9}"/>
                  </a:ext>
                </a:extLst>
              </p:cNvPr>
              <p:cNvSpPr txBox="1"/>
              <p:nvPr/>
            </p:nvSpPr>
            <p:spPr>
              <a:xfrm rot="20067754">
                <a:off x="6592391" y="4624429"/>
                <a:ext cx="280601" cy="262452"/>
              </a:xfrm>
              <a:prstGeom prst="rect">
                <a:avLst/>
              </a:prstGeom>
              <a:noFill/>
            </p:spPr>
            <p:txBody>
              <a:bodyPr wrap="none" rtlCol="0">
                <a:spAutoFit/>
              </a:bodyPr>
              <a:lstStyle/>
              <a:p>
                <a:pPr algn="l"/>
                <a:r>
                  <a:rPr lang="en-GB" sz="1154" spc="0" baseline="0">
                    <a:solidFill>
                      <a:srgbClr val="F47B20"/>
                    </a:solidFill>
                    <a:latin typeface="FiraSans-Medium"/>
                    <a:ea typeface="FiraSans-Medium"/>
                    <a:sym typeface="FiraSans-Medium"/>
                    <a:rtl val="0"/>
                  </a:rPr>
                  <a:t>N</a:t>
                </a:r>
              </a:p>
            </p:txBody>
          </p:sp>
        </p:grpSp>
      </p:grpSp>
      <p:sp>
        <p:nvSpPr>
          <p:cNvPr id="160" name="label">
            <a:extLst>
              <a:ext uri="{FF2B5EF4-FFF2-40B4-BE49-F238E27FC236}">
                <a16:creationId xmlns:a16="http://schemas.microsoft.com/office/drawing/2014/main" id="{C41AD869-763B-49C6-9919-03BD7A007E27}"/>
              </a:ext>
            </a:extLst>
          </p:cNvPr>
          <p:cNvSpPr txBox="1"/>
          <p:nvPr/>
        </p:nvSpPr>
        <p:spPr>
          <a:xfrm>
            <a:off x="5145420" y="789656"/>
            <a:ext cx="1901161" cy="276999"/>
          </a:xfrm>
          <a:prstGeom prst="rect">
            <a:avLst/>
          </a:prstGeom>
          <a:noFill/>
        </p:spPr>
        <p:txBody>
          <a:bodyPr wrap="square" rtlCol="0">
            <a:spAutoFit/>
          </a:bodyPr>
          <a:lstStyle/>
          <a:p>
            <a:pPr algn="ctr"/>
            <a:r>
              <a:rPr lang="en-GB" sz="1200" b="1" cap="all" spc="23" dirty="0">
                <a:solidFill>
                  <a:srgbClr val="808285"/>
                </a:solidFill>
                <a:latin typeface="FiraSans-Bold"/>
                <a:ea typeface="FiraSans-Bold"/>
                <a:sym typeface="FiraSans-Bold"/>
                <a:rtl val="0"/>
              </a:rPr>
              <a:t>Scoping &amp; estimating</a:t>
            </a:r>
          </a:p>
        </p:txBody>
      </p:sp>
      <p:grpSp>
        <p:nvGrpSpPr>
          <p:cNvPr id="255" name="scoping &amp; estimating">
            <a:extLst>
              <a:ext uri="{FF2B5EF4-FFF2-40B4-BE49-F238E27FC236}">
                <a16:creationId xmlns:a16="http://schemas.microsoft.com/office/drawing/2014/main" id="{5C331BF5-7BEA-49D3-AD1E-22F3BA00CD15}"/>
              </a:ext>
            </a:extLst>
          </p:cNvPr>
          <p:cNvGrpSpPr/>
          <p:nvPr/>
        </p:nvGrpSpPr>
        <p:grpSpPr>
          <a:xfrm>
            <a:off x="3449401" y="1164660"/>
            <a:ext cx="5293198" cy="5293198"/>
            <a:chOff x="3449401" y="782401"/>
            <a:chExt cx="5293198" cy="5293198"/>
          </a:xfrm>
        </p:grpSpPr>
        <p:sp>
          <p:nvSpPr>
            <p:cNvPr id="254" name="footprint (defines pivot point)">
              <a:extLst>
                <a:ext uri="{FF2B5EF4-FFF2-40B4-BE49-F238E27FC236}">
                  <a16:creationId xmlns:a16="http://schemas.microsoft.com/office/drawing/2014/main" id="{6DBF5916-8624-45C1-B324-A6B0E80912E9}"/>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6" name="shape">
              <a:extLst>
                <a:ext uri="{FF2B5EF4-FFF2-40B4-BE49-F238E27FC236}">
                  <a16:creationId xmlns:a16="http://schemas.microsoft.com/office/drawing/2014/main" id="{1C24F6CE-8E54-4074-9F37-FFD8B89FC235}"/>
                </a:ext>
              </a:extLst>
            </p:cNvPr>
            <p:cNvGrpSpPr/>
            <p:nvPr/>
          </p:nvGrpSpPr>
          <p:grpSpPr>
            <a:xfrm>
              <a:off x="4463796" y="783770"/>
              <a:ext cx="2028866" cy="1153614"/>
              <a:chOff x="4463796" y="783770"/>
              <a:chExt cx="2028866" cy="1153614"/>
            </a:xfrm>
          </p:grpSpPr>
          <p:sp>
            <p:nvSpPr>
              <p:cNvPr id="13" name="Freeform: Shape 12">
                <a:extLst>
                  <a:ext uri="{FF2B5EF4-FFF2-40B4-BE49-F238E27FC236}">
                    <a16:creationId xmlns:a16="http://schemas.microsoft.com/office/drawing/2014/main" id="{45E8DFC1-BEC7-4C89-9766-DC432BE74B4C}"/>
                  </a:ext>
                </a:extLst>
              </p:cNvPr>
              <p:cNvSpPr/>
              <p:nvPr/>
            </p:nvSpPr>
            <p:spPr>
              <a:xfrm>
                <a:off x="4463796" y="783770"/>
                <a:ext cx="2028866" cy="1153614"/>
              </a:xfrm>
              <a:custGeom>
                <a:avLst/>
                <a:gdLst>
                  <a:gd name="connsiteX0" fmla="*/ 2028866 w 2028866"/>
                  <a:gd name="connsiteY0" fmla="*/ 391887 h 1153614"/>
                  <a:gd name="connsiteX1" fmla="*/ 1636980 w 2028866"/>
                  <a:gd name="connsiteY1" fmla="*/ 783772 h 1153614"/>
                  <a:gd name="connsiteX2" fmla="*/ 1632204 w 2028866"/>
                  <a:gd name="connsiteY2" fmla="*/ 783772 h 1153614"/>
                  <a:gd name="connsiteX3" fmla="*/ 1369273 w 2028866"/>
                  <a:gd name="connsiteY3" fmla="*/ 802142 h 1153614"/>
                  <a:gd name="connsiteX4" fmla="*/ 517779 w 2028866"/>
                  <a:gd name="connsiteY4" fmla="*/ 1153615 h 1153614"/>
                  <a:gd name="connsiteX5" fmla="*/ 140595 w 2028866"/>
                  <a:gd name="connsiteY5" fmla="*/ 572536 h 1153614"/>
                  <a:gd name="connsiteX6" fmla="*/ 0 w 2028866"/>
                  <a:gd name="connsiteY6" fmla="*/ 563337 h 1153614"/>
                  <a:gd name="connsiteX7" fmla="*/ 1632204 w 2028866"/>
                  <a:gd name="connsiteY7" fmla="*/ 1 h 1153614"/>
                  <a:gd name="connsiteX8" fmla="*/ 1647022 w 2028866"/>
                  <a:gd name="connsiteY8" fmla="*/ 1 h 1153614"/>
                  <a:gd name="connsiteX9" fmla="*/ 2028866 w 2028866"/>
                  <a:gd name="connsiteY9" fmla="*/ 391887 h 11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8866" h="1153614">
                    <a:moveTo>
                      <a:pt x="2028866" y="391887"/>
                    </a:moveTo>
                    <a:cubicBezTo>
                      <a:pt x="2028866" y="608319"/>
                      <a:pt x="1853413" y="783772"/>
                      <a:pt x="1636980" y="783772"/>
                    </a:cubicBezTo>
                    <a:lnTo>
                      <a:pt x="1632204" y="783772"/>
                    </a:lnTo>
                    <a:cubicBezTo>
                      <a:pt x="1544238" y="783709"/>
                      <a:pt x="1456376" y="789848"/>
                      <a:pt x="1369273" y="802142"/>
                    </a:cubicBezTo>
                    <a:cubicBezTo>
                      <a:pt x="1060250" y="845275"/>
                      <a:pt x="767253" y="966216"/>
                      <a:pt x="517779" y="1153615"/>
                    </a:cubicBezTo>
                    <a:cubicBezTo>
                      <a:pt x="574083" y="888998"/>
                      <a:pt x="405212" y="628840"/>
                      <a:pt x="140595" y="572536"/>
                    </a:cubicBezTo>
                    <a:cubicBezTo>
                      <a:pt x="94418" y="562710"/>
                      <a:pt x="47064" y="559612"/>
                      <a:pt x="0" y="563337"/>
                    </a:cubicBezTo>
                    <a:cubicBezTo>
                      <a:pt x="465552" y="197928"/>
                      <a:pt x="1040375" y="-466"/>
                      <a:pt x="1632204" y="1"/>
                    </a:cubicBezTo>
                    <a:lnTo>
                      <a:pt x="1647022" y="1"/>
                    </a:lnTo>
                    <a:cubicBezTo>
                      <a:pt x="1859523" y="5448"/>
                      <a:pt x="2028936" y="179316"/>
                      <a:pt x="2028866" y="391887"/>
                    </a:cubicBezTo>
                    <a:close/>
                  </a:path>
                </a:pathLst>
              </a:custGeom>
              <a:solidFill>
                <a:srgbClr val="F47B20"/>
              </a:solidFill>
              <a:ln w="12240" cap="flat">
                <a:noFill/>
                <a:prstDash val="solid"/>
                <a:miter/>
              </a:ln>
            </p:spPr>
            <p:txBody>
              <a:bodyPr rtlCol="0" anchor="ctr"/>
              <a:lstStyle/>
              <a:p>
                <a:endParaRPr lang="en-GB"/>
              </a:p>
            </p:txBody>
          </p:sp>
          <p:grpSp>
            <p:nvGrpSpPr>
              <p:cNvPr id="14" name="Graphic 2">
                <a:extLst>
                  <a:ext uri="{FF2B5EF4-FFF2-40B4-BE49-F238E27FC236}">
                    <a16:creationId xmlns:a16="http://schemas.microsoft.com/office/drawing/2014/main" id="{41AAB34B-B5AB-4D80-811E-96E7B90BCEC2}"/>
                  </a:ext>
                </a:extLst>
              </p:cNvPr>
              <p:cNvGrpSpPr/>
              <p:nvPr/>
            </p:nvGrpSpPr>
            <p:grpSpPr>
              <a:xfrm>
                <a:off x="5708890" y="783771"/>
                <a:ext cx="783771" cy="783771"/>
                <a:chOff x="5708890" y="783771"/>
                <a:chExt cx="783771" cy="783771"/>
              </a:xfrm>
              <a:solidFill>
                <a:srgbClr val="000000"/>
              </a:solidFill>
            </p:grpSpPr>
            <p:grpSp>
              <p:nvGrpSpPr>
                <p:cNvPr id="15" name="Graphic 2">
                  <a:extLst>
                    <a:ext uri="{FF2B5EF4-FFF2-40B4-BE49-F238E27FC236}">
                      <a16:creationId xmlns:a16="http://schemas.microsoft.com/office/drawing/2014/main" id="{EDF6FF5B-8D3C-4258-B0CA-50259BB4B760}"/>
                    </a:ext>
                  </a:extLst>
                </p:cNvPr>
                <p:cNvGrpSpPr/>
                <p:nvPr/>
              </p:nvGrpSpPr>
              <p:grpSpPr>
                <a:xfrm>
                  <a:off x="5708890" y="783771"/>
                  <a:ext cx="783771" cy="783771"/>
                  <a:chOff x="5708890" y="783771"/>
                  <a:chExt cx="783771" cy="783771"/>
                </a:xfrm>
              </p:grpSpPr>
              <p:sp>
                <p:nvSpPr>
                  <p:cNvPr id="16" name="Freeform: Shape 15">
                    <a:extLst>
                      <a:ext uri="{FF2B5EF4-FFF2-40B4-BE49-F238E27FC236}">
                        <a16:creationId xmlns:a16="http://schemas.microsoft.com/office/drawing/2014/main" id="{E1BE5BE5-0502-49B9-88FD-B153A0B705FA}"/>
                      </a:ext>
                    </a:extLst>
                  </p:cNvPr>
                  <p:cNvSpPr/>
                  <p:nvPr/>
                </p:nvSpPr>
                <p:spPr>
                  <a:xfrm>
                    <a:off x="5733383" y="808264"/>
                    <a:ext cx="734785" cy="734785"/>
                  </a:xfrm>
                  <a:custGeom>
                    <a:avLst/>
                    <a:gdLst>
                      <a:gd name="connsiteX0" fmla="*/ 735154 w 734785"/>
                      <a:gd name="connsiteY0" fmla="*/ 367457 h 734785"/>
                      <a:gd name="connsiteX1" fmla="*/ 367761 w 734785"/>
                      <a:gd name="connsiteY1" fmla="*/ 734850 h 734785"/>
                      <a:gd name="connsiteX2" fmla="*/ 368 w 734785"/>
                      <a:gd name="connsiteY2" fmla="*/ 367457 h 734785"/>
                      <a:gd name="connsiteX3" fmla="*/ 367761 w 734785"/>
                      <a:gd name="connsiteY3" fmla="*/ 64 h 734785"/>
                      <a:gd name="connsiteX4" fmla="*/ 735154 w 734785"/>
                      <a:gd name="connsiteY4" fmla="*/ 367457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154" y="367457"/>
                        </a:moveTo>
                        <a:cubicBezTo>
                          <a:pt x="735154" y="570362"/>
                          <a:pt x="570667" y="734850"/>
                          <a:pt x="367761" y="734850"/>
                        </a:cubicBezTo>
                        <a:cubicBezTo>
                          <a:pt x="164856" y="734850"/>
                          <a:pt x="368" y="570362"/>
                          <a:pt x="368" y="367457"/>
                        </a:cubicBezTo>
                        <a:cubicBezTo>
                          <a:pt x="368" y="164551"/>
                          <a:pt x="164856" y="64"/>
                          <a:pt x="367761" y="64"/>
                        </a:cubicBezTo>
                        <a:cubicBezTo>
                          <a:pt x="570667" y="64"/>
                          <a:pt x="735154" y="164551"/>
                          <a:pt x="735154" y="367457"/>
                        </a:cubicBezTo>
                        <a:close/>
                      </a:path>
                    </a:pathLst>
                  </a:custGeom>
                  <a:solidFill>
                    <a:srgbClr val="FFFFFF"/>
                  </a:solidFill>
                  <a:ln w="1224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268A773-944E-44DE-B433-5B5CDDB07245}"/>
                      </a:ext>
                    </a:extLst>
                  </p:cNvPr>
                  <p:cNvSpPr/>
                  <p:nvPr/>
                </p:nvSpPr>
                <p:spPr>
                  <a:xfrm>
                    <a:off x="5708890" y="783771"/>
                    <a:ext cx="783771" cy="783771"/>
                  </a:xfrm>
                  <a:custGeom>
                    <a:avLst/>
                    <a:gdLst>
                      <a:gd name="connsiteX0" fmla="*/ 392254 w 783771"/>
                      <a:gd name="connsiteY0" fmla="*/ 49050 h 783771"/>
                      <a:gd name="connsiteX1" fmla="*/ 735154 w 783771"/>
                      <a:gd name="connsiteY1" fmla="*/ 391950 h 783771"/>
                      <a:gd name="connsiteX2" fmla="*/ 392254 w 783771"/>
                      <a:gd name="connsiteY2" fmla="*/ 734850 h 783771"/>
                      <a:gd name="connsiteX3" fmla="*/ 49354 w 783771"/>
                      <a:gd name="connsiteY3" fmla="*/ 391950 h 783771"/>
                      <a:gd name="connsiteX4" fmla="*/ 392254 w 783771"/>
                      <a:gd name="connsiteY4" fmla="*/ 49050 h 783771"/>
                      <a:gd name="connsiteX5" fmla="*/ 392254 w 783771"/>
                      <a:gd name="connsiteY5" fmla="*/ 64 h 783771"/>
                      <a:gd name="connsiteX6" fmla="*/ 368 w 783771"/>
                      <a:gd name="connsiteY6" fmla="*/ 391950 h 783771"/>
                      <a:gd name="connsiteX7" fmla="*/ 392254 w 783771"/>
                      <a:gd name="connsiteY7" fmla="*/ 783835 h 783771"/>
                      <a:gd name="connsiteX8" fmla="*/ 784140 w 783771"/>
                      <a:gd name="connsiteY8" fmla="*/ 391950 h 783771"/>
                      <a:gd name="connsiteX9" fmla="*/ 392254 w 783771"/>
                      <a:gd name="connsiteY9" fmla="*/ 64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254" y="49050"/>
                        </a:moveTo>
                        <a:cubicBezTo>
                          <a:pt x="581633" y="49050"/>
                          <a:pt x="735154" y="202571"/>
                          <a:pt x="735154" y="391950"/>
                        </a:cubicBezTo>
                        <a:cubicBezTo>
                          <a:pt x="735154" y="581328"/>
                          <a:pt x="581633" y="734850"/>
                          <a:pt x="392254" y="734850"/>
                        </a:cubicBezTo>
                        <a:cubicBezTo>
                          <a:pt x="202876" y="734850"/>
                          <a:pt x="49354" y="581328"/>
                          <a:pt x="49354" y="391950"/>
                        </a:cubicBezTo>
                        <a:cubicBezTo>
                          <a:pt x="49354" y="202571"/>
                          <a:pt x="202876" y="49050"/>
                          <a:pt x="392254" y="49050"/>
                        </a:cubicBezTo>
                        <a:moveTo>
                          <a:pt x="392254" y="64"/>
                        </a:moveTo>
                        <a:cubicBezTo>
                          <a:pt x="175822" y="64"/>
                          <a:pt x="368" y="175517"/>
                          <a:pt x="368" y="391950"/>
                        </a:cubicBezTo>
                        <a:cubicBezTo>
                          <a:pt x="368" y="608382"/>
                          <a:pt x="175822" y="783835"/>
                          <a:pt x="392254" y="783835"/>
                        </a:cubicBezTo>
                        <a:cubicBezTo>
                          <a:pt x="608687" y="783835"/>
                          <a:pt x="784140" y="608382"/>
                          <a:pt x="784140" y="391950"/>
                        </a:cubicBezTo>
                        <a:cubicBezTo>
                          <a:pt x="784140" y="175517"/>
                          <a:pt x="608687" y="64"/>
                          <a:pt x="392254" y="64"/>
                        </a:cubicBezTo>
                        <a:close/>
                      </a:path>
                    </a:pathLst>
                  </a:custGeom>
                  <a:solidFill>
                    <a:srgbClr val="F47B20"/>
                  </a:solidFill>
                  <a:ln w="12240" cap="flat">
                    <a:noFill/>
                    <a:prstDash val="solid"/>
                    <a:miter/>
                  </a:ln>
                </p:spPr>
                <p:txBody>
                  <a:bodyPr rtlCol="0" anchor="ctr"/>
                  <a:lstStyle/>
                  <a:p>
                    <a:endParaRPr lang="en-GB"/>
                  </a:p>
                </p:txBody>
              </p:sp>
            </p:grpSp>
            <p:sp>
              <p:nvSpPr>
                <p:cNvPr id="18" name="Freeform: Shape 17">
                  <a:extLst>
                    <a:ext uri="{FF2B5EF4-FFF2-40B4-BE49-F238E27FC236}">
                      <a16:creationId xmlns:a16="http://schemas.microsoft.com/office/drawing/2014/main" id="{1D93AD64-3F3C-4F1B-96FC-78AA808E84AC}"/>
                    </a:ext>
                  </a:extLst>
                </p:cNvPr>
                <p:cNvSpPr/>
                <p:nvPr/>
              </p:nvSpPr>
              <p:spPr>
                <a:xfrm>
                  <a:off x="5998029" y="1137570"/>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9735E6F-FA96-41BC-A970-55E863D646C2}"/>
                    </a:ext>
                  </a:extLst>
                </p:cNvPr>
                <p:cNvSpPr/>
                <p:nvPr/>
              </p:nvSpPr>
              <p:spPr>
                <a:xfrm>
                  <a:off x="6071507" y="1137570"/>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5C29B3-2C31-428B-ABC5-60BBF627BEEB}"/>
                    </a:ext>
                  </a:extLst>
                </p:cNvPr>
                <p:cNvSpPr/>
                <p:nvPr/>
              </p:nvSpPr>
              <p:spPr>
                <a:xfrm>
                  <a:off x="6144986" y="1137570"/>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A2D1E71-ABC2-490E-8F30-84B14FA8783C}"/>
                    </a:ext>
                  </a:extLst>
                </p:cNvPr>
                <p:cNvSpPr/>
                <p:nvPr/>
              </p:nvSpPr>
              <p:spPr>
                <a:xfrm>
                  <a:off x="5998029" y="1198802"/>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1FAAD3C-C42B-4D3D-BF52-2CBF4BEEEB27}"/>
                    </a:ext>
                  </a:extLst>
                </p:cNvPr>
                <p:cNvSpPr/>
                <p:nvPr/>
              </p:nvSpPr>
              <p:spPr>
                <a:xfrm>
                  <a:off x="6071507" y="1198802"/>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0F3AFAC-6191-4EAA-A054-995292E5F921}"/>
                    </a:ext>
                  </a:extLst>
                </p:cNvPr>
                <p:cNvSpPr/>
                <p:nvPr/>
              </p:nvSpPr>
              <p:spPr>
                <a:xfrm>
                  <a:off x="6144986" y="1198802"/>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7EA68E-4360-45F8-B431-E9200A359CEB}"/>
                    </a:ext>
                  </a:extLst>
                </p:cNvPr>
                <p:cNvSpPr/>
                <p:nvPr/>
              </p:nvSpPr>
              <p:spPr>
                <a:xfrm>
                  <a:off x="5998029" y="1260035"/>
                  <a:ext cx="36739" cy="36739"/>
                </a:xfrm>
                <a:custGeom>
                  <a:avLst/>
                  <a:gdLst>
                    <a:gd name="connsiteX0" fmla="*/ 368 w 36739"/>
                    <a:gd name="connsiteY0" fmla="*/ 36803 h 36739"/>
                    <a:gd name="connsiteX1" fmla="*/ 368 w 36739"/>
                    <a:gd name="connsiteY1" fmla="*/ 12310 h 36739"/>
                    <a:gd name="connsiteX2" fmla="*/ 12615 w 36739"/>
                    <a:gd name="connsiteY2" fmla="*/ 64 h 36739"/>
                    <a:gd name="connsiteX3" fmla="*/ 37108 w 36739"/>
                    <a:gd name="connsiteY3" fmla="*/ 64 h 36739"/>
                  </a:gdLst>
                  <a:ahLst/>
                  <a:cxnLst>
                    <a:cxn ang="0">
                      <a:pos x="connsiteX0" y="connsiteY0"/>
                    </a:cxn>
                    <a:cxn ang="0">
                      <a:pos x="connsiteX1" y="connsiteY1"/>
                    </a:cxn>
                    <a:cxn ang="0">
                      <a:pos x="connsiteX2" y="connsiteY2"/>
                    </a:cxn>
                    <a:cxn ang="0">
                      <a:pos x="connsiteX3" y="connsiteY3"/>
                    </a:cxn>
                  </a:cxnLst>
                  <a:rect l="l" t="t" r="r" b="b"/>
                  <a:pathLst>
                    <a:path w="36739" h="36739">
                      <a:moveTo>
                        <a:pt x="368" y="36803"/>
                      </a:moveTo>
                      <a:lnTo>
                        <a:pt x="368" y="12310"/>
                      </a:lnTo>
                      <a:cubicBezTo>
                        <a:pt x="368" y="5547"/>
                        <a:pt x="5851" y="64"/>
                        <a:pt x="12615" y="64"/>
                      </a:cubicBezTo>
                      <a:lnTo>
                        <a:pt x="37108" y="64"/>
                      </a:lnTo>
                    </a:path>
                  </a:pathLst>
                </a:custGeom>
                <a:noFill/>
                <a:ln w="12240" cap="rnd">
                  <a:solidFill>
                    <a:srgbClr val="D3D3D3"/>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1344BA4-094C-4AC4-AEB8-08219C065EAB}"/>
                    </a:ext>
                  </a:extLst>
                </p:cNvPr>
                <p:cNvSpPr/>
                <p:nvPr/>
              </p:nvSpPr>
              <p:spPr>
                <a:xfrm>
                  <a:off x="6071507" y="1260035"/>
                  <a:ext cx="97971" cy="36739"/>
                </a:xfrm>
                <a:custGeom>
                  <a:avLst/>
                  <a:gdLst>
                    <a:gd name="connsiteX0" fmla="*/ 86093 w 97971"/>
                    <a:gd name="connsiteY0" fmla="*/ 64 h 36739"/>
                    <a:gd name="connsiteX1" fmla="*/ 98340 w 97971"/>
                    <a:gd name="connsiteY1" fmla="*/ 64 h 36739"/>
                    <a:gd name="connsiteX2" fmla="*/ 98340 w 97971"/>
                    <a:gd name="connsiteY2" fmla="*/ 36803 h 36739"/>
                    <a:gd name="connsiteX3" fmla="*/ 86093 w 97971"/>
                    <a:gd name="connsiteY3" fmla="*/ 36803 h 36739"/>
                    <a:gd name="connsiteX4" fmla="*/ 12615 w 97971"/>
                    <a:gd name="connsiteY4" fmla="*/ 36803 h 36739"/>
                    <a:gd name="connsiteX5" fmla="*/ 368 w 97971"/>
                    <a:gd name="connsiteY5" fmla="*/ 36803 h 36739"/>
                    <a:gd name="connsiteX6" fmla="*/ 368 w 97971"/>
                    <a:gd name="connsiteY6" fmla="*/ 64 h 36739"/>
                    <a:gd name="connsiteX7" fmla="*/ 12615 w 97971"/>
                    <a:gd name="connsiteY7" fmla="*/ 64 h 3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71" h="36739">
                      <a:moveTo>
                        <a:pt x="86093" y="64"/>
                      </a:moveTo>
                      <a:cubicBezTo>
                        <a:pt x="92857" y="64"/>
                        <a:pt x="98340" y="64"/>
                        <a:pt x="98340" y="64"/>
                      </a:cubicBezTo>
                      <a:lnTo>
                        <a:pt x="98340" y="36803"/>
                      </a:lnTo>
                      <a:cubicBezTo>
                        <a:pt x="98340" y="36803"/>
                        <a:pt x="92857" y="36803"/>
                        <a:pt x="86093" y="36803"/>
                      </a:cubicBezTo>
                      <a:lnTo>
                        <a:pt x="12615" y="36803"/>
                      </a:lnTo>
                      <a:cubicBezTo>
                        <a:pt x="5851" y="36803"/>
                        <a:pt x="368" y="36803"/>
                        <a:pt x="368" y="36803"/>
                      </a:cubicBezTo>
                      <a:lnTo>
                        <a:pt x="368" y="64"/>
                      </a:lnTo>
                      <a:cubicBezTo>
                        <a:pt x="368" y="64"/>
                        <a:pt x="5851" y="64"/>
                        <a:pt x="12615" y="64"/>
                      </a:cubicBezTo>
                      <a:close/>
                    </a:path>
                  </a:pathLst>
                </a:custGeom>
                <a:noFill/>
                <a:ln w="12240" cap="flat">
                  <a:solidFill>
                    <a:srgbClr val="0E4A7F"/>
                  </a:solid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61792A6-CBF0-448D-864F-49C7C8419579}"/>
                    </a:ext>
                  </a:extLst>
                </p:cNvPr>
                <p:cNvSpPr/>
                <p:nvPr/>
              </p:nvSpPr>
              <p:spPr>
                <a:xfrm>
                  <a:off x="5998029" y="1039599"/>
                  <a:ext cx="183696" cy="61232"/>
                </a:xfrm>
                <a:custGeom>
                  <a:avLst/>
                  <a:gdLst>
                    <a:gd name="connsiteX0" fmla="*/ 171818 w 183696"/>
                    <a:gd name="connsiteY0" fmla="*/ 64 h 61232"/>
                    <a:gd name="connsiteX1" fmla="*/ 184065 w 183696"/>
                    <a:gd name="connsiteY1" fmla="*/ 64 h 61232"/>
                    <a:gd name="connsiteX2" fmla="*/ 184065 w 183696"/>
                    <a:gd name="connsiteY2" fmla="*/ 61296 h 61232"/>
                    <a:gd name="connsiteX3" fmla="*/ 171818 w 183696"/>
                    <a:gd name="connsiteY3" fmla="*/ 61296 h 61232"/>
                    <a:gd name="connsiteX4" fmla="*/ 12615 w 183696"/>
                    <a:gd name="connsiteY4" fmla="*/ 61296 h 61232"/>
                    <a:gd name="connsiteX5" fmla="*/ 368 w 183696"/>
                    <a:gd name="connsiteY5" fmla="*/ 61296 h 61232"/>
                    <a:gd name="connsiteX6" fmla="*/ 368 w 183696"/>
                    <a:gd name="connsiteY6" fmla="*/ 64 h 61232"/>
                    <a:gd name="connsiteX7" fmla="*/ 12615 w 183696"/>
                    <a:gd name="connsiteY7" fmla="*/ 64 h 6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96" h="61232">
                      <a:moveTo>
                        <a:pt x="171818" y="64"/>
                      </a:moveTo>
                      <a:cubicBezTo>
                        <a:pt x="178582" y="64"/>
                        <a:pt x="184065" y="64"/>
                        <a:pt x="184065" y="64"/>
                      </a:cubicBezTo>
                      <a:lnTo>
                        <a:pt x="184065" y="61296"/>
                      </a:lnTo>
                      <a:cubicBezTo>
                        <a:pt x="184065" y="61296"/>
                        <a:pt x="178582" y="61296"/>
                        <a:pt x="171818" y="61296"/>
                      </a:cubicBezTo>
                      <a:lnTo>
                        <a:pt x="12615" y="61296"/>
                      </a:lnTo>
                      <a:cubicBezTo>
                        <a:pt x="5851" y="61296"/>
                        <a:pt x="368" y="61296"/>
                        <a:pt x="368" y="61296"/>
                      </a:cubicBezTo>
                      <a:lnTo>
                        <a:pt x="368" y="64"/>
                      </a:lnTo>
                      <a:cubicBezTo>
                        <a:pt x="368" y="64"/>
                        <a:pt x="5851" y="64"/>
                        <a:pt x="12615" y="64"/>
                      </a:cubicBezTo>
                      <a:close/>
                    </a:path>
                  </a:pathLst>
                </a:custGeom>
                <a:noFill/>
                <a:ln w="12240" cap="flat">
                  <a:solidFill>
                    <a:srgbClr val="97979E"/>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EE70A7E-D448-4A57-81D4-F847AD7811EA}"/>
                    </a:ext>
                  </a:extLst>
                </p:cNvPr>
                <p:cNvSpPr/>
                <p:nvPr/>
              </p:nvSpPr>
              <p:spPr>
                <a:xfrm>
                  <a:off x="5961289" y="1002860"/>
                  <a:ext cx="257175" cy="330653"/>
                </a:xfrm>
                <a:custGeom>
                  <a:avLst/>
                  <a:gdLst>
                    <a:gd name="connsiteX0" fmla="*/ 245297 w 257175"/>
                    <a:gd name="connsiteY0" fmla="*/ 64 h 330653"/>
                    <a:gd name="connsiteX1" fmla="*/ 257543 w 257175"/>
                    <a:gd name="connsiteY1" fmla="*/ 64 h 330653"/>
                    <a:gd name="connsiteX2" fmla="*/ 257543 w 257175"/>
                    <a:gd name="connsiteY2" fmla="*/ 330718 h 330653"/>
                    <a:gd name="connsiteX3" fmla="*/ 245297 w 257175"/>
                    <a:gd name="connsiteY3" fmla="*/ 330718 h 330653"/>
                    <a:gd name="connsiteX4" fmla="*/ 12615 w 257175"/>
                    <a:gd name="connsiteY4" fmla="*/ 330718 h 330653"/>
                    <a:gd name="connsiteX5" fmla="*/ 368 w 257175"/>
                    <a:gd name="connsiteY5" fmla="*/ 330718 h 330653"/>
                    <a:gd name="connsiteX6" fmla="*/ 368 w 257175"/>
                    <a:gd name="connsiteY6" fmla="*/ 64 h 330653"/>
                    <a:gd name="connsiteX7" fmla="*/ 12615 w 257175"/>
                    <a:gd name="connsiteY7" fmla="*/ 64 h 33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75" h="330653">
                      <a:moveTo>
                        <a:pt x="245297" y="64"/>
                      </a:moveTo>
                      <a:cubicBezTo>
                        <a:pt x="252060" y="64"/>
                        <a:pt x="257543" y="64"/>
                        <a:pt x="257543" y="64"/>
                      </a:cubicBezTo>
                      <a:lnTo>
                        <a:pt x="257543" y="330718"/>
                      </a:lnTo>
                      <a:cubicBezTo>
                        <a:pt x="257543" y="330718"/>
                        <a:pt x="252060" y="330718"/>
                        <a:pt x="245297" y="330718"/>
                      </a:cubicBezTo>
                      <a:lnTo>
                        <a:pt x="12615" y="330718"/>
                      </a:lnTo>
                      <a:cubicBezTo>
                        <a:pt x="5851" y="330718"/>
                        <a:pt x="368" y="330718"/>
                        <a:pt x="368" y="330718"/>
                      </a:cubicBezTo>
                      <a:lnTo>
                        <a:pt x="368" y="64"/>
                      </a:lnTo>
                      <a:cubicBezTo>
                        <a:pt x="368" y="64"/>
                        <a:pt x="5851" y="64"/>
                        <a:pt x="12615" y="64"/>
                      </a:cubicBezTo>
                      <a:close/>
                    </a:path>
                  </a:pathLst>
                </a:custGeom>
                <a:noFill/>
                <a:ln w="12240" cap="flat">
                  <a:solidFill>
                    <a:srgbClr val="97979E"/>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DE5BC7B-8C79-4693-A7EA-633693F71858}"/>
                    </a:ext>
                  </a:extLst>
                </p:cNvPr>
                <p:cNvSpPr/>
                <p:nvPr/>
              </p:nvSpPr>
              <p:spPr>
                <a:xfrm>
                  <a:off x="6069058" y="1076338"/>
                  <a:ext cx="77152" cy="12246"/>
                </a:xfrm>
                <a:custGeom>
                  <a:avLst/>
                  <a:gdLst>
                    <a:gd name="connsiteX0" fmla="*/ 368 w 77152"/>
                    <a:gd name="connsiteY0" fmla="*/ 64 h 12246"/>
                    <a:gd name="connsiteX1" fmla="*/ 77521 w 77152"/>
                    <a:gd name="connsiteY1" fmla="*/ 64 h 12246"/>
                  </a:gdLst>
                  <a:ahLst/>
                  <a:cxnLst>
                    <a:cxn ang="0">
                      <a:pos x="connsiteX0" y="connsiteY0"/>
                    </a:cxn>
                    <a:cxn ang="0">
                      <a:pos x="connsiteX1" y="connsiteY1"/>
                    </a:cxn>
                  </a:cxnLst>
                  <a:rect l="l" t="t" r="r" b="b"/>
                  <a:pathLst>
                    <a:path w="77152" h="12246">
                      <a:moveTo>
                        <a:pt x="368" y="64"/>
                      </a:moveTo>
                      <a:lnTo>
                        <a:pt x="77521" y="64"/>
                      </a:lnTo>
                    </a:path>
                  </a:pathLst>
                </a:custGeom>
                <a:ln w="12240" cap="rnd">
                  <a:solidFill>
                    <a:srgbClr val="D3D3D3"/>
                  </a:solidFill>
                  <a:custDash>
                    <a:ds d="0" sp="135000"/>
                  </a:custDash>
                  <a:miter/>
                </a:ln>
              </p:spPr>
              <p:txBody>
                <a:bodyPr rtlCol="0" anchor="ctr"/>
                <a:lstStyle/>
                <a:p>
                  <a:endParaRPr lang="en-GB"/>
                </a:p>
              </p:txBody>
            </p:sp>
          </p:grpSp>
        </p:grpSp>
      </p:grpSp>
      <p:sp>
        <p:nvSpPr>
          <p:cNvPr id="228" name="label">
            <a:extLst>
              <a:ext uri="{FF2B5EF4-FFF2-40B4-BE49-F238E27FC236}">
                <a16:creationId xmlns:a16="http://schemas.microsoft.com/office/drawing/2014/main" id="{F28176F4-1C92-4953-B363-4EFD357CB8DB}"/>
              </a:ext>
            </a:extLst>
          </p:cNvPr>
          <p:cNvSpPr txBox="1"/>
          <p:nvPr/>
        </p:nvSpPr>
        <p:spPr>
          <a:xfrm>
            <a:off x="2791868" y="1624259"/>
            <a:ext cx="1388137" cy="276999"/>
          </a:xfrm>
          <a:prstGeom prst="rect">
            <a:avLst/>
          </a:prstGeom>
          <a:noFill/>
        </p:spPr>
        <p:txBody>
          <a:bodyPr wrap="square" rtlCol="0">
            <a:spAutoFit/>
          </a:bodyPr>
          <a:lstStyle/>
          <a:p>
            <a:pPr algn="r"/>
            <a:r>
              <a:rPr lang="en-GB" sz="1200" b="1" cap="all" spc="23" dirty="0">
                <a:solidFill>
                  <a:srgbClr val="808285"/>
                </a:solidFill>
                <a:latin typeface="FiraSans-Bold"/>
                <a:ea typeface="FiraSans-Bold"/>
                <a:sym typeface="FiraSans-Bold"/>
                <a:rtl val="0"/>
              </a:rPr>
              <a:t>Data analytics</a:t>
            </a:r>
          </a:p>
        </p:txBody>
      </p:sp>
      <p:grpSp>
        <p:nvGrpSpPr>
          <p:cNvPr id="253" name="data analytics">
            <a:extLst>
              <a:ext uri="{FF2B5EF4-FFF2-40B4-BE49-F238E27FC236}">
                <a16:creationId xmlns:a16="http://schemas.microsoft.com/office/drawing/2014/main" id="{3D5D8CEF-6727-41EE-BCE7-51633A47C824}"/>
              </a:ext>
            </a:extLst>
          </p:cNvPr>
          <p:cNvGrpSpPr/>
          <p:nvPr/>
        </p:nvGrpSpPr>
        <p:grpSpPr>
          <a:xfrm>
            <a:off x="3449401" y="1164660"/>
            <a:ext cx="5293198" cy="5293198"/>
            <a:chOff x="3449401" y="782401"/>
            <a:chExt cx="5293198" cy="5293198"/>
          </a:xfrm>
        </p:grpSpPr>
        <p:sp>
          <p:nvSpPr>
            <p:cNvPr id="252" name="footprint (defines pivot point)">
              <a:extLst>
                <a:ext uri="{FF2B5EF4-FFF2-40B4-BE49-F238E27FC236}">
                  <a16:creationId xmlns:a16="http://schemas.microsoft.com/office/drawing/2014/main" id="{341B05C8-CE67-477E-A3CD-C189C6CACE57}"/>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5" name="shape">
              <a:extLst>
                <a:ext uri="{FF2B5EF4-FFF2-40B4-BE49-F238E27FC236}">
                  <a16:creationId xmlns:a16="http://schemas.microsoft.com/office/drawing/2014/main" id="{8CFA4A72-8FE6-4BDD-A034-61044911BA34}"/>
                </a:ext>
              </a:extLst>
            </p:cNvPr>
            <p:cNvGrpSpPr/>
            <p:nvPr/>
          </p:nvGrpSpPr>
          <p:grpSpPr>
            <a:xfrm>
              <a:off x="3469753" y="1436995"/>
              <a:ext cx="1426709" cy="1724909"/>
              <a:chOff x="3469753" y="1436995"/>
              <a:chExt cx="1426709" cy="1724909"/>
            </a:xfrm>
          </p:grpSpPr>
          <p:sp>
            <p:nvSpPr>
              <p:cNvPr id="6" name="Freeform: Shape 5">
                <a:extLst>
                  <a:ext uri="{FF2B5EF4-FFF2-40B4-BE49-F238E27FC236}">
                    <a16:creationId xmlns:a16="http://schemas.microsoft.com/office/drawing/2014/main" id="{EC1AAAC7-2633-46B5-9868-19BD13EBC049}"/>
                  </a:ext>
                </a:extLst>
              </p:cNvPr>
              <p:cNvSpPr/>
              <p:nvPr/>
            </p:nvSpPr>
            <p:spPr>
              <a:xfrm>
                <a:off x="3469753" y="1443790"/>
                <a:ext cx="1424873" cy="1718114"/>
              </a:xfrm>
              <a:custGeom>
                <a:avLst/>
                <a:gdLst>
                  <a:gd name="connsiteX0" fmla="*/ 1424872 w 1424873"/>
                  <a:gd name="connsiteY0" fmla="*/ 391949 h 1718114"/>
                  <a:gd name="connsiteX1" fmla="*/ 1310001 w 1424873"/>
                  <a:gd name="connsiteY1" fmla="*/ 668963 h 1718114"/>
                  <a:gd name="connsiteX2" fmla="*/ 1134632 w 1424873"/>
                  <a:gd name="connsiteY2" fmla="*/ 870784 h 1718114"/>
                  <a:gd name="connsiteX3" fmla="*/ 783771 w 1424873"/>
                  <a:gd name="connsiteY3" fmla="*/ 1718115 h 1718114"/>
                  <a:gd name="connsiteX4" fmla="*/ 106101 w 1424873"/>
                  <a:gd name="connsiteY4" fmla="*/ 1574299 h 1718114"/>
                  <a:gd name="connsiteX5" fmla="*/ 0 w 1424873"/>
                  <a:gd name="connsiteY5" fmla="*/ 1667537 h 1718114"/>
                  <a:gd name="connsiteX6" fmla="*/ 544354 w 1424873"/>
                  <a:gd name="connsiteY6" fmla="*/ 353005 h 1718114"/>
                  <a:gd name="connsiteX7" fmla="*/ 544354 w 1424873"/>
                  <a:gd name="connsiteY7" fmla="*/ 353006 h 1718114"/>
                  <a:gd name="connsiteX8" fmla="*/ 755727 w 1424873"/>
                  <a:gd name="connsiteY8" fmla="*/ 114935 h 1718114"/>
                  <a:gd name="connsiteX9" fmla="*/ 1309937 w 1424873"/>
                  <a:gd name="connsiteY9" fmla="*/ 114627 h 1718114"/>
                  <a:gd name="connsiteX10" fmla="*/ 1424872 w 1424873"/>
                  <a:gd name="connsiteY10" fmla="*/ 391949 h 171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4873" h="1718114">
                    <a:moveTo>
                      <a:pt x="1424872" y="391949"/>
                    </a:moveTo>
                    <a:cubicBezTo>
                      <a:pt x="1425149" y="495930"/>
                      <a:pt x="1383780" y="595692"/>
                      <a:pt x="1310001" y="668963"/>
                    </a:cubicBezTo>
                    <a:cubicBezTo>
                      <a:pt x="1246865" y="732023"/>
                      <a:pt x="1188262" y="799465"/>
                      <a:pt x="1134632" y="870784"/>
                    </a:cubicBezTo>
                    <a:cubicBezTo>
                      <a:pt x="948075" y="1119109"/>
                      <a:pt x="827376" y="1410597"/>
                      <a:pt x="783771" y="1718115"/>
                    </a:cubicBezTo>
                    <a:cubicBezTo>
                      <a:pt x="636351" y="1491268"/>
                      <a:pt x="332948" y="1426879"/>
                      <a:pt x="106101" y="1574299"/>
                    </a:cubicBezTo>
                    <a:cubicBezTo>
                      <a:pt x="66415" y="1600090"/>
                      <a:pt x="30677" y="1631495"/>
                      <a:pt x="0" y="1667537"/>
                    </a:cubicBezTo>
                    <a:cubicBezTo>
                      <a:pt x="57282" y="1187682"/>
                      <a:pt x="245621" y="732874"/>
                      <a:pt x="544354" y="353005"/>
                    </a:cubicBezTo>
                    <a:lnTo>
                      <a:pt x="544354" y="353006"/>
                    </a:lnTo>
                    <a:cubicBezTo>
                      <a:pt x="610054" y="269548"/>
                      <a:pt x="680635" y="190053"/>
                      <a:pt x="755727" y="114935"/>
                    </a:cubicBezTo>
                    <a:cubicBezTo>
                      <a:pt x="908683" y="-38191"/>
                      <a:pt x="1156811" y="-38329"/>
                      <a:pt x="1309937" y="114627"/>
                    </a:cubicBezTo>
                    <a:cubicBezTo>
                      <a:pt x="1383540" y="188147"/>
                      <a:pt x="1424889" y="287917"/>
                      <a:pt x="1424872" y="391949"/>
                    </a:cubicBezTo>
                    <a:close/>
                  </a:path>
                </a:pathLst>
              </a:custGeom>
              <a:solidFill>
                <a:srgbClr val="F47B20"/>
              </a:solidFill>
              <a:ln w="12240" cap="flat">
                <a:noFill/>
                <a:prstDash val="solid"/>
                <a:miter/>
              </a:ln>
            </p:spPr>
            <p:txBody>
              <a:bodyPr rtlCol="0" anchor="ctr"/>
              <a:lstStyle/>
              <a:p>
                <a:endParaRPr lang="en-GB"/>
              </a:p>
            </p:txBody>
          </p:sp>
          <p:grpSp>
            <p:nvGrpSpPr>
              <p:cNvPr id="83" name="Graphic 2">
                <a:extLst>
                  <a:ext uri="{FF2B5EF4-FFF2-40B4-BE49-F238E27FC236}">
                    <a16:creationId xmlns:a16="http://schemas.microsoft.com/office/drawing/2014/main" id="{726997EB-D69F-4D68-9627-9641BBC59EBF}"/>
                  </a:ext>
                </a:extLst>
              </p:cNvPr>
              <p:cNvGrpSpPr/>
              <p:nvPr/>
            </p:nvGrpSpPr>
            <p:grpSpPr>
              <a:xfrm>
                <a:off x="4112691" y="1436995"/>
                <a:ext cx="783771" cy="783771"/>
                <a:chOff x="4112691" y="1436995"/>
                <a:chExt cx="783771" cy="783771"/>
              </a:xfrm>
              <a:solidFill>
                <a:srgbClr val="000000"/>
              </a:solidFill>
            </p:grpSpPr>
            <p:grpSp>
              <p:nvGrpSpPr>
                <p:cNvPr id="84" name="Graphic 2">
                  <a:extLst>
                    <a:ext uri="{FF2B5EF4-FFF2-40B4-BE49-F238E27FC236}">
                      <a16:creationId xmlns:a16="http://schemas.microsoft.com/office/drawing/2014/main" id="{D0482FB1-58FE-4783-97E7-D1729A2E4014}"/>
                    </a:ext>
                  </a:extLst>
                </p:cNvPr>
                <p:cNvGrpSpPr/>
                <p:nvPr/>
              </p:nvGrpSpPr>
              <p:grpSpPr>
                <a:xfrm>
                  <a:off x="4112691" y="1436995"/>
                  <a:ext cx="783771" cy="783771"/>
                  <a:chOff x="4112691" y="1436995"/>
                  <a:chExt cx="783771" cy="783771"/>
                </a:xfrm>
              </p:grpSpPr>
              <p:sp>
                <p:nvSpPr>
                  <p:cNvPr id="85" name="Freeform: Shape 84">
                    <a:extLst>
                      <a:ext uri="{FF2B5EF4-FFF2-40B4-BE49-F238E27FC236}">
                        <a16:creationId xmlns:a16="http://schemas.microsoft.com/office/drawing/2014/main" id="{FF78E92A-EDFA-4ED3-9BAC-D1CF0241AC60}"/>
                      </a:ext>
                    </a:extLst>
                  </p:cNvPr>
                  <p:cNvSpPr/>
                  <p:nvPr/>
                </p:nvSpPr>
                <p:spPr>
                  <a:xfrm>
                    <a:off x="4137184" y="1461488"/>
                    <a:ext cx="734785" cy="734785"/>
                  </a:xfrm>
                  <a:custGeom>
                    <a:avLst/>
                    <a:gdLst>
                      <a:gd name="connsiteX0" fmla="*/ 735024 w 734785"/>
                      <a:gd name="connsiteY0" fmla="*/ 367510 h 734785"/>
                      <a:gd name="connsiteX1" fmla="*/ 367631 w 734785"/>
                      <a:gd name="connsiteY1" fmla="*/ 734903 h 734785"/>
                      <a:gd name="connsiteX2" fmla="*/ 238 w 734785"/>
                      <a:gd name="connsiteY2" fmla="*/ 367510 h 734785"/>
                      <a:gd name="connsiteX3" fmla="*/ 367631 w 734785"/>
                      <a:gd name="connsiteY3" fmla="*/ 117 h 734785"/>
                      <a:gd name="connsiteX4" fmla="*/ 735024 w 734785"/>
                      <a:gd name="connsiteY4" fmla="*/ 367510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024" y="367510"/>
                        </a:moveTo>
                        <a:cubicBezTo>
                          <a:pt x="735024" y="570416"/>
                          <a:pt x="570536" y="734903"/>
                          <a:pt x="367631" y="734903"/>
                        </a:cubicBezTo>
                        <a:cubicBezTo>
                          <a:pt x="164725" y="734903"/>
                          <a:pt x="238" y="570416"/>
                          <a:pt x="238" y="367510"/>
                        </a:cubicBezTo>
                        <a:cubicBezTo>
                          <a:pt x="238" y="164605"/>
                          <a:pt x="164725" y="117"/>
                          <a:pt x="367631" y="117"/>
                        </a:cubicBezTo>
                        <a:cubicBezTo>
                          <a:pt x="570536" y="117"/>
                          <a:pt x="735024" y="164605"/>
                          <a:pt x="735024" y="367510"/>
                        </a:cubicBezTo>
                        <a:close/>
                      </a:path>
                    </a:pathLst>
                  </a:custGeom>
                  <a:solidFill>
                    <a:srgbClr val="FFFFFF"/>
                  </a:solidFill>
                  <a:ln w="1224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08215B39-B285-4498-B109-18A873AF0911}"/>
                      </a:ext>
                    </a:extLst>
                  </p:cNvPr>
                  <p:cNvSpPr/>
                  <p:nvPr/>
                </p:nvSpPr>
                <p:spPr>
                  <a:xfrm>
                    <a:off x="4112691" y="1436995"/>
                    <a:ext cx="783771" cy="783771"/>
                  </a:xfrm>
                  <a:custGeom>
                    <a:avLst/>
                    <a:gdLst>
                      <a:gd name="connsiteX0" fmla="*/ 392124 w 783771"/>
                      <a:gd name="connsiteY0" fmla="*/ 49103 h 783771"/>
                      <a:gd name="connsiteX1" fmla="*/ 735024 w 783771"/>
                      <a:gd name="connsiteY1" fmla="*/ 392003 h 783771"/>
                      <a:gd name="connsiteX2" fmla="*/ 392124 w 783771"/>
                      <a:gd name="connsiteY2" fmla="*/ 734903 h 783771"/>
                      <a:gd name="connsiteX3" fmla="*/ 49224 w 783771"/>
                      <a:gd name="connsiteY3" fmla="*/ 392003 h 783771"/>
                      <a:gd name="connsiteX4" fmla="*/ 392124 w 783771"/>
                      <a:gd name="connsiteY4" fmla="*/ 49103 h 783771"/>
                      <a:gd name="connsiteX5" fmla="*/ 392124 w 783771"/>
                      <a:gd name="connsiteY5" fmla="*/ 117 h 783771"/>
                      <a:gd name="connsiteX6" fmla="*/ 238 w 783771"/>
                      <a:gd name="connsiteY6" fmla="*/ 392003 h 783771"/>
                      <a:gd name="connsiteX7" fmla="*/ 392124 w 783771"/>
                      <a:gd name="connsiteY7" fmla="*/ 783889 h 783771"/>
                      <a:gd name="connsiteX8" fmla="*/ 784010 w 783771"/>
                      <a:gd name="connsiteY8" fmla="*/ 392003 h 783771"/>
                      <a:gd name="connsiteX9" fmla="*/ 392124 w 783771"/>
                      <a:gd name="connsiteY9" fmla="*/ 117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124" y="49103"/>
                        </a:moveTo>
                        <a:cubicBezTo>
                          <a:pt x="581502" y="49103"/>
                          <a:pt x="735024" y="202625"/>
                          <a:pt x="735024" y="392003"/>
                        </a:cubicBezTo>
                        <a:cubicBezTo>
                          <a:pt x="735024" y="581382"/>
                          <a:pt x="581502" y="734903"/>
                          <a:pt x="392124" y="734903"/>
                        </a:cubicBezTo>
                        <a:cubicBezTo>
                          <a:pt x="202745" y="734903"/>
                          <a:pt x="49224" y="581382"/>
                          <a:pt x="49224" y="392003"/>
                        </a:cubicBezTo>
                        <a:cubicBezTo>
                          <a:pt x="49224" y="202625"/>
                          <a:pt x="202745" y="49103"/>
                          <a:pt x="392124" y="49103"/>
                        </a:cubicBezTo>
                        <a:moveTo>
                          <a:pt x="392124" y="117"/>
                        </a:moveTo>
                        <a:cubicBezTo>
                          <a:pt x="175691" y="117"/>
                          <a:pt x="238" y="175571"/>
                          <a:pt x="238" y="392003"/>
                        </a:cubicBezTo>
                        <a:cubicBezTo>
                          <a:pt x="238" y="608436"/>
                          <a:pt x="175691" y="783889"/>
                          <a:pt x="392124" y="783889"/>
                        </a:cubicBezTo>
                        <a:cubicBezTo>
                          <a:pt x="608556" y="783889"/>
                          <a:pt x="784010" y="608436"/>
                          <a:pt x="784010" y="392003"/>
                        </a:cubicBezTo>
                        <a:cubicBezTo>
                          <a:pt x="784010" y="175571"/>
                          <a:pt x="608556" y="117"/>
                          <a:pt x="392124" y="117"/>
                        </a:cubicBezTo>
                        <a:close/>
                      </a:path>
                    </a:pathLst>
                  </a:custGeom>
                  <a:solidFill>
                    <a:srgbClr val="F47B20"/>
                  </a:solidFill>
                  <a:ln w="12240" cap="flat">
                    <a:noFill/>
                    <a:prstDash val="solid"/>
                    <a:miter/>
                  </a:ln>
                </p:spPr>
                <p:txBody>
                  <a:bodyPr rtlCol="0" anchor="ctr"/>
                  <a:lstStyle/>
                  <a:p>
                    <a:endParaRPr lang="en-GB"/>
                  </a:p>
                </p:txBody>
              </p:sp>
            </p:grpSp>
            <p:sp>
              <p:nvSpPr>
                <p:cNvPr id="87" name="Freeform: Shape 86">
                  <a:extLst>
                    <a:ext uri="{FF2B5EF4-FFF2-40B4-BE49-F238E27FC236}">
                      <a16:creationId xmlns:a16="http://schemas.microsoft.com/office/drawing/2014/main" id="{B7746291-68FB-4917-97D9-46E6B4EB02FF}"/>
                    </a:ext>
                  </a:extLst>
                </p:cNvPr>
                <p:cNvSpPr/>
                <p:nvPr/>
              </p:nvSpPr>
              <p:spPr>
                <a:xfrm>
                  <a:off x="4377336" y="1815288"/>
                  <a:ext cx="48985" cy="183696"/>
                </a:xfrm>
                <a:custGeom>
                  <a:avLst/>
                  <a:gdLst>
                    <a:gd name="connsiteX0" fmla="*/ 36977 w 48985"/>
                    <a:gd name="connsiteY0" fmla="*/ 117 h 183696"/>
                    <a:gd name="connsiteX1" fmla="*/ 49224 w 48985"/>
                    <a:gd name="connsiteY1" fmla="*/ 117 h 183696"/>
                    <a:gd name="connsiteX2" fmla="*/ 49224 w 48985"/>
                    <a:gd name="connsiteY2" fmla="*/ 183814 h 183696"/>
                    <a:gd name="connsiteX3" fmla="*/ 36977 w 48985"/>
                    <a:gd name="connsiteY3" fmla="*/ 183814 h 183696"/>
                    <a:gd name="connsiteX4" fmla="*/ 12484 w 48985"/>
                    <a:gd name="connsiteY4" fmla="*/ 183814 h 183696"/>
                    <a:gd name="connsiteX5" fmla="*/ 238 w 48985"/>
                    <a:gd name="connsiteY5" fmla="*/ 183814 h 183696"/>
                    <a:gd name="connsiteX6" fmla="*/ 238 w 48985"/>
                    <a:gd name="connsiteY6" fmla="*/ 117 h 183696"/>
                    <a:gd name="connsiteX7" fmla="*/ 12484 w 48985"/>
                    <a:gd name="connsiteY7" fmla="*/ 117 h 18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85" h="183696">
                      <a:moveTo>
                        <a:pt x="36977" y="117"/>
                      </a:moveTo>
                      <a:cubicBezTo>
                        <a:pt x="43741" y="117"/>
                        <a:pt x="49224" y="117"/>
                        <a:pt x="49224" y="117"/>
                      </a:cubicBezTo>
                      <a:lnTo>
                        <a:pt x="49224" y="183814"/>
                      </a:lnTo>
                      <a:cubicBezTo>
                        <a:pt x="49224" y="183814"/>
                        <a:pt x="43741" y="183814"/>
                        <a:pt x="36977" y="183814"/>
                      </a:cubicBezTo>
                      <a:lnTo>
                        <a:pt x="12484" y="183814"/>
                      </a:lnTo>
                      <a:cubicBezTo>
                        <a:pt x="5721" y="183814"/>
                        <a:pt x="238" y="183814"/>
                        <a:pt x="238" y="183814"/>
                      </a:cubicBezTo>
                      <a:lnTo>
                        <a:pt x="238" y="117"/>
                      </a:lnTo>
                      <a:cubicBezTo>
                        <a:pt x="238" y="117"/>
                        <a:pt x="5721" y="117"/>
                        <a:pt x="12484" y="117"/>
                      </a:cubicBezTo>
                      <a:close/>
                    </a:path>
                  </a:pathLst>
                </a:custGeom>
                <a:noFill/>
                <a:ln w="12240" cap="flat">
                  <a:solidFill>
                    <a:srgbClr val="D3D3D3"/>
                  </a:solid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50845693-E53B-4154-8B82-3AAEB91D19D5}"/>
                    </a:ext>
                  </a:extLst>
                </p:cNvPr>
                <p:cNvSpPr/>
                <p:nvPr/>
              </p:nvSpPr>
              <p:spPr>
                <a:xfrm>
                  <a:off x="4475308" y="1815288"/>
                  <a:ext cx="48985" cy="183696"/>
                </a:xfrm>
                <a:custGeom>
                  <a:avLst/>
                  <a:gdLst>
                    <a:gd name="connsiteX0" fmla="*/ 36977 w 48985"/>
                    <a:gd name="connsiteY0" fmla="*/ 117 h 183696"/>
                    <a:gd name="connsiteX1" fmla="*/ 49224 w 48985"/>
                    <a:gd name="connsiteY1" fmla="*/ 117 h 183696"/>
                    <a:gd name="connsiteX2" fmla="*/ 49224 w 48985"/>
                    <a:gd name="connsiteY2" fmla="*/ 183814 h 183696"/>
                    <a:gd name="connsiteX3" fmla="*/ 36977 w 48985"/>
                    <a:gd name="connsiteY3" fmla="*/ 183814 h 183696"/>
                    <a:gd name="connsiteX4" fmla="*/ 12484 w 48985"/>
                    <a:gd name="connsiteY4" fmla="*/ 183814 h 183696"/>
                    <a:gd name="connsiteX5" fmla="*/ 238 w 48985"/>
                    <a:gd name="connsiteY5" fmla="*/ 183814 h 183696"/>
                    <a:gd name="connsiteX6" fmla="*/ 238 w 48985"/>
                    <a:gd name="connsiteY6" fmla="*/ 117 h 183696"/>
                    <a:gd name="connsiteX7" fmla="*/ 12484 w 48985"/>
                    <a:gd name="connsiteY7" fmla="*/ 117 h 183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85" h="183696">
                      <a:moveTo>
                        <a:pt x="36977" y="117"/>
                      </a:moveTo>
                      <a:cubicBezTo>
                        <a:pt x="43741" y="117"/>
                        <a:pt x="49224" y="117"/>
                        <a:pt x="49224" y="117"/>
                      </a:cubicBezTo>
                      <a:lnTo>
                        <a:pt x="49224" y="183814"/>
                      </a:lnTo>
                      <a:cubicBezTo>
                        <a:pt x="49224" y="183814"/>
                        <a:pt x="43741" y="183814"/>
                        <a:pt x="36977" y="183814"/>
                      </a:cubicBezTo>
                      <a:lnTo>
                        <a:pt x="12484" y="183814"/>
                      </a:lnTo>
                      <a:cubicBezTo>
                        <a:pt x="5721" y="183814"/>
                        <a:pt x="238" y="183814"/>
                        <a:pt x="238" y="183814"/>
                      </a:cubicBezTo>
                      <a:lnTo>
                        <a:pt x="238" y="117"/>
                      </a:lnTo>
                      <a:cubicBezTo>
                        <a:pt x="238" y="117"/>
                        <a:pt x="5721" y="117"/>
                        <a:pt x="12484" y="117"/>
                      </a:cubicBezTo>
                      <a:close/>
                    </a:path>
                  </a:pathLst>
                </a:custGeom>
                <a:noFill/>
                <a:ln w="12240" cap="flat">
                  <a:solidFill>
                    <a:srgbClr val="D3D3D3"/>
                  </a:solid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21C0A47A-82C6-4000-AF26-47CDF03E865C}"/>
                    </a:ext>
                  </a:extLst>
                </p:cNvPr>
                <p:cNvSpPr/>
                <p:nvPr/>
              </p:nvSpPr>
              <p:spPr>
                <a:xfrm>
                  <a:off x="4573279" y="1729563"/>
                  <a:ext cx="48985" cy="269421"/>
                </a:xfrm>
                <a:custGeom>
                  <a:avLst/>
                  <a:gdLst>
                    <a:gd name="connsiteX0" fmla="*/ 36977 w 48985"/>
                    <a:gd name="connsiteY0" fmla="*/ 117 h 269421"/>
                    <a:gd name="connsiteX1" fmla="*/ 49224 w 48985"/>
                    <a:gd name="connsiteY1" fmla="*/ 117 h 269421"/>
                    <a:gd name="connsiteX2" fmla="*/ 49224 w 48985"/>
                    <a:gd name="connsiteY2" fmla="*/ 269539 h 269421"/>
                    <a:gd name="connsiteX3" fmla="*/ 36977 w 48985"/>
                    <a:gd name="connsiteY3" fmla="*/ 269539 h 269421"/>
                    <a:gd name="connsiteX4" fmla="*/ 12484 w 48985"/>
                    <a:gd name="connsiteY4" fmla="*/ 269539 h 269421"/>
                    <a:gd name="connsiteX5" fmla="*/ 238 w 48985"/>
                    <a:gd name="connsiteY5" fmla="*/ 269539 h 269421"/>
                    <a:gd name="connsiteX6" fmla="*/ 238 w 48985"/>
                    <a:gd name="connsiteY6" fmla="*/ 117 h 269421"/>
                    <a:gd name="connsiteX7" fmla="*/ 12484 w 48985"/>
                    <a:gd name="connsiteY7" fmla="*/ 117 h 26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85" h="269421">
                      <a:moveTo>
                        <a:pt x="36977" y="117"/>
                      </a:moveTo>
                      <a:cubicBezTo>
                        <a:pt x="43741" y="117"/>
                        <a:pt x="49224" y="117"/>
                        <a:pt x="49224" y="117"/>
                      </a:cubicBezTo>
                      <a:lnTo>
                        <a:pt x="49224" y="269539"/>
                      </a:lnTo>
                      <a:cubicBezTo>
                        <a:pt x="49224" y="269539"/>
                        <a:pt x="43741" y="269539"/>
                        <a:pt x="36977" y="269539"/>
                      </a:cubicBezTo>
                      <a:lnTo>
                        <a:pt x="12484" y="269539"/>
                      </a:lnTo>
                      <a:cubicBezTo>
                        <a:pt x="5721" y="269539"/>
                        <a:pt x="238" y="269539"/>
                        <a:pt x="238" y="269539"/>
                      </a:cubicBezTo>
                      <a:lnTo>
                        <a:pt x="238" y="117"/>
                      </a:lnTo>
                      <a:cubicBezTo>
                        <a:pt x="238" y="117"/>
                        <a:pt x="5721" y="117"/>
                        <a:pt x="12484" y="117"/>
                      </a:cubicBezTo>
                      <a:close/>
                    </a:path>
                  </a:pathLst>
                </a:custGeom>
                <a:noFill/>
                <a:ln w="12240" cap="flat">
                  <a:solidFill>
                    <a:srgbClr val="D3D3D3"/>
                  </a:solid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0FB1345F-84D5-4934-B48B-B5D54163DC30}"/>
                    </a:ext>
                  </a:extLst>
                </p:cNvPr>
                <p:cNvSpPr/>
                <p:nvPr/>
              </p:nvSpPr>
              <p:spPr>
                <a:xfrm>
                  <a:off x="4364233" y="1790795"/>
                  <a:ext cx="295261" cy="12246"/>
                </a:xfrm>
                <a:custGeom>
                  <a:avLst/>
                  <a:gdLst>
                    <a:gd name="connsiteX0" fmla="*/ 238 w 295261"/>
                    <a:gd name="connsiteY0" fmla="*/ 117 h 12246"/>
                    <a:gd name="connsiteX1" fmla="*/ 295499 w 295261"/>
                    <a:gd name="connsiteY1" fmla="*/ 117 h 12246"/>
                  </a:gdLst>
                  <a:ahLst/>
                  <a:cxnLst>
                    <a:cxn ang="0">
                      <a:pos x="connsiteX0" y="connsiteY0"/>
                    </a:cxn>
                    <a:cxn ang="0">
                      <a:pos x="connsiteX1" y="connsiteY1"/>
                    </a:cxn>
                  </a:cxnLst>
                  <a:rect l="l" t="t" r="r" b="b"/>
                  <a:pathLst>
                    <a:path w="295261" h="12246">
                      <a:moveTo>
                        <a:pt x="238" y="117"/>
                      </a:moveTo>
                      <a:lnTo>
                        <a:pt x="295499" y="117"/>
                      </a:lnTo>
                    </a:path>
                  </a:pathLst>
                </a:custGeom>
                <a:ln w="12240" cap="rnd">
                  <a:solidFill>
                    <a:srgbClr val="0E4A7F"/>
                  </a:solidFill>
                  <a:custDash>
                    <a:ds d="0" sp="144750"/>
                  </a:custDash>
                  <a:miter/>
                </a:ln>
              </p:spPr>
              <p:txBody>
                <a:bodyPr rtlCol="0" anchor="ctr"/>
                <a:lstStyle/>
                <a:p>
                  <a:endParaRPr lang="en-GB"/>
                </a:p>
              </p:txBody>
            </p:sp>
            <p:sp>
              <p:nvSpPr>
                <p:cNvPr id="91" name="Freeform: Shape 90">
                  <a:extLst>
                    <a:ext uri="{FF2B5EF4-FFF2-40B4-BE49-F238E27FC236}">
                      <a16:creationId xmlns:a16="http://schemas.microsoft.com/office/drawing/2014/main" id="{DB9AD9B7-6584-446F-B622-6CDE523BAD09}"/>
                    </a:ext>
                  </a:extLst>
                </p:cNvPr>
                <p:cNvSpPr/>
                <p:nvPr/>
              </p:nvSpPr>
              <p:spPr>
                <a:xfrm>
                  <a:off x="4340597" y="1668330"/>
                  <a:ext cx="330653" cy="330653"/>
                </a:xfrm>
                <a:custGeom>
                  <a:avLst/>
                  <a:gdLst>
                    <a:gd name="connsiteX0" fmla="*/ 330892 w 330653"/>
                    <a:gd name="connsiteY0" fmla="*/ 330771 h 330653"/>
                    <a:gd name="connsiteX1" fmla="*/ 12484 w 330653"/>
                    <a:gd name="connsiteY1" fmla="*/ 330771 h 330653"/>
                    <a:gd name="connsiteX2" fmla="*/ 238 w 330653"/>
                    <a:gd name="connsiteY2" fmla="*/ 318524 h 330653"/>
                    <a:gd name="connsiteX3" fmla="*/ 238 w 330653"/>
                    <a:gd name="connsiteY3" fmla="*/ 117 h 330653"/>
                  </a:gdLst>
                  <a:ahLst/>
                  <a:cxnLst>
                    <a:cxn ang="0">
                      <a:pos x="connsiteX0" y="connsiteY0"/>
                    </a:cxn>
                    <a:cxn ang="0">
                      <a:pos x="connsiteX1" y="connsiteY1"/>
                    </a:cxn>
                    <a:cxn ang="0">
                      <a:pos x="connsiteX2" y="connsiteY2"/>
                    </a:cxn>
                    <a:cxn ang="0">
                      <a:pos x="connsiteX3" y="connsiteY3"/>
                    </a:cxn>
                  </a:cxnLst>
                  <a:rect l="l" t="t" r="r" b="b"/>
                  <a:pathLst>
                    <a:path w="330653" h="330653">
                      <a:moveTo>
                        <a:pt x="330892" y="330771"/>
                      </a:moveTo>
                      <a:lnTo>
                        <a:pt x="12484" y="330771"/>
                      </a:lnTo>
                      <a:cubicBezTo>
                        <a:pt x="5721" y="330771"/>
                        <a:pt x="238" y="325288"/>
                        <a:pt x="238" y="318524"/>
                      </a:cubicBezTo>
                      <a:lnTo>
                        <a:pt x="238" y="117"/>
                      </a:lnTo>
                    </a:path>
                  </a:pathLst>
                </a:custGeom>
                <a:noFill/>
                <a:ln w="12240" cap="rnd">
                  <a:solidFill>
                    <a:srgbClr val="97979E"/>
                  </a:solidFill>
                  <a:prstDash val="solid"/>
                  <a:miter/>
                </a:ln>
              </p:spPr>
              <p:txBody>
                <a:bodyPr rtlCol="0" anchor="ctr"/>
                <a:lstStyle/>
                <a:p>
                  <a:endParaRPr lang="en-GB"/>
                </a:p>
              </p:txBody>
            </p:sp>
          </p:grpSp>
        </p:grpSp>
      </p:grpSp>
      <p:sp>
        <p:nvSpPr>
          <p:cNvPr id="216" name="label">
            <a:extLst>
              <a:ext uri="{FF2B5EF4-FFF2-40B4-BE49-F238E27FC236}">
                <a16:creationId xmlns:a16="http://schemas.microsoft.com/office/drawing/2014/main" id="{883BE90E-ED0B-48EB-AF86-CF4F148F7E22}"/>
              </a:ext>
            </a:extLst>
          </p:cNvPr>
          <p:cNvSpPr txBox="1"/>
          <p:nvPr/>
        </p:nvSpPr>
        <p:spPr>
          <a:xfrm>
            <a:off x="1736460" y="3665459"/>
            <a:ext cx="1605889" cy="276999"/>
          </a:xfrm>
          <a:prstGeom prst="rect">
            <a:avLst/>
          </a:prstGeom>
          <a:noFill/>
        </p:spPr>
        <p:txBody>
          <a:bodyPr wrap="square" rtlCol="0">
            <a:spAutoFit/>
          </a:bodyPr>
          <a:lstStyle/>
          <a:p>
            <a:pPr algn="r"/>
            <a:r>
              <a:rPr lang="en-GB" sz="1200" b="1" cap="all" spc="23" dirty="0">
                <a:solidFill>
                  <a:srgbClr val="808285"/>
                </a:solidFill>
                <a:latin typeface="FiraSans-Bold"/>
                <a:ea typeface="FiraSans-Bold"/>
                <a:sym typeface="FiraSans-Bold"/>
                <a:rtl val="0"/>
              </a:rPr>
              <a:t>cost management</a:t>
            </a:r>
          </a:p>
        </p:txBody>
      </p:sp>
      <p:grpSp>
        <p:nvGrpSpPr>
          <p:cNvPr id="251" name="cost management">
            <a:extLst>
              <a:ext uri="{FF2B5EF4-FFF2-40B4-BE49-F238E27FC236}">
                <a16:creationId xmlns:a16="http://schemas.microsoft.com/office/drawing/2014/main" id="{11453EC1-63A3-49AD-B1F5-BB9C63096DE2}"/>
              </a:ext>
            </a:extLst>
          </p:cNvPr>
          <p:cNvGrpSpPr/>
          <p:nvPr/>
        </p:nvGrpSpPr>
        <p:grpSpPr>
          <a:xfrm>
            <a:off x="3447955" y="1164660"/>
            <a:ext cx="5294644" cy="5293198"/>
            <a:chOff x="3447955" y="782401"/>
            <a:chExt cx="5294644" cy="5293198"/>
          </a:xfrm>
        </p:grpSpPr>
        <p:sp>
          <p:nvSpPr>
            <p:cNvPr id="250" name="footprint (defines pivot point)">
              <a:extLst>
                <a:ext uri="{FF2B5EF4-FFF2-40B4-BE49-F238E27FC236}">
                  <a16:creationId xmlns:a16="http://schemas.microsoft.com/office/drawing/2014/main" id="{EE1E61A9-DD32-4AD0-9561-CB0DEE265025}"/>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4" name="shape">
              <a:extLst>
                <a:ext uri="{FF2B5EF4-FFF2-40B4-BE49-F238E27FC236}">
                  <a16:creationId xmlns:a16="http://schemas.microsoft.com/office/drawing/2014/main" id="{96970BE1-694C-47ED-A9DA-4A289C6C3A29}"/>
                </a:ext>
              </a:extLst>
            </p:cNvPr>
            <p:cNvGrpSpPr/>
            <p:nvPr/>
          </p:nvGrpSpPr>
          <p:grpSpPr>
            <a:xfrm>
              <a:off x="3447955" y="3029643"/>
              <a:ext cx="1156429" cy="2031683"/>
              <a:chOff x="3447955" y="3029643"/>
              <a:chExt cx="1156429" cy="2031683"/>
            </a:xfrm>
          </p:grpSpPr>
          <p:sp>
            <p:nvSpPr>
              <p:cNvPr id="7" name="Freeform: Shape 6">
                <a:extLst>
                  <a:ext uri="{FF2B5EF4-FFF2-40B4-BE49-F238E27FC236}">
                    <a16:creationId xmlns:a16="http://schemas.microsoft.com/office/drawing/2014/main" id="{672F52ED-1820-4174-8614-C86B834E2386}"/>
                  </a:ext>
                </a:extLst>
              </p:cNvPr>
              <p:cNvSpPr/>
              <p:nvPr/>
            </p:nvSpPr>
            <p:spPr>
              <a:xfrm>
                <a:off x="3450771" y="3032060"/>
                <a:ext cx="1153613" cy="2029266"/>
              </a:xfrm>
              <a:custGeom>
                <a:avLst/>
                <a:gdLst>
                  <a:gd name="connsiteX0" fmla="*/ 1153614 w 1153613"/>
                  <a:gd name="connsiteY0" fmla="*/ 1511365 h 2029266"/>
                  <a:gd name="connsiteX1" fmla="*/ 572527 w 1153613"/>
                  <a:gd name="connsiteY1" fmla="*/ 1888536 h 2029266"/>
                  <a:gd name="connsiteX2" fmla="*/ 563336 w 1153613"/>
                  <a:gd name="connsiteY2" fmla="*/ 2029266 h 2029266"/>
                  <a:gd name="connsiteX3" fmla="*/ 0 w 1153613"/>
                  <a:gd name="connsiteY3" fmla="*/ 407104 h 2029266"/>
                  <a:gd name="connsiteX4" fmla="*/ 0 w 1153613"/>
                  <a:gd name="connsiteY4" fmla="*/ 396940 h 2029266"/>
                  <a:gd name="connsiteX5" fmla="*/ 0 w 1153613"/>
                  <a:gd name="connsiteY5" fmla="*/ 386897 h 2029266"/>
                  <a:gd name="connsiteX6" fmla="*/ 396907 w 1153613"/>
                  <a:gd name="connsiteY6" fmla="*/ 33 h 2029266"/>
                  <a:gd name="connsiteX7" fmla="*/ 783771 w 1153613"/>
                  <a:gd name="connsiteY7" fmla="*/ 396940 h 2029266"/>
                  <a:gd name="connsiteX8" fmla="*/ 802753 w 1153613"/>
                  <a:gd name="connsiteY8" fmla="*/ 663789 h 2029266"/>
                  <a:gd name="connsiteX9" fmla="*/ 1153614 w 1153613"/>
                  <a:gd name="connsiteY9" fmla="*/ 1511365 h 202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3613" h="2029266">
                    <a:moveTo>
                      <a:pt x="1153614" y="1511365"/>
                    </a:moveTo>
                    <a:cubicBezTo>
                      <a:pt x="888998" y="1455055"/>
                      <a:pt x="628837" y="1623921"/>
                      <a:pt x="572527" y="1888536"/>
                    </a:cubicBezTo>
                    <a:cubicBezTo>
                      <a:pt x="562691" y="1934757"/>
                      <a:pt x="559596" y="1982159"/>
                      <a:pt x="563336" y="2029266"/>
                    </a:cubicBezTo>
                    <a:cubicBezTo>
                      <a:pt x="199990" y="1566455"/>
                      <a:pt x="1712" y="995502"/>
                      <a:pt x="0" y="407104"/>
                    </a:cubicBezTo>
                    <a:cubicBezTo>
                      <a:pt x="0" y="403675"/>
                      <a:pt x="0" y="400369"/>
                      <a:pt x="0" y="396940"/>
                    </a:cubicBezTo>
                    <a:cubicBezTo>
                      <a:pt x="0" y="393511"/>
                      <a:pt x="0" y="390204"/>
                      <a:pt x="0" y="386897"/>
                    </a:cubicBezTo>
                    <a:cubicBezTo>
                      <a:pt x="2773" y="170465"/>
                      <a:pt x="180474" y="-2740"/>
                      <a:pt x="396907" y="33"/>
                    </a:cubicBezTo>
                    <a:cubicBezTo>
                      <a:pt x="613339" y="2806"/>
                      <a:pt x="786545" y="180507"/>
                      <a:pt x="783771" y="396940"/>
                    </a:cubicBezTo>
                    <a:cubicBezTo>
                      <a:pt x="783724" y="486229"/>
                      <a:pt x="790068" y="575406"/>
                      <a:pt x="802753" y="663789"/>
                    </a:cubicBezTo>
                    <a:cubicBezTo>
                      <a:pt x="846318" y="971393"/>
                      <a:pt x="967019" y="1262969"/>
                      <a:pt x="1153614" y="1511365"/>
                    </a:cubicBezTo>
                    <a:close/>
                  </a:path>
                </a:pathLst>
              </a:custGeom>
              <a:solidFill>
                <a:srgbClr val="F47B20"/>
              </a:solidFill>
              <a:ln w="12240" cap="flat">
                <a:noFill/>
                <a:prstDash val="solid"/>
                <a:miter/>
              </a:ln>
            </p:spPr>
            <p:txBody>
              <a:bodyPr rtlCol="0" anchor="ctr"/>
              <a:lstStyle/>
              <a:p>
                <a:endParaRPr lang="en-GB"/>
              </a:p>
            </p:txBody>
          </p:sp>
          <p:grpSp>
            <p:nvGrpSpPr>
              <p:cNvPr id="76" name="Graphic 2">
                <a:extLst>
                  <a:ext uri="{FF2B5EF4-FFF2-40B4-BE49-F238E27FC236}">
                    <a16:creationId xmlns:a16="http://schemas.microsoft.com/office/drawing/2014/main" id="{BF0312CB-6C26-4A02-AF8E-605A8231FF2F}"/>
                  </a:ext>
                </a:extLst>
              </p:cNvPr>
              <p:cNvGrpSpPr/>
              <p:nvPr/>
            </p:nvGrpSpPr>
            <p:grpSpPr>
              <a:xfrm>
                <a:off x="3447955" y="3029643"/>
                <a:ext cx="783771" cy="783771"/>
                <a:chOff x="3447955" y="3029643"/>
                <a:chExt cx="783771" cy="783771"/>
              </a:xfrm>
              <a:solidFill>
                <a:srgbClr val="000000"/>
              </a:solidFill>
            </p:grpSpPr>
            <p:grpSp>
              <p:nvGrpSpPr>
                <p:cNvPr id="77" name="Graphic 2">
                  <a:extLst>
                    <a:ext uri="{FF2B5EF4-FFF2-40B4-BE49-F238E27FC236}">
                      <a16:creationId xmlns:a16="http://schemas.microsoft.com/office/drawing/2014/main" id="{09CB5FCF-38D1-48BC-A7C0-D211E6861BEF}"/>
                    </a:ext>
                  </a:extLst>
                </p:cNvPr>
                <p:cNvGrpSpPr/>
                <p:nvPr/>
              </p:nvGrpSpPr>
              <p:grpSpPr>
                <a:xfrm>
                  <a:off x="3447955" y="3029643"/>
                  <a:ext cx="783771" cy="783771"/>
                  <a:chOff x="3447955" y="3029643"/>
                  <a:chExt cx="783771" cy="783771"/>
                </a:xfrm>
              </p:grpSpPr>
              <p:sp>
                <p:nvSpPr>
                  <p:cNvPr id="78" name="Freeform: Shape 77">
                    <a:extLst>
                      <a:ext uri="{FF2B5EF4-FFF2-40B4-BE49-F238E27FC236}">
                        <a16:creationId xmlns:a16="http://schemas.microsoft.com/office/drawing/2014/main" id="{91C03DCC-C50D-4AB2-B6FB-6CECA8A86993}"/>
                      </a:ext>
                    </a:extLst>
                  </p:cNvPr>
                  <p:cNvSpPr/>
                  <p:nvPr/>
                </p:nvSpPr>
                <p:spPr>
                  <a:xfrm>
                    <a:off x="3472448" y="3054136"/>
                    <a:ext cx="734785" cy="734785"/>
                  </a:xfrm>
                  <a:custGeom>
                    <a:avLst/>
                    <a:gdLst>
                      <a:gd name="connsiteX0" fmla="*/ 734970 w 734785"/>
                      <a:gd name="connsiteY0" fmla="*/ 367640 h 734785"/>
                      <a:gd name="connsiteX1" fmla="*/ 367577 w 734785"/>
                      <a:gd name="connsiteY1" fmla="*/ 735033 h 734785"/>
                      <a:gd name="connsiteX2" fmla="*/ 184 w 734785"/>
                      <a:gd name="connsiteY2" fmla="*/ 367640 h 734785"/>
                      <a:gd name="connsiteX3" fmla="*/ 367577 w 734785"/>
                      <a:gd name="connsiteY3" fmla="*/ 247 h 734785"/>
                      <a:gd name="connsiteX4" fmla="*/ 734970 w 734785"/>
                      <a:gd name="connsiteY4" fmla="*/ 367640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4970" y="367640"/>
                        </a:moveTo>
                        <a:cubicBezTo>
                          <a:pt x="734970" y="570546"/>
                          <a:pt x="570482" y="735033"/>
                          <a:pt x="367577" y="735033"/>
                        </a:cubicBezTo>
                        <a:cubicBezTo>
                          <a:pt x="164671" y="735033"/>
                          <a:pt x="184" y="570546"/>
                          <a:pt x="184" y="367640"/>
                        </a:cubicBezTo>
                        <a:cubicBezTo>
                          <a:pt x="184" y="164735"/>
                          <a:pt x="164671" y="247"/>
                          <a:pt x="367577" y="247"/>
                        </a:cubicBezTo>
                        <a:cubicBezTo>
                          <a:pt x="570482" y="247"/>
                          <a:pt x="734970" y="164735"/>
                          <a:pt x="734970" y="367640"/>
                        </a:cubicBezTo>
                        <a:close/>
                      </a:path>
                    </a:pathLst>
                  </a:custGeom>
                  <a:solidFill>
                    <a:srgbClr val="FFFFFF"/>
                  </a:solidFill>
                  <a:ln w="1224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B03F3F7B-2B1B-4763-BC31-AE074518BCFA}"/>
                      </a:ext>
                    </a:extLst>
                  </p:cNvPr>
                  <p:cNvSpPr/>
                  <p:nvPr/>
                </p:nvSpPr>
                <p:spPr>
                  <a:xfrm>
                    <a:off x="3447955" y="3029643"/>
                    <a:ext cx="783771" cy="783771"/>
                  </a:xfrm>
                  <a:custGeom>
                    <a:avLst/>
                    <a:gdLst>
                      <a:gd name="connsiteX0" fmla="*/ 392070 w 783771"/>
                      <a:gd name="connsiteY0" fmla="*/ 49233 h 783771"/>
                      <a:gd name="connsiteX1" fmla="*/ 734970 w 783771"/>
                      <a:gd name="connsiteY1" fmla="*/ 392133 h 783771"/>
                      <a:gd name="connsiteX2" fmla="*/ 392070 w 783771"/>
                      <a:gd name="connsiteY2" fmla="*/ 735033 h 783771"/>
                      <a:gd name="connsiteX3" fmla="*/ 49169 w 783771"/>
                      <a:gd name="connsiteY3" fmla="*/ 392133 h 783771"/>
                      <a:gd name="connsiteX4" fmla="*/ 392070 w 783771"/>
                      <a:gd name="connsiteY4" fmla="*/ 49233 h 783771"/>
                      <a:gd name="connsiteX5" fmla="*/ 392070 w 783771"/>
                      <a:gd name="connsiteY5" fmla="*/ 247 h 783771"/>
                      <a:gd name="connsiteX6" fmla="*/ 184 w 783771"/>
                      <a:gd name="connsiteY6" fmla="*/ 392133 h 783771"/>
                      <a:gd name="connsiteX7" fmla="*/ 392070 w 783771"/>
                      <a:gd name="connsiteY7" fmla="*/ 784019 h 783771"/>
                      <a:gd name="connsiteX8" fmla="*/ 783955 w 783771"/>
                      <a:gd name="connsiteY8" fmla="*/ 392133 h 783771"/>
                      <a:gd name="connsiteX9" fmla="*/ 392070 w 783771"/>
                      <a:gd name="connsiteY9" fmla="*/ 247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070" y="49233"/>
                        </a:moveTo>
                        <a:cubicBezTo>
                          <a:pt x="581448" y="49233"/>
                          <a:pt x="734970" y="202755"/>
                          <a:pt x="734970" y="392133"/>
                        </a:cubicBezTo>
                        <a:cubicBezTo>
                          <a:pt x="734970" y="581512"/>
                          <a:pt x="581448" y="735033"/>
                          <a:pt x="392070" y="735033"/>
                        </a:cubicBezTo>
                        <a:cubicBezTo>
                          <a:pt x="202691" y="735033"/>
                          <a:pt x="49169" y="581512"/>
                          <a:pt x="49169" y="392133"/>
                        </a:cubicBezTo>
                        <a:cubicBezTo>
                          <a:pt x="49169" y="202755"/>
                          <a:pt x="202691" y="49233"/>
                          <a:pt x="392070" y="49233"/>
                        </a:cubicBezTo>
                        <a:moveTo>
                          <a:pt x="392070" y="247"/>
                        </a:moveTo>
                        <a:cubicBezTo>
                          <a:pt x="175637" y="247"/>
                          <a:pt x="184" y="175701"/>
                          <a:pt x="184" y="392133"/>
                        </a:cubicBezTo>
                        <a:cubicBezTo>
                          <a:pt x="184" y="608566"/>
                          <a:pt x="175637" y="784019"/>
                          <a:pt x="392070" y="784019"/>
                        </a:cubicBezTo>
                        <a:cubicBezTo>
                          <a:pt x="608502" y="784019"/>
                          <a:pt x="783955" y="608566"/>
                          <a:pt x="783955" y="392133"/>
                        </a:cubicBezTo>
                        <a:cubicBezTo>
                          <a:pt x="783955" y="175701"/>
                          <a:pt x="608502" y="247"/>
                          <a:pt x="392070" y="247"/>
                        </a:cubicBezTo>
                        <a:close/>
                      </a:path>
                    </a:pathLst>
                  </a:custGeom>
                  <a:solidFill>
                    <a:srgbClr val="F47B20"/>
                  </a:solidFill>
                  <a:ln w="12240" cap="flat">
                    <a:noFill/>
                    <a:prstDash val="solid"/>
                    <a:miter/>
                  </a:ln>
                </p:spPr>
                <p:txBody>
                  <a:bodyPr rtlCol="0" anchor="ctr"/>
                  <a:lstStyle/>
                  <a:p>
                    <a:endParaRPr lang="en-GB"/>
                  </a:p>
                </p:txBody>
              </p:sp>
            </p:grpSp>
            <p:sp>
              <p:nvSpPr>
                <p:cNvPr id="80" name="Freeform: Shape 79">
                  <a:extLst>
                    <a:ext uri="{FF2B5EF4-FFF2-40B4-BE49-F238E27FC236}">
                      <a16:creationId xmlns:a16="http://schemas.microsoft.com/office/drawing/2014/main" id="{3B86F8A3-3688-4035-87C2-456E3517C3E2}"/>
                    </a:ext>
                  </a:extLst>
                </p:cNvPr>
                <p:cNvSpPr/>
                <p:nvPr/>
              </p:nvSpPr>
              <p:spPr>
                <a:xfrm>
                  <a:off x="3704150" y="3261223"/>
                  <a:ext cx="288648" cy="313141"/>
                </a:xfrm>
                <a:custGeom>
                  <a:avLst/>
                  <a:gdLst>
                    <a:gd name="connsiteX0" fmla="*/ 184 w 288648"/>
                    <a:gd name="connsiteY0" fmla="*/ 313389 h 313141"/>
                    <a:gd name="connsiteX1" fmla="*/ 140283 w 288648"/>
                    <a:gd name="connsiteY1" fmla="*/ 126386 h 313141"/>
                    <a:gd name="connsiteX2" fmla="*/ 262012 w 288648"/>
                    <a:gd name="connsiteY2" fmla="*/ 247 h 313141"/>
                    <a:gd name="connsiteX3" fmla="*/ 288832 w 288648"/>
                    <a:gd name="connsiteY3" fmla="*/ 247 h 313141"/>
                  </a:gdLst>
                  <a:ahLst/>
                  <a:cxnLst>
                    <a:cxn ang="0">
                      <a:pos x="connsiteX0" y="connsiteY0"/>
                    </a:cxn>
                    <a:cxn ang="0">
                      <a:pos x="connsiteX1" y="connsiteY1"/>
                    </a:cxn>
                    <a:cxn ang="0">
                      <a:pos x="connsiteX2" y="connsiteY2"/>
                    </a:cxn>
                    <a:cxn ang="0">
                      <a:pos x="connsiteX3" y="connsiteY3"/>
                    </a:cxn>
                  </a:cxnLst>
                  <a:rect l="l" t="t" r="r" b="b"/>
                  <a:pathLst>
                    <a:path w="288648" h="313141">
                      <a:moveTo>
                        <a:pt x="184" y="313389"/>
                      </a:moveTo>
                      <a:cubicBezTo>
                        <a:pt x="70407" y="272740"/>
                        <a:pt x="121006" y="205201"/>
                        <a:pt x="140283" y="126386"/>
                      </a:cubicBezTo>
                      <a:cubicBezTo>
                        <a:pt x="153632" y="74338"/>
                        <a:pt x="180084" y="247"/>
                        <a:pt x="262012" y="247"/>
                      </a:cubicBezTo>
                      <a:lnTo>
                        <a:pt x="288832" y="247"/>
                      </a:lnTo>
                    </a:path>
                  </a:pathLst>
                </a:custGeom>
                <a:noFill/>
                <a:ln w="12240" cap="rnd">
                  <a:solidFill>
                    <a:srgbClr val="0E4A7F"/>
                  </a:solidFill>
                  <a:custDash>
                    <a:ds d="0" sp="151500"/>
                  </a:custDash>
                  <a:miter/>
                </a:ln>
              </p:spPr>
              <p:txBody>
                <a:bodyPr rtlCol="0" anchor="ctr"/>
                <a:lstStyle/>
                <a:p>
                  <a:endParaRPr lang="en-GB"/>
                </a:p>
              </p:txBody>
            </p:sp>
            <p:sp>
              <p:nvSpPr>
                <p:cNvPr id="81" name="Freeform: Shape 80">
                  <a:extLst>
                    <a:ext uri="{FF2B5EF4-FFF2-40B4-BE49-F238E27FC236}">
                      <a16:creationId xmlns:a16="http://schemas.microsoft.com/office/drawing/2014/main" id="{2754659C-0409-43BC-8C0B-18E32D241604}"/>
                    </a:ext>
                  </a:extLst>
                </p:cNvPr>
                <p:cNvSpPr/>
                <p:nvPr/>
              </p:nvSpPr>
              <p:spPr>
                <a:xfrm>
                  <a:off x="3714927" y="3383443"/>
                  <a:ext cx="279463" cy="195330"/>
                </a:xfrm>
                <a:custGeom>
                  <a:avLst/>
                  <a:gdLst>
                    <a:gd name="connsiteX0" fmla="*/ 184 w 279463"/>
                    <a:gd name="connsiteY0" fmla="*/ 195578 h 195330"/>
                    <a:gd name="connsiteX1" fmla="*/ 129506 w 279463"/>
                    <a:gd name="connsiteY1" fmla="*/ 104954 h 195330"/>
                    <a:gd name="connsiteX2" fmla="*/ 251236 w 279463"/>
                    <a:gd name="connsiteY2" fmla="*/ 247 h 195330"/>
                    <a:gd name="connsiteX3" fmla="*/ 279647 w 279463"/>
                    <a:gd name="connsiteY3" fmla="*/ 247 h 195330"/>
                  </a:gdLst>
                  <a:ahLst/>
                  <a:cxnLst>
                    <a:cxn ang="0">
                      <a:pos x="connsiteX0" y="connsiteY0"/>
                    </a:cxn>
                    <a:cxn ang="0">
                      <a:pos x="connsiteX1" y="connsiteY1"/>
                    </a:cxn>
                    <a:cxn ang="0">
                      <a:pos x="connsiteX2" y="connsiteY2"/>
                    </a:cxn>
                    <a:cxn ang="0">
                      <a:pos x="connsiteX3" y="connsiteY3"/>
                    </a:cxn>
                  </a:cxnLst>
                  <a:rect l="l" t="t" r="r" b="b"/>
                  <a:pathLst>
                    <a:path w="279463" h="195330">
                      <a:moveTo>
                        <a:pt x="184" y="195578"/>
                      </a:moveTo>
                      <a:cubicBezTo>
                        <a:pt x="39740" y="193006"/>
                        <a:pt x="102319" y="192394"/>
                        <a:pt x="129506" y="104954"/>
                      </a:cubicBezTo>
                      <a:cubicBezTo>
                        <a:pt x="142855" y="61724"/>
                        <a:pt x="169307" y="247"/>
                        <a:pt x="251236" y="247"/>
                      </a:cubicBezTo>
                      <a:lnTo>
                        <a:pt x="279647" y="247"/>
                      </a:lnTo>
                    </a:path>
                  </a:pathLst>
                </a:custGeom>
                <a:noFill/>
                <a:ln w="12240" cap="rnd">
                  <a:solidFill>
                    <a:srgbClr val="D3D3D3"/>
                  </a:solidFill>
                  <a:custDash>
                    <a:ds d="0" sp="147750"/>
                  </a:custDash>
                  <a:miter/>
                </a:ln>
              </p:spPr>
              <p:txBody>
                <a:bodyPr rtlCol="0" anchor="ctr"/>
                <a:lstStyle/>
                <a:p>
                  <a:endParaRPr lang="en-GB"/>
                </a:p>
              </p:txBody>
            </p:sp>
            <p:sp>
              <p:nvSpPr>
                <p:cNvPr id="82" name="Freeform: Shape 81">
                  <a:extLst>
                    <a:ext uri="{FF2B5EF4-FFF2-40B4-BE49-F238E27FC236}">
                      <a16:creationId xmlns:a16="http://schemas.microsoft.com/office/drawing/2014/main" id="{E03DC88C-94F4-4C0F-AAC1-F1BC77A961BD}"/>
                    </a:ext>
                  </a:extLst>
                </p:cNvPr>
                <p:cNvSpPr/>
                <p:nvPr/>
              </p:nvSpPr>
              <p:spPr>
                <a:xfrm>
                  <a:off x="3674514" y="3256202"/>
                  <a:ext cx="330653" cy="330653"/>
                </a:xfrm>
                <a:custGeom>
                  <a:avLst/>
                  <a:gdLst>
                    <a:gd name="connsiteX0" fmla="*/ 330837 w 330653"/>
                    <a:gd name="connsiteY0" fmla="*/ 330901 h 330653"/>
                    <a:gd name="connsiteX1" fmla="*/ 12430 w 330653"/>
                    <a:gd name="connsiteY1" fmla="*/ 330901 h 330653"/>
                    <a:gd name="connsiteX2" fmla="*/ 184 w 330653"/>
                    <a:gd name="connsiteY2" fmla="*/ 318655 h 330653"/>
                    <a:gd name="connsiteX3" fmla="*/ 184 w 330653"/>
                    <a:gd name="connsiteY3" fmla="*/ 247 h 330653"/>
                  </a:gdLst>
                  <a:ahLst/>
                  <a:cxnLst>
                    <a:cxn ang="0">
                      <a:pos x="connsiteX0" y="connsiteY0"/>
                    </a:cxn>
                    <a:cxn ang="0">
                      <a:pos x="connsiteX1" y="connsiteY1"/>
                    </a:cxn>
                    <a:cxn ang="0">
                      <a:pos x="connsiteX2" y="connsiteY2"/>
                    </a:cxn>
                    <a:cxn ang="0">
                      <a:pos x="connsiteX3" y="connsiteY3"/>
                    </a:cxn>
                  </a:cxnLst>
                  <a:rect l="l" t="t" r="r" b="b"/>
                  <a:pathLst>
                    <a:path w="330653" h="330653">
                      <a:moveTo>
                        <a:pt x="330837" y="330901"/>
                      </a:moveTo>
                      <a:lnTo>
                        <a:pt x="12430" y="330901"/>
                      </a:lnTo>
                      <a:cubicBezTo>
                        <a:pt x="5667" y="330901"/>
                        <a:pt x="184" y="325418"/>
                        <a:pt x="184" y="318655"/>
                      </a:cubicBezTo>
                      <a:lnTo>
                        <a:pt x="184" y="247"/>
                      </a:lnTo>
                    </a:path>
                  </a:pathLst>
                </a:custGeom>
                <a:noFill/>
                <a:ln w="12240" cap="rnd">
                  <a:solidFill>
                    <a:srgbClr val="97979E"/>
                  </a:solidFill>
                  <a:prstDash val="solid"/>
                  <a:miter/>
                </a:ln>
              </p:spPr>
              <p:txBody>
                <a:bodyPr rtlCol="0" anchor="ctr"/>
                <a:lstStyle/>
                <a:p>
                  <a:endParaRPr lang="en-GB"/>
                </a:p>
              </p:txBody>
            </p:sp>
          </p:grpSp>
        </p:grpSp>
      </p:grpSp>
      <p:sp>
        <p:nvSpPr>
          <p:cNvPr id="196" name="label">
            <a:extLst>
              <a:ext uri="{FF2B5EF4-FFF2-40B4-BE49-F238E27FC236}">
                <a16:creationId xmlns:a16="http://schemas.microsoft.com/office/drawing/2014/main" id="{F0B67780-ECB5-4954-8393-842A7E21CEE5}"/>
              </a:ext>
            </a:extLst>
          </p:cNvPr>
          <p:cNvSpPr txBox="1"/>
          <p:nvPr/>
        </p:nvSpPr>
        <p:spPr>
          <a:xfrm>
            <a:off x="2145336" y="5638259"/>
            <a:ext cx="2029403" cy="276999"/>
          </a:xfrm>
          <a:prstGeom prst="rect">
            <a:avLst/>
          </a:prstGeom>
          <a:noFill/>
        </p:spPr>
        <p:txBody>
          <a:bodyPr wrap="square" rtlCol="0">
            <a:spAutoFit/>
          </a:bodyPr>
          <a:lstStyle/>
          <a:p>
            <a:pPr algn="r"/>
            <a:r>
              <a:rPr lang="en-GB" sz="1200" b="1" cap="all" spc="23" dirty="0">
                <a:solidFill>
                  <a:srgbClr val="808285"/>
                </a:solidFill>
                <a:latin typeface="FiraSans-Bold"/>
                <a:ea typeface="FiraSans-Bold"/>
                <a:sym typeface="FiraSans-Bold"/>
                <a:rtl val="0"/>
              </a:rPr>
              <a:t>Execution management</a:t>
            </a:r>
          </a:p>
        </p:txBody>
      </p:sp>
      <p:grpSp>
        <p:nvGrpSpPr>
          <p:cNvPr id="249" name="execution management">
            <a:extLst>
              <a:ext uri="{FF2B5EF4-FFF2-40B4-BE49-F238E27FC236}">
                <a16:creationId xmlns:a16="http://schemas.microsoft.com/office/drawing/2014/main" id="{3A5D592A-E5AF-47C3-8056-BB42A9783C52}"/>
              </a:ext>
            </a:extLst>
          </p:cNvPr>
          <p:cNvGrpSpPr/>
          <p:nvPr/>
        </p:nvGrpSpPr>
        <p:grpSpPr>
          <a:xfrm>
            <a:off x="3449401" y="1164660"/>
            <a:ext cx="5293198" cy="5293198"/>
            <a:chOff x="3449401" y="782401"/>
            <a:chExt cx="5293198" cy="5293198"/>
          </a:xfrm>
        </p:grpSpPr>
        <p:sp>
          <p:nvSpPr>
            <p:cNvPr id="248" name="footprint (defines pivot point)">
              <a:extLst>
                <a:ext uri="{FF2B5EF4-FFF2-40B4-BE49-F238E27FC236}">
                  <a16:creationId xmlns:a16="http://schemas.microsoft.com/office/drawing/2014/main" id="{4EBB1611-1959-4173-8C09-9140CC4CAA94}"/>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3" name="shape">
              <a:extLst>
                <a:ext uri="{FF2B5EF4-FFF2-40B4-BE49-F238E27FC236}">
                  <a16:creationId xmlns:a16="http://schemas.microsoft.com/office/drawing/2014/main" id="{ECC29D9C-32FD-4788-A2BE-F832A80051FF}"/>
                </a:ext>
              </a:extLst>
            </p:cNvPr>
            <p:cNvGrpSpPr/>
            <p:nvPr/>
          </p:nvGrpSpPr>
          <p:grpSpPr>
            <a:xfrm>
              <a:off x="4103996" y="4625721"/>
              <a:ext cx="1724909" cy="1429647"/>
              <a:chOff x="4103996" y="4625721"/>
              <a:chExt cx="1724909" cy="1429647"/>
            </a:xfrm>
          </p:grpSpPr>
          <p:sp>
            <p:nvSpPr>
              <p:cNvPr id="8" name="Freeform: Shape 7">
                <a:extLst>
                  <a:ext uri="{FF2B5EF4-FFF2-40B4-BE49-F238E27FC236}">
                    <a16:creationId xmlns:a16="http://schemas.microsoft.com/office/drawing/2014/main" id="{34A4CC9D-3C70-4487-BB33-78110E133342}"/>
                  </a:ext>
                </a:extLst>
              </p:cNvPr>
              <p:cNvSpPr/>
              <p:nvPr/>
            </p:nvSpPr>
            <p:spPr>
              <a:xfrm>
                <a:off x="4110914" y="4630740"/>
                <a:ext cx="1717991" cy="1424628"/>
              </a:xfrm>
              <a:custGeom>
                <a:avLst/>
                <a:gdLst>
                  <a:gd name="connsiteX0" fmla="*/ 1667537 w 1717991"/>
                  <a:gd name="connsiteY0" fmla="*/ 1424628 h 1424628"/>
                  <a:gd name="connsiteX1" fmla="*/ 352882 w 1717991"/>
                  <a:gd name="connsiteY1" fmla="*/ 880152 h 1424628"/>
                  <a:gd name="connsiteX2" fmla="*/ 352882 w 1717991"/>
                  <a:gd name="connsiteY2" fmla="*/ 880152 h 1424628"/>
                  <a:gd name="connsiteX3" fmla="*/ 114812 w 1717991"/>
                  <a:gd name="connsiteY3" fmla="*/ 669024 h 1424628"/>
                  <a:gd name="connsiteX4" fmla="*/ 114750 w 1717991"/>
                  <a:gd name="connsiteY4" fmla="*/ 114812 h 1424628"/>
                  <a:gd name="connsiteX5" fmla="*/ 668963 w 1717991"/>
                  <a:gd name="connsiteY5" fmla="*/ 114750 h 1424628"/>
                  <a:gd name="connsiteX6" fmla="*/ 870661 w 1717991"/>
                  <a:gd name="connsiteY6" fmla="*/ 289874 h 1424628"/>
                  <a:gd name="connsiteX7" fmla="*/ 1717992 w 1717991"/>
                  <a:gd name="connsiteY7" fmla="*/ 640734 h 1424628"/>
                  <a:gd name="connsiteX8" fmla="*/ 1574062 w 1717991"/>
                  <a:gd name="connsiteY8" fmla="*/ 1318381 h 1424628"/>
                  <a:gd name="connsiteX9" fmla="*/ 1667291 w 1717991"/>
                  <a:gd name="connsiteY9" fmla="*/ 1424506 h 14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991" h="1424628">
                    <a:moveTo>
                      <a:pt x="1667537" y="1424628"/>
                    </a:moveTo>
                    <a:cubicBezTo>
                      <a:pt x="1187638" y="1367289"/>
                      <a:pt x="732795" y="1178912"/>
                      <a:pt x="352882" y="880152"/>
                    </a:cubicBezTo>
                    <a:lnTo>
                      <a:pt x="352882" y="880152"/>
                    </a:lnTo>
                    <a:cubicBezTo>
                      <a:pt x="269344" y="814638"/>
                      <a:pt x="189842" y="744133"/>
                      <a:pt x="114812" y="669024"/>
                    </a:cubicBezTo>
                    <a:cubicBezTo>
                      <a:pt x="-38247" y="515999"/>
                      <a:pt x="-38274" y="267870"/>
                      <a:pt x="114750" y="114812"/>
                    </a:cubicBezTo>
                    <a:cubicBezTo>
                      <a:pt x="267775" y="-38247"/>
                      <a:pt x="515904" y="-38274"/>
                      <a:pt x="668963" y="114750"/>
                    </a:cubicBezTo>
                    <a:cubicBezTo>
                      <a:pt x="731992" y="177798"/>
                      <a:pt x="799392" y="236318"/>
                      <a:pt x="870661" y="289874"/>
                    </a:cubicBezTo>
                    <a:cubicBezTo>
                      <a:pt x="1118959" y="476478"/>
                      <a:pt x="1410459" y="597181"/>
                      <a:pt x="1717992" y="640734"/>
                    </a:cubicBezTo>
                    <a:cubicBezTo>
                      <a:pt x="1491120" y="788116"/>
                      <a:pt x="1426680" y="1091508"/>
                      <a:pt x="1574062" y="1318381"/>
                    </a:cubicBezTo>
                    <a:cubicBezTo>
                      <a:pt x="1599848" y="1358074"/>
                      <a:pt x="1631251" y="1393821"/>
                      <a:pt x="1667291" y="1424506"/>
                    </a:cubicBezTo>
                    <a:close/>
                  </a:path>
                </a:pathLst>
              </a:custGeom>
              <a:solidFill>
                <a:srgbClr val="F47B20"/>
              </a:solidFill>
              <a:ln w="12240" cap="flat">
                <a:noFill/>
                <a:prstDash val="solid"/>
                <a:miter/>
              </a:ln>
            </p:spPr>
            <p:txBody>
              <a:bodyPr rtlCol="0" anchor="ctr"/>
              <a:lstStyle/>
              <a:p>
                <a:endParaRPr lang="en-GB"/>
              </a:p>
            </p:txBody>
          </p:sp>
          <p:grpSp>
            <p:nvGrpSpPr>
              <p:cNvPr id="92" name="Graphic 2">
                <a:extLst>
                  <a:ext uri="{FF2B5EF4-FFF2-40B4-BE49-F238E27FC236}">
                    <a16:creationId xmlns:a16="http://schemas.microsoft.com/office/drawing/2014/main" id="{B6670D53-3D66-46E1-B6F5-5FE944F10B66}"/>
                  </a:ext>
                </a:extLst>
              </p:cNvPr>
              <p:cNvGrpSpPr/>
              <p:nvPr/>
            </p:nvGrpSpPr>
            <p:grpSpPr>
              <a:xfrm>
                <a:off x="4103996" y="4625721"/>
                <a:ext cx="783771" cy="783771"/>
                <a:chOff x="4103996" y="4625721"/>
                <a:chExt cx="783771" cy="783771"/>
              </a:xfrm>
              <a:solidFill>
                <a:srgbClr val="000000"/>
              </a:solidFill>
            </p:grpSpPr>
            <p:grpSp>
              <p:nvGrpSpPr>
                <p:cNvPr id="93" name="Graphic 2">
                  <a:extLst>
                    <a:ext uri="{FF2B5EF4-FFF2-40B4-BE49-F238E27FC236}">
                      <a16:creationId xmlns:a16="http://schemas.microsoft.com/office/drawing/2014/main" id="{7398CE62-08E7-48B6-94BC-C1E4E1436994}"/>
                    </a:ext>
                  </a:extLst>
                </p:cNvPr>
                <p:cNvGrpSpPr/>
                <p:nvPr/>
              </p:nvGrpSpPr>
              <p:grpSpPr>
                <a:xfrm>
                  <a:off x="4103996" y="4625721"/>
                  <a:ext cx="783771" cy="783771"/>
                  <a:chOff x="4103996" y="4625721"/>
                  <a:chExt cx="783771" cy="783771"/>
                </a:xfrm>
              </p:grpSpPr>
              <p:sp>
                <p:nvSpPr>
                  <p:cNvPr id="94" name="Freeform: Shape 93">
                    <a:extLst>
                      <a:ext uri="{FF2B5EF4-FFF2-40B4-BE49-F238E27FC236}">
                        <a16:creationId xmlns:a16="http://schemas.microsoft.com/office/drawing/2014/main" id="{CEB77B1D-5DD0-4BCD-8F16-A238433DAE2E}"/>
                      </a:ext>
                    </a:extLst>
                  </p:cNvPr>
                  <p:cNvSpPr/>
                  <p:nvPr/>
                </p:nvSpPr>
                <p:spPr>
                  <a:xfrm>
                    <a:off x="4128489" y="4650213"/>
                    <a:ext cx="734785" cy="734785"/>
                  </a:xfrm>
                  <a:custGeom>
                    <a:avLst/>
                    <a:gdLst>
                      <a:gd name="connsiteX0" fmla="*/ 735023 w 734785"/>
                      <a:gd name="connsiteY0" fmla="*/ 367771 h 734785"/>
                      <a:gd name="connsiteX1" fmla="*/ 367630 w 734785"/>
                      <a:gd name="connsiteY1" fmla="*/ 735163 h 734785"/>
                      <a:gd name="connsiteX2" fmla="*/ 237 w 734785"/>
                      <a:gd name="connsiteY2" fmla="*/ 367771 h 734785"/>
                      <a:gd name="connsiteX3" fmla="*/ 367630 w 734785"/>
                      <a:gd name="connsiteY3" fmla="*/ 378 h 734785"/>
                      <a:gd name="connsiteX4" fmla="*/ 735023 w 734785"/>
                      <a:gd name="connsiteY4" fmla="*/ 367771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023" y="367771"/>
                        </a:moveTo>
                        <a:cubicBezTo>
                          <a:pt x="735023" y="570676"/>
                          <a:pt x="570536" y="735163"/>
                          <a:pt x="367630" y="735163"/>
                        </a:cubicBezTo>
                        <a:cubicBezTo>
                          <a:pt x="164725" y="735163"/>
                          <a:pt x="237" y="570676"/>
                          <a:pt x="237" y="367771"/>
                        </a:cubicBezTo>
                        <a:cubicBezTo>
                          <a:pt x="237" y="164865"/>
                          <a:pt x="164725" y="378"/>
                          <a:pt x="367630" y="378"/>
                        </a:cubicBezTo>
                        <a:cubicBezTo>
                          <a:pt x="570536" y="378"/>
                          <a:pt x="735023" y="164865"/>
                          <a:pt x="735023" y="367771"/>
                        </a:cubicBezTo>
                        <a:close/>
                      </a:path>
                    </a:pathLst>
                  </a:custGeom>
                  <a:solidFill>
                    <a:srgbClr val="FFFFFF"/>
                  </a:solidFill>
                  <a:ln w="1224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2DAAD26A-55B6-483C-80BA-AED0D1069BAF}"/>
                      </a:ext>
                    </a:extLst>
                  </p:cNvPr>
                  <p:cNvSpPr/>
                  <p:nvPr/>
                </p:nvSpPr>
                <p:spPr>
                  <a:xfrm>
                    <a:off x="4103996" y="4625721"/>
                    <a:ext cx="783771" cy="783771"/>
                  </a:xfrm>
                  <a:custGeom>
                    <a:avLst/>
                    <a:gdLst>
                      <a:gd name="connsiteX0" fmla="*/ 392123 w 783771"/>
                      <a:gd name="connsiteY0" fmla="*/ 49363 h 783771"/>
                      <a:gd name="connsiteX1" fmla="*/ 735023 w 783771"/>
                      <a:gd name="connsiteY1" fmla="*/ 392263 h 783771"/>
                      <a:gd name="connsiteX2" fmla="*/ 392123 w 783771"/>
                      <a:gd name="connsiteY2" fmla="*/ 735163 h 783771"/>
                      <a:gd name="connsiteX3" fmla="*/ 49223 w 783771"/>
                      <a:gd name="connsiteY3" fmla="*/ 392263 h 783771"/>
                      <a:gd name="connsiteX4" fmla="*/ 392123 w 783771"/>
                      <a:gd name="connsiteY4" fmla="*/ 49363 h 783771"/>
                      <a:gd name="connsiteX5" fmla="*/ 392123 w 783771"/>
                      <a:gd name="connsiteY5" fmla="*/ 378 h 783771"/>
                      <a:gd name="connsiteX6" fmla="*/ 237 w 783771"/>
                      <a:gd name="connsiteY6" fmla="*/ 392263 h 783771"/>
                      <a:gd name="connsiteX7" fmla="*/ 392123 w 783771"/>
                      <a:gd name="connsiteY7" fmla="*/ 784149 h 783771"/>
                      <a:gd name="connsiteX8" fmla="*/ 784009 w 783771"/>
                      <a:gd name="connsiteY8" fmla="*/ 392263 h 783771"/>
                      <a:gd name="connsiteX9" fmla="*/ 392123 w 783771"/>
                      <a:gd name="connsiteY9" fmla="*/ 378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123" y="49363"/>
                        </a:moveTo>
                        <a:cubicBezTo>
                          <a:pt x="581502" y="49363"/>
                          <a:pt x="735023" y="202885"/>
                          <a:pt x="735023" y="392263"/>
                        </a:cubicBezTo>
                        <a:cubicBezTo>
                          <a:pt x="735023" y="581642"/>
                          <a:pt x="581502" y="735163"/>
                          <a:pt x="392123" y="735163"/>
                        </a:cubicBezTo>
                        <a:cubicBezTo>
                          <a:pt x="202745" y="735163"/>
                          <a:pt x="49223" y="581642"/>
                          <a:pt x="49223" y="392263"/>
                        </a:cubicBezTo>
                        <a:cubicBezTo>
                          <a:pt x="49223" y="202885"/>
                          <a:pt x="202745" y="49363"/>
                          <a:pt x="392123" y="49363"/>
                        </a:cubicBezTo>
                        <a:moveTo>
                          <a:pt x="392123" y="378"/>
                        </a:moveTo>
                        <a:cubicBezTo>
                          <a:pt x="175691" y="378"/>
                          <a:pt x="237" y="175831"/>
                          <a:pt x="237" y="392263"/>
                        </a:cubicBezTo>
                        <a:cubicBezTo>
                          <a:pt x="237" y="608696"/>
                          <a:pt x="175691" y="784149"/>
                          <a:pt x="392123" y="784149"/>
                        </a:cubicBezTo>
                        <a:cubicBezTo>
                          <a:pt x="608556" y="784149"/>
                          <a:pt x="784009" y="608696"/>
                          <a:pt x="784009" y="392263"/>
                        </a:cubicBezTo>
                        <a:cubicBezTo>
                          <a:pt x="784009" y="175831"/>
                          <a:pt x="608556" y="378"/>
                          <a:pt x="392123" y="378"/>
                        </a:cubicBezTo>
                        <a:close/>
                      </a:path>
                    </a:pathLst>
                  </a:custGeom>
                  <a:solidFill>
                    <a:srgbClr val="F47B20"/>
                  </a:solidFill>
                  <a:ln w="12240" cap="flat">
                    <a:noFill/>
                    <a:prstDash val="solid"/>
                    <a:miter/>
                  </a:ln>
                </p:spPr>
                <p:txBody>
                  <a:bodyPr rtlCol="0" anchor="ctr"/>
                  <a:lstStyle/>
                  <a:p>
                    <a:endParaRPr lang="en-GB"/>
                  </a:p>
                </p:txBody>
              </p:sp>
            </p:grpSp>
            <p:sp>
              <p:nvSpPr>
                <p:cNvPr id="96" name="Freeform: Shape 95">
                  <a:extLst>
                    <a:ext uri="{FF2B5EF4-FFF2-40B4-BE49-F238E27FC236}">
                      <a16:creationId xmlns:a16="http://schemas.microsoft.com/office/drawing/2014/main" id="{F22D85D0-9993-40D4-A63E-C64B4E9CC831}"/>
                    </a:ext>
                  </a:extLst>
                </p:cNvPr>
                <p:cNvSpPr/>
                <p:nvPr/>
              </p:nvSpPr>
              <p:spPr>
                <a:xfrm>
                  <a:off x="4380888" y="499176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5E573E95-043B-4CD1-96BF-BCF9CB97AA24}"/>
                    </a:ext>
                  </a:extLst>
                </p:cNvPr>
                <p:cNvSpPr/>
                <p:nvPr/>
              </p:nvSpPr>
              <p:spPr>
                <a:xfrm>
                  <a:off x="4380888" y="5040752"/>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37F89F05-7218-458D-8969-F38FCAC9284A}"/>
                    </a:ext>
                  </a:extLst>
                </p:cNvPr>
                <p:cNvSpPr/>
                <p:nvPr/>
              </p:nvSpPr>
              <p:spPr>
                <a:xfrm>
                  <a:off x="4380888" y="5089738"/>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C2D9A0AA-D410-4FDC-8DF6-488786923FA4}"/>
                    </a:ext>
                  </a:extLst>
                </p:cNvPr>
                <p:cNvSpPr/>
                <p:nvPr/>
              </p:nvSpPr>
              <p:spPr>
                <a:xfrm>
                  <a:off x="4380888" y="5138723"/>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C84C953C-3E84-4B29-B3E6-E23FE3298EA4}"/>
                    </a:ext>
                  </a:extLst>
                </p:cNvPr>
                <p:cNvSpPr/>
                <p:nvPr/>
              </p:nvSpPr>
              <p:spPr>
                <a:xfrm>
                  <a:off x="4380888" y="4991766"/>
                  <a:ext cx="48985" cy="195942"/>
                </a:xfrm>
                <a:custGeom>
                  <a:avLst/>
                  <a:gdLst>
                    <a:gd name="connsiteX0" fmla="*/ 237 w 48985"/>
                    <a:gd name="connsiteY0" fmla="*/ 378 h 195942"/>
                    <a:gd name="connsiteX1" fmla="*/ 49223 w 48985"/>
                    <a:gd name="connsiteY1" fmla="*/ 378 h 195942"/>
                    <a:gd name="connsiteX2" fmla="*/ 49223 w 48985"/>
                    <a:gd name="connsiteY2" fmla="*/ 196321 h 195942"/>
                    <a:gd name="connsiteX3" fmla="*/ 237 w 48985"/>
                    <a:gd name="connsiteY3" fmla="*/ 196321 h 195942"/>
                  </a:gdLst>
                  <a:ahLst/>
                  <a:cxnLst>
                    <a:cxn ang="0">
                      <a:pos x="connsiteX0" y="connsiteY0"/>
                    </a:cxn>
                    <a:cxn ang="0">
                      <a:pos x="connsiteX1" y="connsiteY1"/>
                    </a:cxn>
                    <a:cxn ang="0">
                      <a:pos x="connsiteX2" y="connsiteY2"/>
                    </a:cxn>
                    <a:cxn ang="0">
                      <a:pos x="connsiteX3" y="connsiteY3"/>
                    </a:cxn>
                  </a:cxnLst>
                  <a:rect l="l" t="t" r="r" b="b"/>
                  <a:pathLst>
                    <a:path w="48985" h="195942">
                      <a:moveTo>
                        <a:pt x="237" y="378"/>
                      </a:moveTo>
                      <a:lnTo>
                        <a:pt x="49223" y="378"/>
                      </a:lnTo>
                      <a:lnTo>
                        <a:pt x="49223" y="196321"/>
                      </a:lnTo>
                      <a:lnTo>
                        <a:pt x="237" y="196321"/>
                      </a:lnTo>
                      <a:close/>
                    </a:path>
                  </a:pathLst>
                </a:custGeom>
                <a:noFill/>
                <a:ln w="12240" cap="flat">
                  <a:solidFill>
                    <a:srgbClr val="97979E"/>
                  </a:solid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FF0EF48C-9794-41E0-9D7A-6C31DA0BBF7D}"/>
                    </a:ext>
                  </a:extLst>
                </p:cNvPr>
                <p:cNvSpPr/>
                <p:nvPr/>
              </p:nvSpPr>
              <p:spPr>
                <a:xfrm>
                  <a:off x="4344148" y="4869302"/>
                  <a:ext cx="122464" cy="122464"/>
                </a:xfrm>
                <a:custGeom>
                  <a:avLst/>
                  <a:gdLst>
                    <a:gd name="connsiteX0" fmla="*/ 237 w 122464"/>
                    <a:gd name="connsiteY0" fmla="*/ 378 h 122464"/>
                    <a:gd name="connsiteX1" fmla="*/ 122702 w 122464"/>
                    <a:gd name="connsiteY1" fmla="*/ 378 h 122464"/>
                    <a:gd name="connsiteX2" fmla="*/ 122702 w 122464"/>
                    <a:gd name="connsiteY2" fmla="*/ 378 h 122464"/>
                    <a:gd name="connsiteX3" fmla="*/ 122702 w 122464"/>
                    <a:gd name="connsiteY3" fmla="*/ 110596 h 122464"/>
                    <a:gd name="connsiteX4" fmla="*/ 110455 w 122464"/>
                    <a:gd name="connsiteY4" fmla="*/ 122842 h 122464"/>
                    <a:gd name="connsiteX5" fmla="*/ 12484 w 122464"/>
                    <a:gd name="connsiteY5" fmla="*/ 122842 h 122464"/>
                    <a:gd name="connsiteX6" fmla="*/ 237 w 122464"/>
                    <a:gd name="connsiteY6" fmla="*/ 110596 h 122464"/>
                    <a:gd name="connsiteX7" fmla="*/ 237 w 122464"/>
                    <a:gd name="connsiteY7" fmla="*/ 378 h 122464"/>
                    <a:gd name="connsiteX8" fmla="*/ 237 w 122464"/>
                    <a:gd name="connsiteY8" fmla="*/ 378 h 12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64" h="122464">
                      <a:moveTo>
                        <a:pt x="237" y="378"/>
                      </a:moveTo>
                      <a:lnTo>
                        <a:pt x="122702" y="378"/>
                      </a:lnTo>
                      <a:lnTo>
                        <a:pt x="122702" y="378"/>
                      </a:lnTo>
                      <a:lnTo>
                        <a:pt x="122702" y="110596"/>
                      </a:lnTo>
                      <a:cubicBezTo>
                        <a:pt x="122702" y="117359"/>
                        <a:pt x="117219" y="122842"/>
                        <a:pt x="110455" y="122842"/>
                      </a:cubicBezTo>
                      <a:lnTo>
                        <a:pt x="12484" y="122842"/>
                      </a:lnTo>
                      <a:cubicBezTo>
                        <a:pt x="5720" y="122842"/>
                        <a:pt x="237" y="117359"/>
                        <a:pt x="237" y="110596"/>
                      </a:cubicBezTo>
                      <a:lnTo>
                        <a:pt x="237" y="378"/>
                      </a:lnTo>
                      <a:lnTo>
                        <a:pt x="237" y="378"/>
                      </a:lnTo>
                      <a:close/>
                    </a:path>
                  </a:pathLst>
                </a:custGeom>
                <a:noFill/>
                <a:ln w="12240" cap="flat">
                  <a:solidFill>
                    <a:srgbClr val="97979E"/>
                  </a:solid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57BEEDE2-6F2A-4D53-B8FF-698720335FD8}"/>
                    </a:ext>
                  </a:extLst>
                </p:cNvPr>
                <p:cNvSpPr/>
                <p:nvPr/>
              </p:nvSpPr>
              <p:spPr>
                <a:xfrm>
                  <a:off x="4625816" y="4869302"/>
                  <a:ext cx="24492" cy="48985"/>
                </a:xfrm>
                <a:custGeom>
                  <a:avLst/>
                  <a:gdLst>
                    <a:gd name="connsiteX0" fmla="*/ 237 w 24492"/>
                    <a:gd name="connsiteY0" fmla="*/ 378 h 48985"/>
                    <a:gd name="connsiteX1" fmla="*/ 24730 w 24492"/>
                    <a:gd name="connsiteY1" fmla="*/ 378 h 48985"/>
                    <a:gd name="connsiteX2" fmla="*/ 24730 w 24492"/>
                    <a:gd name="connsiteY2" fmla="*/ 49363 h 48985"/>
                    <a:gd name="connsiteX3" fmla="*/ 237 w 24492"/>
                    <a:gd name="connsiteY3" fmla="*/ 49363 h 48985"/>
                  </a:gdLst>
                  <a:ahLst/>
                  <a:cxnLst>
                    <a:cxn ang="0">
                      <a:pos x="connsiteX0" y="connsiteY0"/>
                    </a:cxn>
                    <a:cxn ang="0">
                      <a:pos x="connsiteX1" y="connsiteY1"/>
                    </a:cxn>
                    <a:cxn ang="0">
                      <a:pos x="connsiteX2" y="connsiteY2"/>
                    </a:cxn>
                    <a:cxn ang="0">
                      <a:pos x="connsiteX3" y="connsiteY3"/>
                    </a:cxn>
                  </a:cxnLst>
                  <a:rect l="l" t="t" r="r" b="b"/>
                  <a:pathLst>
                    <a:path w="24492" h="48985">
                      <a:moveTo>
                        <a:pt x="237" y="378"/>
                      </a:moveTo>
                      <a:lnTo>
                        <a:pt x="24730" y="378"/>
                      </a:lnTo>
                      <a:lnTo>
                        <a:pt x="24730" y="49363"/>
                      </a:lnTo>
                      <a:lnTo>
                        <a:pt x="237" y="49363"/>
                      </a:lnTo>
                      <a:close/>
                    </a:path>
                  </a:pathLst>
                </a:custGeom>
                <a:noFill/>
                <a:ln w="12240" cap="flat">
                  <a:solidFill>
                    <a:srgbClr val="97979E"/>
                  </a:solid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6557E80E-CD5F-4046-9AF9-A247C104BB47}"/>
                    </a:ext>
                  </a:extLst>
                </p:cNvPr>
                <p:cNvSpPr/>
                <p:nvPr/>
              </p:nvSpPr>
              <p:spPr>
                <a:xfrm>
                  <a:off x="4618599" y="4918288"/>
                  <a:ext cx="38927" cy="30693"/>
                </a:xfrm>
                <a:custGeom>
                  <a:avLst/>
                  <a:gdLst>
                    <a:gd name="connsiteX0" fmla="*/ 26437 w 38927"/>
                    <a:gd name="connsiteY0" fmla="*/ 26830 h 30693"/>
                    <a:gd name="connsiteX1" fmla="*/ 16470 w 38927"/>
                    <a:gd name="connsiteY1" fmla="*/ 30335 h 30693"/>
                    <a:gd name="connsiteX2" fmla="*/ 12966 w 38927"/>
                    <a:gd name="connsiteY2" fmla="*/ 26830 h 30693"/>
                    <a:gd name="connsiteX3" fmla="*/ 1944 w 38927"/>
                    <a:gd name="connsiteY3" fmla="*/ 10542 h 30693"/>
                    <a:gd name="connsiteX4" fmla="*/ 7455 w 38927"/>
                    <a:gd name="connsiteY4" fmla="*/ 378 h 30693"/>
                    <a:gd name="connsiteX5" fmla="*/ 31948 w 38927"/>
                    <a:gd name="connsiteY5" fmla="*/ 378 h 30693"/>
                    <a:gd name="connsiteX6" fmla="*/ 37459 w 38927"/>
                    <a:gd name="connsiteY6" fmla="*/ 10542 h 3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7" h="30693">
                      <a:moveTo>
                        <a:pt x="26437" y="26830"/>
                      </a:moveTo>
                      <a:cubicBezTo>
                        <a:pt x="24652" y="30550"/>
                        <a:pt x="20190" y="32119"/>
                        <a:pt x="16470" y="30335"/>
                      </a:cubicBezTo>
                      <a:cubicBezTo>
                        <a:pt x="14937" y="29599"/>
                        <a:pt x="13701" y="28363"/>
                        <a:pt x="12966" y="26830"/>
                      </a:cubicBezTo>
                      <a:lnTo>
                        <a:pt x="1944" y="10542"/>
                      </a:lnTo>
                      <a:cubicBezTo>
                        <a:pt x="-1730" y="4909"/>
                        <a:pt x="719" y="378"/>
                        <a:pt x="7455" y="378"/>
                      </a:cubicBezTo>
                      <a:lnTo>
                        <a:pt x="31948" y="378"/>
                      </a:lnTo>
                      <a:cubicBezTo>
                        <a:pt x="38683" y="378"/>
                        <a:pt x="41132" y="4909"/>
                        <a:pt x="37459" y="10542"/>
                      </a:cubicBezTo>
                      <a:close/>
                    </a:path>
                  </a:pathLst>
                </a:custGeom>
                <a:noFill/>
                <a:ln w="12240" cap="flat">
                  <a:solidFill>
                    <a:srgbClr val="97979E"/>
                  </a:solid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48ADABF7-65A8-4E74-AAA4-E65A970FDD0E}"/>
                    </a:ext>
                  </a:extLst>
                </p:cNvPr>
                <p:cNvSpPr/>
                <p:nvPr/>
              </p:nvSpPr>
              <p:spPr>
                <a:xfrm>
                  <a:off x="4417627" y="4869302"/>
                  <a:ext cx="48985" cy="48985"/>
                </a:xfrm>
                <a:custGeom>
                  <a:avLst/>
                  <a:gdLst>
                    <a:gd name="connsiteX0" fmla="*/ 237 w 48985"/>
                    <a:gd name="connsiteY0" fmla="*/ 378 h 48985"/>
                    <a:gd name="connsiteX1" fmla="*/ 49223 w 48985"/>
                    <a:gd name="connsiteY1" fmla="*/ 378 h 48985"/>
                    <a:gd name="connsiteX2" fmla="*/ 49223 w 48985"/>
                    <a:gd name="connsiteY2" fmla="*/ 378 h 48985"/>
                    <a:gd name="connsiteX3" fmla="*/ 49223 w 48985"/>
                    <a:gd name="connsiteY3" fmla="*/ 49363 h 48985"/>
                    <a:gd name="connsiteX4" fmla="*/ 49223 w 48985"/>
                    <a:gd name="connsiteY4" fmla="*/ 49363 h 48985"/>
                    <a:gd name="connsiteX5" fmla="*/ 12484 w 48985"/>
                    <a:gd name="connsiteY5" fmla="*/ 49363 h 48985"/>
                    <a:gd name="connsiteX6" fmla="*/ 237 w 48985"/>
                    <a:gd name="connsiteY6" fmla="*/ 37117 h 48985"/>
                    <a:gd name="connsiteX7" fmla="*/ 237 w 48985"/>
                    <a:gd name="connsiteY7" fmla="*/ 378 h 48985"/>
                    <a:gd name="connsiteX8" fmla="*/ 237 w 48985"/>
                    <a:gd name="connsiteY8" fmla="*/ 378 h 4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85" h="48985">
                      <a:moveTo>
                        <a:pt x="237" y="378"/>
                      </a:moveTo>
                      <a:lnTo>
                        <a:pt x="49223" y="378"/>
                      </a:lnTo>
                      <a:lnTo>
                        <a:pt x="49223" y="378"/>
                      </a:lnTo>
                      <a:lnTo>
                        <a:pt x="49223" y="49363"/>
                      </a:lnTo>
                      <a:lnTo>
                        <a:pt x="49223" y="49363"/>
                      </a:lnTo>
                      <a:lnTo>
                        <a:pt x="12484" y="49363"/>
                      </a:lnTo>
                      <a:cubicBezTo>
                        <a:pt x="5720" y="49363"/>
                        <a:pt x="237" y="43881"/>
                        <a:pt x="237" y="37117"/>
                      </a:cubicBezTo>
                      <a:lnTo>
                        <a:pt x="237" y="378"/>
                      </a:lnTo>
                      <a:lnTo>
                        <a:pt x="237" y="378"/>
                      </a:lnTo>
                      <a:close/>
                    </a:path>
                  </a:pathLst>
                </a:custGeom>
                <a:noFill/>
                <a:ln w="12240" cap="flat">
                  <a:solidFill>
                    <a:srgbClr val="0E4A7F"/>
                  </a:solid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6A672B16-F78F-4AC6-9B6B-AD27DA5620A4}"/>
                    </a:ext>
                  </a:extLst>
                </p:cNvPr>
                <p:cNvSpPr/>
                <p:nvPr/>
              </p:nvSpPr>
              <p:spPr>
                <a:xfrm>
                  <a:off x="4356395" y="5187709"/>
                  <a:ext cx="97971" cy="24492"/>
                </a:xfrm>
                <a:custGeom>
                  <a:avLst/>
                  <a:gdLst>
                    <a:gd name="connsiteX0" fmla="*/ 98209 w 97971"/>
                    <a:gd name="connsiteY0" fmla="*/ 12624 h 24492"/>
                    <a:gd name="connsiteX1" fmla="*/ 85962 w 97971"/>
                    <a:gd name="connsiteY1" fmla="*/ 24871 h 24492"/>
                    <a:gd name="connsiteX2" fmla="*/ 12484 w 97971"/>
                    <a:gd name="connsiteY2" fmla="*/ 24871 h 24492"/>
                    <a:gd name="connsiteX3" fmla="*/ 237 w 97971"/>
                    <a:gd name="connsiteY3" fmla="*/ 12624 h 24492"/>
                    <a:gd name="connsiteX4" fmla="*/ 237 w 97971"/>
                    <a:gd name="connsiteY4" fmla="*/ 12624 h 24492"/>
                    <a:gd name="connsiteX5" fmla="*/ 12484 w 97971"/>
                    <a:gd name="connsiteY5" fmla="*/ 378 h 24492"/>
                    <a:gd name="connsiteX6" fmla="*/ 85962 w 97971"/>
                    <a:gd name="connsiteY6" fmla="*/ 378 h 24492"/>
                    <a:gd name="connsiteX7" fmla="*/ 98209 w 97971"/>
                    <a:gd name="connsiteY7" fmla="*/ 12624 h 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71" h="24492">
                      <a:moveTo>
                        <a:pt x="98209" y="12624"/>
                      </a:moveTo>
                      <a:cubicBezTo>
                        <a:pt x="98209" y="19388"/>
                        <a:pt x="92726" y="24871"/>
                        <a:pt x="85962" y="24871"/>
                      </a:cubicBezTo>
                      <a:lnTo>
                        <a:pt x="12484" y="24871"/>
                      </a:lnTo>
                      <a:cubicBezTo>
                        <a:pt x="5720" y="24871"/>
                        <a:pt x="237" y="19388"/>
                        <a:pt x="237" y="12624"/>
                      </a:cubicBezTo>
                      <a:lnTo>
                        <a:pt x="237" y="12624"/>
                      </a:lnTo>
                      <a:cubicBezTo>
                        <a:pt x="237" y="5861"/>
                        <a:pt x="5720" y="378"/>
                        <a:pt x="12484" y="378"/>
                      </a:cubicBezTo>
                      <a:lnTo>
                        <a:pt x="85962" y="378"/>
                      </a:lnTo>
                      <a:cubicBezTo>
                        <a:pt x="92726" y="378"/>
                        <a:pt x="98209" y="5861"/>
                        <a:pt x="98209" y="12624"/>
                      </a:cubicBezTo>
                      <a:close/>
                    </a:path>
                  </a:pathLst>
                </a:custGeom>
                <a:noFill/>
                <a:ln w="12240" cap="flat">
                  <a:solidFill>
                    <a:srgbClr val="97979E"/>
                  </a:solid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84CD52E4-F814-426C-84DA-6EB1137CEECE}"/>
                    </a:ext>
                  </a:extLst>
                </p:cNvPr>
                <p:cNvSpPr/>
                <p:nvPr/>
              </p:nvSpPr>
              <p:spPr>
                <a:xfrm>
                  <a:off x="4613570" y="4948904"/>
                  <a:ext cx="48985" cy="79701"/>
                </a:xfrm>
                <a:custGeom>
                  <a:avLst/>
                  <a:gdLst>
                    <a:gd name="connsiteX0" fmla="*/ 238 w 48985"/>
                    <a:gd name="connsiteY0" fmla="*/ 55487 h 79701"/>
                    <a:gd name="connsiteX1" fmla="*/ 24630 w 48985"/>
                    <a:gd name="connsiteY1" fmla="*/ 80079 h 79701"/>
                    <a:gd name="connsiteX2" fmla="*/ 49223 w 48985"/>
                    <a:gd name="connsiteY2" fmla="*/ 55687 h 79701"/>
                    <a:gd name="connsiteX3" fmla="*/ 32446 w 48985"/>
                    <a:gd name="connsiteY3" fmla="*/ 32341 h 79701"/>
                    <a:gd name="connsiteX4" fmla="*/ 24730 w 48985"/>
                    <a:gd name="connsiteY4" fmla="*/ 20094 h 79701"/>
                    <a:gd name="connsiteX5" fmla="*/ 24730 w 48985"/>
                    <a:gd name="connsiteY5" fmla="*/ 378 h 7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5" h="79701">
                      <a:moveTo>
                        <a:pt x="238" y="55487"/>
                      </a:moveTo>
                      <a:cubicBezTo>
                        <a:pt x="182" y="69014"/>
                        <a:pt x="11103" y="80024"/>
                        <a:pt x="24630" y="80079"/>
                      </a:cubicBezTo>
                      <a:cubicBezTo>
                        <a:pt x="38157" y="80135"/>
                        <a:pt x="49168" y="69214"/>
                        <a:pt x="49223" y="55687"/>
                      </a:cubicBezTo>
                      <a:cubicBezTo>
                        <a:pt x="49266" y="45096"/>
                        <a:pt x="42497" y="35677"/>
                        <a:pt x="32446" y="32341"/>
                      </a:cubicBezTo>
                      <a:cubicBezTo>
                        <a:pt x="27479" y="30378"/>
                        <a:pt x="24357" y="25422"/>
                        <a:pt x="24730" y="20094"/>
                      </a:cubicBezTo>
                      <a:lnTo>
                        <a:pt x="24730" y="378"/>
                      </a:lnTo>
                    </a:path>
                  </a:pathLst>
                </a:custGeom>
                <a:noFill/>
                <a:ln w="12240" cap="flat">
                  <a:solidFill>
                    <a:srgbClr val="97979E"/>
                  </a:solid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8CC57496-DA1F-4D1A-A620-66E9D82A9E90}"/>
                    </a:ext>
                  </a:extLst>
                </p:cNvPr>
                <p:cNvSpPr/>
                <p:nvPr/>
              </p:nvSpPr>
              <p:spPr>
                <a:xfrm>
                  <a:off x="4307409"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F4616DA2-4E04-451E-B501-339057765FA0}"/>
                    </a:ext>
                  </a:extLst>
                </p:cNvPr>
                <p:cNvSpPr/>
                <p:nvPr/>
              </p:nvSpPr>
              <p:spPr>
                <a:xfrm>
                  <a:off x="4356395"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52F954BE-B828-4C27-9D28-B9148975D90E}"/>
                    </a:ext>
                  </a:extLst>
                </p:cNvPr>
                <p:cNvSpPr/>
                <p:nvPr/>
              </p:nvSpPr>
              <p:spPr>
                <a:xfrm>
                  <a:off x="4405381"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A80111BF-C368-47D3-82F2-36A82CA64FE9}"/>
                    </a:ext>
                  </a:extLst>
                </p:cNvPr>
                <p:cNvSpPr/>
                <p:nvPr/>
              </p:nvSpPr>
              <p:spPr>
                <a:xfrm>
                  <a:off x="4454366"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66B420A3-D30A-467B-B1AC-29EAADED71EF}"/>
                    </a:ext>
                  </a:extLst>
                </p:cNvPr>
                <p:cNvSpPr/>
                <p:nvPr/>
              </p:nvSpPr>
              <p:spPr>
                <a:xfrm>
                  <a:off x="4503352"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D5408152-6547-4413-B27B-11300B232CD4}"/>
                    </a:ext>
                  </a:extLst>
                </p:cNvPr>
                <p:cNvSpPr/>
                <p:nvPr/>
              </p:nvSpPr>
              <p:spPr>
                <a:xfrm>
                  <a:off x="4552338" y="4820316"/>
                  <a:ext cx="48985" cy="48985"/>
                </a:xfrm>
                <a:custGeom>
                  <a:avLst/>
                  <a:gdLst>
                    <a:gd name="connsiteX0" fmla="*/ 237 w 48985"/>
                    <a:gd name="connsiteY0" fmla="*/ 49363 h 48985"/>
                    <a:gd name="connsiteX1" fmla="*/ 49223 w 48985"/>
                    <a:gd name="connsiteY1" fmla="*/ 378 h 48985"/>
                  </a:gdLst>
                  <a:ahLst/>
                  <a:cxnLst>
                    <a:cxn ang="0">
                      <a:pos x="connsiteX0" y="connsiteY0"/>
                    </a:cxn>
                    <a:cxn ang="0">
                      <a:pos x="connsiteX1" y="connsiteY1"/>
                    </a:cxn>
                  </a:cxnLst>
                  <a:rect l="l" t="t" r="r" b="b"/>
                  <a:pathLst>
                    <a:path w="48985" h="48985">
                      <a:moveTo>
                        <a:pt x="237" y="49363"/>
                      </a:moveTo>
                      <a:lnTo>
                        <a:pt x="49223" y="378"/>
                      </a:lnTo>
                    </a:path>
                  </a:pathLst>
                </a:custGeom>
                <a:ln w="12240" cap="flat">
                  <a:solidFill>
                    <a:srgbClr val="D3D3D3"/>
                  </a:solid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F4C53A5A-0EED-4A17-B557-26460346C5F4}"/>
                    </a:ext>
                  </a:extLst>
                </p:cNvPr>
                <p:cNvSpPr/>
                <p:nvPr/>
              </p:nvSpPr>
              <p:spPr>
                <a:xfrm>
                  <a:off x="4601323" y="4826439"/>
                  <a:ext cx="42862" cy="42862"/>
                </a:xfrm>
                <a:custGeom>
                  <a:avLst/>
                  <a:gdLst>
                    <a:gd name="connsiteX0" fmla="*/ 43100 w 42862"/>
                    <a:gd name="connsiteY0" fmla="*/ 378 h 42862"/>
                    <a:gd name="connsiteX1" fmla="*/ 237 w 42862"/>
                    <a:gd name="connsiteY1" fmla="*/ 43240 h 42862"/>
                  </a:gdLst>
                  <a:ahLst/>
                  <a:cxnLst>
                    <a:cxn ang="0">
                      <a:pos x="connsiteX0" y="connsiteY0"/>
                    </a:cxn>
                    <a:cxn ang="0">
                      <a:pos x="connsiteX1" y="connsiteY1"/>
                    </a:cxn>
                  </a:cxnLst>
                  <a:rect l="l" t="t" r="r" b="b"/>
                  <a:pathLst>
                    <a:path w="42862" h="42862">
                      <a:moveTo>
                        <a:pt x="43100" y="378"/>
                      </a:moveTo>
                      <a:lnTo>
                        <a:pt x="237" y="43240"/>
                      </a:lnTo>
                    </a:path>
                  </a:pathLst>
                </a:custGeom>
                <a:ln w="12240" cap="flat">
                  <a:solidFill>
                    <a:srgbClr val="D3D3D3"/>
                  </a:solid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6328A1C-4A62-4A91-9F29-B5266801B849}"/>
                    </a:ext>
                  </a:extLst>
                </p:cNvPr>
                <p:cNvSpPr/>
                <p:nvPr/>
              </p:nvSpPr>
              <p:spPr>
                <a:xfrm>
                  <a:off x="4295163" y="4820316"/>
                  <a:ext cx="385945" cy="48985"/>
                </a:xfrm>
                <a:custGeom>
                  <a:avLst/>
                  <a:gdLst>
                    <a:gd name="connsiteX0" fmla="*/ 383428 w 385945"/>
                    <a:gd name="connsiteY0" fmla="*/ 40668 h 48985"/>
                    <a:gd name="connsiteX1" fmla="*/ 379877 w 385945"/>
                    <a:gd name="connsiteY1" fmla="*/ 49363 h 48985"/>
                    <a:gd name="connsiteX2" fmla="*/ 12484 w 385945"/>
                    <a:gd name="connsiteY2" fmla="*/ 49363 h 48985"/>
                    <a:gd name="connsiteX3" fmla="*/ 237 w 385945"/>
                    <a:gd name="connsiteY3" fmla="*/ 37117 h 48985"/>
                    <a:gd name="connsiteX4" fmla="*/ 237 w 385945"/>
                    <a:gd name="connsiteY4" fmla="*/ 12624 h 48985"/>
                    <a:gd name="connsiteX5" fmla="*/ 12484 w 385945"/>
                    <a:gd name="connsiteY5" fmla="*/ 378 h 48985"/>
                    <a:gd name="connsiteX6" fmla="*/ 330891 w 385945"/>
                    <a:gd name="connsiteY6" fmla="*/ 378 h 48985"/>
                    <a:gd name="connsiteX7" fmla="*/ 351832 w 385945"/>
                    <a:gd name="connsiteY7" fmla="*/ 8950 h 4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945" h="48985">
                      <a:moveTo>
                        <a:pt x="383428" y="40668"/>
                      </a:moveTo>
                      <a:cubicBezTo>
                        <a:pt x="388204" y="45445"/>
                        <a:pt x="386612" y="49363"/>
                        <a:pt x="379877" y="49363"/>
                      </a:cubicBezTo>
                      <a:lnTo>
                        <a:pt x="12484" y="49363"/>
                      </a:lnTo>
                      <a:cubicBezTo>
                        <a:pt x="5720" y="49363"/>
                        <a:pt x="237" y="43881"/>
                        <a:pt x="237" y="37117"/>
                      </a:cubicBezTo>
                      <a:lnTo>
                        <a:pt x="237" y="12624"/>
                      </a:lnTo>
                      <a:cubicBezTo>
                        <a:pt x="237" y="5861"/>
                        <a:pt x="5720" y="378"/>
                        <a:pt x="12484" y="378"/>
                      </a:cubicBezTo>
                      <a:lnTo>
                        <a:pt x="330891" y="378"/>
                      </a:lnTo>
                      <a:cubicBezTo>
                        <a:pt x="338645" y="764"/>
                        <a:pt x="346033" y="3789"/>
                        <a:pt x="351832" y="8950"/>
                      </a:cubicBezTo>
                      <a:close/>
                    </a:path>
                  </a:pathLst>
                </a:custGeom>
                <a:noFill/>
                <a:ln w="12240" cap="flat">
                  <a:solidFill>
                    <a:srgbClr val="97979E"/>
                  </a:solidFill>
                  <a:prstDash val="solid"/>
                  <a:miter/>
                </a:ln>
              </p:spPr>
              <p:txBody>
                <a:bodyPr rtlCol="0" anchor="ctr"/>
                <a:lstStyle/>
                <a:p>
                  <a:endParaRPr lang="en-GB"/>
                </a:p>
              </p:txBody>
            </p:sp>
          </p:grpSp>
        </p:grpSp>
      </p:grpSp>
      <p:sp>
        <p:nvSpPr>
          <p:cNvPr id="170" name="label">
            <a:extLst>
              <a:ext uri="{FF2B5EF4-FFF2-40B4-BE49-F238E27FC236}">
                <a16:creationId xmlns:a16="http://schemas.microsoft.com/office/drawing/2014/main" id="{9D68F064-C527-48DC-969A-B27A7E4F48F8}"/>
              </a:ext>
            </a:extLst>
          </p:cNvPr>
          <p:cNvSpPr txBox="1"/>
          <p:nvPr/>
        </p:nvSpPr>
        <p:spPr>
          <a:xfrm>
            <a:off x="4986305" y="6570659"/>
            <a:ext cx="2219390" cy="276999"/>
          </a:xfrm>
          <a:prstGeom prst="rect">
            <a:avLst/>
          </a:prstGeom>
          <a:noFill/>
        </p:spPr>
        <p:txBody>
          <a:bodyPr wrap="square" rtlCol="0">
            <a:spAutoFit/>
          </a:bodyPr>
          <a:lstStyle/>
          <a:p>
            <a:pPr algn="ctr"/>
            <a:r>
              <a:rPr lang="en-GB" sz="1200" b="1" cap="all" spc="23" dirty="0">
                <a:solidFill>
                  <a:srgbClr val="808285"/>
                </a:solidFill>
                <a:latin typeface="FiraSans-Bold"/>
                <a:ea typeface="FiraSans-Bold"/>
                <a:sym typeface="FiraSans-Bold"/>
                <a:rtl val="0"/>
              </a:rPr>
              <a:t>TENDERING &amp; contracting</a:t>
            </a:r>
          </a:p>
        </p:txBody>
      </p:sp>
      <p:grpSp>
        <p:nvGrpSpPr>
          <p:cNvPr id="247" name="tendering &amp; contracting">
            <a:extLst>
              <a:ext uri="{FF2B5EF4-FFF2-40B4-BE49-F238E27FC236}">
                <a16:creationId xmlns:a16="http://schemas.microsoft.com/office/drawing/2014/main" id="{0F3398E4-C56B-40AD-8F79-6F243B62D5C5}"/>
              </a:ext>
            </a:extLst>
          </p:cNvPr>
          <p:cNvGrpSpPr/>
          <p:nvPr/>
        </p:nvGrpSpPr>
        <p:grpSpPr>
          <a:xfrm>
            <a:off x="3449401" y="1164660"/>
            <a:ext cx="5293198" cy="5293198"/>
            <a:chOff x="3449401" y="782401"/>
            <a:chExt cx="5293198" cy="5293198"/>
          </a:xfrm>
        </p:grpSpPr>
        <p:sp>
          <p:nvSpPr>
            <p:cNvPr id="246" name="footprint (defines pivot point)">
              <a:extLst>
                <a:ext uri="{FF2B5EF4-FFF2-40B4-BE49-F238E27FC236}">
                  <a16:creationId xmlns:a16="http://schemas.microsoft.com/office/drawing/2014/main" id="{1F313625-E680-4879-86DF-72D53D11ACE5}"/>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2" name="shape">
              <a:extLst>
                <a:ext uri="{FF2B5EF4-FFF2-40B4-BE49-F238E27FC236}">
                  <a16:creationId xmlns:a16="http://schemas.microsoft.com/office/drawing/2014/main" id="{F3D7D498-26B2-4AF1-93C5-5746D6F3135B}"/>
                </a:ext>
              </a:extLst>
            </p:cNvPr>
            <p:cNvGrpSpPr/>
            <p:nvPr/>
          </p:nvGrpSpPr>
          <p:grpSpPr>
            <a:xfrm>
              <a:off x="5696644" y="4920615"/>
              <a:ext cx="2031683" cy="1153735"/>
              <a:chOff x="5696644" y="4920615"/>
              <a:chExt cx="2031683" cy="1153735"/>
            </a:xfrm>
          </p:grpSpPr>
          <p:sp>
            <p:nvSpPr>
              <p:cNvPr id="9" name="Freeform: Shape 8">
                <a:extLst>
                  <a:ext uri="{FF2B5EF4-FFF2-40B4-BE49-F238E27FC236}">
                    <a16:creationId xmlns:a16="http://schemas.microsoft.com/office/drawing/2014/main" id="{42F273B0-8EF1-44C5-987B-5523CA4C4345}"/>
                  </a:ext>
                </a:extLst>
              </p:cNvPr>
              <p:cNvSpPr/>
              <p:nvPr/>
            </p:nvSpPr>
            <p:spPr>
              <a:xfrm>
                <a:off x="5699183" y="4920615"/>
                <a:ext cx="2029144" cy="1153735"/>
              </a:xfrm>
              <a:custGeom>
                <a:avLst/>
                <a:gdLst>
                  <a:gd name="connsiteX0" fmla="*/ 2029143 w 2029144"/>
                  <a:gd name="connsiteY0" fmla="*/ 590278 h 1153735"/>
                  <a:gd name="connsiteX1" fmla="*/ 714489 w 2029144"/>
                  <a:gd name="connsiteY1" fmla="*/ 1134999 h 1153735"/>
                  <a:gd name="connsiteX2" fmla="*/ 714489 w 2029144"/>
                  <a:gd name="connsiteY2" fmla="*/ 1134999 h 1153735"/>
                  <a:gd name="connsiteX3" fmla="*/ 407104 w 2029144"/>
                  <a:gd name="connsiteY3" fmla="*/ 1153736 h 1153735"/>
                  <a:gd name="connsiteX4" fmla="*/ 386897 w 2029144"/>
                  <a:gd name="connsiteY4" fmla="*/ 1153736 h 1153735"/>
                  <a:gd name="connsiteX5" fmla="*/ 33 w 2029144"/>
                  <a:gd name="connsiteY5" fmla="*/ 756829 h 1153735"/>
                  <a:gd name="connsiteX6" fmla="*/ 396940 w 2029144"/>
                  <a:gd name="connsiteY6" fmla="*/ 369965 h 1153735"/>
                  <a:gd name="connsiteX7" fmla="*/ 663789 w 2029144"/>
                  <a:gd name="connsiteY7" fmla="*/ 350983 h 1153735"/>
                  <a:gd name="connsiteX8" fmla="*/ 1511243 w 2029144"/>
                  <a:gd name="connsiteY8" fmla="*/ 0 h 1153735"/>
                  <a:gd name="connsiteX9" fmla="*/ 1888414 w 2029144"/>
                  <a:gd name="connsiteY9" fmla="*/ 581086 h 1153735"/>
                  <a:gd name="connsiteX10" fmla="*/ 2029144 w 2029144"/>
                  <a:gd name="connsiteY10" fmla="*/ 590278 h 115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9144" h="1153735">
                    <a:moveTo>
                      <a:pt x="2029143" y="590278"/>
                    </a:moveTo>
                    <a:cubicBezTo>
                      <a:pt x="1649255" y="889119"/>
                      <a:pt x="1194411" y="1077582"/>
                      <a:pt x="714489" y="1134999"/>
                    </a:cubicBezTo>
                    <a:lnTo>
                      <a:pt x="714489" y="1134999"/>
                    </a:lnTo>
                    <a:cubicBezTo>
                      <a:pt x="612477" y="1147196"/>
                      <a:pt x="509842" y="1153453"/>
                      <a:pt x="407104" y="1153736"/>
                    </a:cubicBezTo>
                    <a:lnTo>
                      <a:pt x="386897" y="1153736"/>
                    </a:lnTo>
                    <a:cubicBezTo>
                      <a:pt x="170465" y="1150963"/>
                      <a:pt x="-2740" y="973262"/>
                      <a:pt x="33" y="756829"/>
                    </a:cubicBezTo>
                    <a:cubicBezTo>
                      <a:pt x="2806" y="540396"/>
                      <a:pt x="180507" y="367191"/>
                      <a:pt x="396940" y="369965"/>
                    </a:cubicBezTo>
                    <a:cubicBezTo>
                      <a:pt x="486229" y="370012"/>
                      <a:pt x="575406" y="363668"/>
                      <a:pt x="663789" y="350983"/>
                    </a:cubicBezTo>
                    <a:cubicBezTo>
                      <a:pt x="971376" y="307413"/>
                      <a:pt x="1262921" y="186666"/>
                      <a:pt x="1511243" y="0"/>
                    </a:cubicBezTo>
                    <a:cubicBezTo>
                      <a:pt x="1454933" y="264616"/>
                      <a:pt x="1623798" y="524777"/>
                      <a:pt x="1888414" y="581086"/>
                    </a:cubicBezTo>
                    <a:cubicBezTo>
                      <a:pt x="1934635" y="590922"/>
                      <a:pt x="1982036" y="594018"/>
                      <a:pt x="2029144" y="590278"/>
                    </a:cubicBezTo>
                    <a:close/>
                  </a:path>
                </a:pathLst>
              </a:custGeom>
              <a:solidFill>
                <a:srgbClr val="0E4A7F"/>
              </a:solidFill>
              <a:ln w="12240" cap="flat">
                <a:noFill/>
                <a:prstDash val="solid"/>
                <a:miter/>
              </a:ln>
            </p:spPr>
            <p:txBody>
              <a:bodyPr rtlCol="0" anchor="ctr"/>
              <a:lstStyle/>
              <a:p>
                <a:endParaRPr lang="en-GB"/>
              </a:p>
            </p:txBody>
          </p:sp>
          <p:grpSp>
            <p:nvGrpSpPr>
              <p:cNvPr id="65" name="Graphic 2">
                <a:extLst>
                  <a:ext uri="{FF2B5EF4-FFF2-40B4-BE49-F238E27FC236}">
                    <a16:creationId xmlns:a16="http://schemas.microsoft.com/office/drawing/2014/main" id="{A765ED6E-AFCC-4443-AD1E-494D80EC041B}"/>
                  </a:ext>
                </a:extLst>
              </p:cNvPr>
              <p:cNvGrpSpPr/>
              <p:nvPr/>
            </p:nvGrpSpPr>
            <p:grpSpPr>
              <a:xfrm>
                <a:off x="5696644" y="5290457"/>
                <a:ext cx="783771" cy="783771"/>
                <a:chOff x="5696644" y="5290457"/>
                <a:chExt cx="783771" cy="783771"/>
              </a:xfrm>
              <a:solidFill>
                <a:srgbClr val="000000"/>
              </a:solidFill>
            </p:grpSpPr>
            <p:grpSp>
              <p:nvGrpSpPr>
                <p:cNvPr id="66" name="Graphic 2">
                  <a:extLst>
                    <a:ext uri="{FF2B5EF4-FFF2-40B4-BE49-F238E27FC236}">
                      <a16:creationId xmlns:a16="http://schemas.microsoft.com/office/drawing/2014/main" id="{4D9550BD-954E-490B-AFBC-406081B8AD7E}"/>
                    </a:ext>
                  </a:extLst>
                </p:cNvPr>
                <p:cNvGrpSpPr/>
                <p:nvPr/>
              </p:nvGrpSpPr>
              <p:grpSpPr>
                <a:xfrm>
                  <a:off x="5696644" y="5290457"/>
                  <a:ext cx="783771" cy="783771"/>
                  <a:chOff x="5696644" y="5290457"/>
                  <a:chExt cx="783771" cy="783771"/>
                </a:xfrm>
              </p:grpSpPr>
              <p:sp>
                <p:nvSpPr>
                  <p:cNvPr id="67" name="Freeform: Shape 66">
                    <a:extLst>
                      <a:ext uri="{FF2B5EF4-FFF2-40B4-BE49-F238E27FC236}">
                        <a16:creationId xmlns:a16="http://schemas.microsoft.com/office/drawing/2014/main" id="{446B3E41-2E4F-473C-A79D-CDB446BEF45C}"/>
                      </a:ext>
                    </a:extLst>
                  </p:cNvPr>
                  <p:cNvSpPr/>
                  <p:nvPr/>
                </p:nvSpPr>
                <p:spPr>
                  <a:xfrm>
                    <a:off x="5721137" y="5314950"/>
                    <a:ext cx="734785" cy="734785"/>
                  </a:xfrm>
                  <a:custGeom>
                    <a:avLst/>
                    <a:gdLst>
                      <a:gd name="connsiteX0" fmla="*/ 735153 w 734785"/>
                      <a:gd name="connsiteY0" fmla="*/ 367825 h 734785"/>
                      <a:gd name="connsiteX1" fmla="*/ 367760 w 734785"/>
                      <a:gd name="connsiteY1" fmla="*/ 735218 h 734785"/>
                      <a:gd name="connsiteX2" fmla="*/ 367 w 734785"/>
                      <a:gd name="connsiteY2" fmla="*/ 367825 h 734785"/>
                      <a:gd name="connsiteX3" fmla="*/ 367760 w 734785"/>
                      <a:gd name="connsiteY3" fmla="*/ 432 h 734785"/>
                      <a:gd name="connsiteX4" fmla="*/ 735153 w 734785"/>
                      <a:gd name="connsiteY4" fmla="*/ 367825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153" y="367825"/>
                        </a:moveTo>
                        <a:cubicBezTo>
                          <a:pt x="735153" y="570730"/>
                          <a:pt x="570666" y="735218"/>
                          <a:pt x="367760" y="735218"/>
                        </a:cubicBezTo>
                        <a:cubicBezTo>
                          <a:pt x="164855" y="735218"/>
                          <a:pt x="367" y="570730"/>
                          <a:pt x="367" y="367825"/>
                        </a:cubicBezTo>
                        <a:cubicBezTo>
                          <a:pt x="367" y="164919"/>
                          <a:pt x="164855" y="432"/>
                          <a:pt x="367760" y="432"/>
                        </a:cubicBezTo>
                        <a:cubicBezTo>
                          <a:pt x="570666" y="432"/>
                          <a:pt x="735153" y="164919"/>
                          <a:pt x="735153" y="367825"/>
                        </a:cubicBezTo>
                        <a:close/>
                      </a:path>
                    </a:pathLst>
                  </a:custGeom>
                  <a:solidFill>
                    <a:srgbClr val="FFFFFF"/>
                  </a:solidFill>
                  <a:ln w="1224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214442F-17B9-435B-906A-7D5329C19B53}"/>
                      </a:ext>
                    </a:extLst>
                  </p:cNvPr>
                  <p:cNvSpPr/>
                  <p:nvPr/>
                </p:nvSpPr>
                <p:spPr>
                  <a:xfrm>
                    <a:off x="5696644" y="5290457"/>
                    <a:ext cx="783771" cy="783771"/>
                  </a:xfrm>
                  <a:custGeom>
                    <a:avLst/>
                    <a:gdLst>
                      <a:gd name="connsiteX0" fmla="*/ 392253 w 783771"/>
                      <a:gd name="connsiteY0" fmla="*/ 49418 h 783771"/>
                      <a:gd name="connsiteX1" fmla="*/ 735153 w 783771"/>
                      <a:gd name="connsiteY1" fmla="*/ 392318 h 783771"/>
                      <a:gd name="connsiteX2" fmla="*/ 392253 w 783771"/>
                      <a:gd name="connsiteY2" fmla="*/ 735218 h 783771"/>
                      <a:gd name="connsiteX3" fmla="*/ 49353 w 783771"/>
                      <a:gd name="connsiteY3" fmla="*/ 392318 h 783771"/>
                      <a:gd name="connsiteX4" fmla="*/ 392253 w 783771"/>
                      <a:gd name="connsiteY4" fmla="*/ 49418 h 783771"/>
                      <a:gd name="connsiteX5" fmla="*/ 392253 w 783771"/>
                      <a:gd name="connsiteY5" fmla="*/ 432 h 783771"/>
                      <a:gd name="connsiteX6" fmla="*/ 367 w 783771"/>
                      <a:gd name="connsiteY6" fmla="*/ 392318 h 783771"/>
                      <a:gd name="connsiteX7" fmla="*/ 392253 w 783771"/>
                      <a:gd name="connsiteY7" fmla="*/ 784203 h 783771"/>
                      <a:gd name="connsiteX8" fmla="*/ 784139 w 783771"/>
                      <a:gd name="connsiteY8" fmla="*/ 392318 h 783771"/>
                      <a:gd name="connsiteX9" fmla="*/ 392253 w 783771"/>
                      <a:gd name="connsiteY9" fmla="*/ 432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253" y="49418"/>
                        </a:moveTo>
                        <a:cubicBezTo>
                          <a:pt x="581632" y="49418"/>
                          <a:pt x="735153" y="202939"/>
                          <a:pt x="735153" y="392318"/>
                        </a:cubicBezTo>
                        <a:cubicBezTo>
                          <a:pt x="735153" y="581696"/>
                          <a:pt x="581632" y="735218"/>
                          <a:pt x="392253" y="735218"/>
                        </a:cubicBezTo>
                        <a:cubicBezTo>
                          <a:pt x="202875" y="735218"/>
                          <a:pt x="49353" y="581696"/>
                          <a:pt x="49353" y="392318"/>
                        </a:cubicBezTo>
                        <a:cubicBezTo>
                          <a:pt x="49353" y="202939"/>
                          <a:pt x="202875" y="49418"/>
                          <a:pt x="392253" y="49418"/>
                        </a:cubicBezTo>
                        <a:moveTo>
                          <a:pt x="392253" y="432"/>
                        </a:moveTo>
                        <a:cubicBezTo>
                          <a:pt x="175821" y="432"/>
                          <a:pt x="367" y="175885"/>
                          <a:pt x="367" y="392318"/>
                        </a:cubicBezTo>
                        <a:cubicBezTo>
                          <a:pt x="367" y="608750"/>
                          <a:pt x="175821" y="784203"/>
                          <a:pt x="392253" y="784203"/>
                        </a:cubicBezTo>
                        <a:cubicBezTo>
                          <a:pt x="608686" y="784203"/>
                          <a:pt x="784139" y="608750"/>
                          <a:pt x="784139" y="392318"/>
                        </a:cubicBezTo>
                        <a:cubicBezTo>
                          <a:pt x="784139" y="175885"/>
                          <a:pt x="608686" y="432"/>
                          <a:pt x="392253" y="432"/>
                        </a:cubicBezTo>
                        <a:close/>
                      </a:path>
                    </a:pathLst>
                  </a:custGeom>
                  <a:solidFill>
                    <a:srgbClr val="0E4A7F"/>
                  </a:solidFill>
                  <a:ln w="12240" cap="flat">
                    <a:noFill/>
                    <a:prstDash val="solid"/>
                    <a:miter/>
                  </a:ln>
                </p:spPr>
                <p:txBody>
                  <a:bodyPr rtlCol="0" anchor="ctr"/>
                  <a:lstStyle/>
                  <a:p>
                    <a:endParaRPr lang="en-GB"/>
                  </a:p>
                </p:txBody>
              </p:sp>
            </p:grpSp>
            <p:sp>
              <p:nvSpPr>
                <p:cNvPr id="69" name="Freeform: Shape 68">
                  <a:extLst>
                    <a:ext uri="{FF2B5EF4-FFF2-40B4-BE49-F238E27FC236}">
                      <a16:creationId xmlns:a16="http://schemas.microsoft.com/office/drawing/2014/main" id="{32944701-58DB-460C-A04E-ED22D451821E}"/>
                    </a:ext>
                  </a:extLst>
                </p:cNvPr>
                <p:cNvSpPr/>
                <p:nvPr/>
              </p:nvSpPr>
              <p:spPr>
                <a:xfrm>
                  <a:off x="5961289" y="5840199"/>
                  <a:ext cx="195942" cy="24492"/>
                </a:xfrm>
                <a:custGeom>
                  <a:avLst/>
                  <a:gdLst>
                    <a:gd name="connsiteX0" fmla="*/ 196310 w 195942"/>
                    <a:gd name="connsiteY0" fmla="*/ 12678 h 24492"/>
                    <a:gd name="connsiteX1" fmla="*/ 184064 w 195942"/>
                    <a:gd name="connsiteY1" fmla="*/ 24925 h 24492"/>
                    <a:gd name="connsiteX2" fmla="*/ 12614 w 195942"/>
                    <a:gd name="connsiteY2" fmla="*/ 24925 h 24492"/>
                    <a:gd name="connsiteX3" fmla="*/ 367 w 195942"/>
                    <a:gd name="connsiteY3" fmla="*/ 12678 h 24492"/>
                    <a:gd name="connsiteX4" fmla="*/ 12614 w 195942"/>
                    <a:gd name="connsiteY4" fmla="*/ 432 h 24492"/>
                    <a:gd name="connsiteX5" fmla="*/ 184064 w 195942"/>
                    <a:gd name="connsiteY5" fmla="*/ 432 h 24492"/>
                    <a:gd name="connsiteX6" fmla="*/ 196310 w 195942"/>
                    <a:gd name="connsiteY6" fmla="*/ 12678 h 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42" h="24492">
                      <a:moveTo>
                        <a:pt x="196310" y="12678"/>
                      </a:moveTo>
                      <a:cubicBezTo>
                        <a:pt x="196310" y="19442"/>
                        <a:pt x="190827" y="24925"/>
                        <a:pt x="184064" y="24925"/>
                      </a:cubicBezTo>
                      <a:lnTo>
                        <a:pt x="12614" y="24925"/>
                      </a:lnTo>
                      <a:cubicBezTo>
                        <a:pt x="5850" y="24925"/>
                        <a:pt x="367" y="19442"/>
                        <a:pt x="367" y="12678"/>
                      </a:cubicBezTo>
                      <a:cubicBezTo>
                        <a:pt x="367" y="5915"/>
                        <a:pt x="5850" y="432"/>
                        <a:pt x="12614" y="432"/>
                      </a:cubicBezTo>
                      <a:lnTo>
                        <a:pt x="184064" y="432"/>
                      </a:lnTo>
                      <a:cubicBezTo>
                        <a:pt x="190827" y="432"/>
                        <a:pt x="196310" y="5915"/>
                        <a:pt x="196310" y="12678"/>
                      </a:cubicBezTo>
                      <a:close/>
                    </a:path>
                  </a:pathLst>
                </a:custGeom>
                <a:noFill/>
                <a:ln w="12240" cap="flat">
                  <a:solidFill>
                    <a:srgbClr val="97979E"/>
                  </a:solid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8467E5D0-3102-493D-A079-D03D3705FC7A}"/>
                    </a:ext>
                  </a:extLst>
                </p:cNvPr>
                <p:cNvSpPr/>
                <p:nvPr/>
              </p:nvSpPr>
              <p:spPr>
                <a:xfrm>
                  <a:off x="5985782" y="5827952"/>
                  <a:ext cx="146957" cy="12246"/>
                </a:xfrm>
                <a:custGeom>
                  <a:avLst/>
                  <a:gdLst>
                    <a:gd name="connsiteX0" fmla="*/ 147325 w 146957"/>
                    <a:gd name="connsiteY0" fmla="*/ 6555 h 12246"/>
                    <a:gd name="connsiteX1" fmla="*/ 135078 w 146957"/>
                    <a:gd name="connsiteY1" fmla="*/ 12678 h 12246"/>
                    <a:gd name="connsiteX2" fmla="*/ 12614 w 146957"/>
                    <a:gd name="connsiteY2" fmla="*/ 12678 h 12246"/>
                    <a:gd name="connsiteX3" fmla="*/ 367 w 146957"/>
                    <a:gd name="connsiteY3" fmla="*/ 6555 h 12246"/>
                    <a:gd name="connsiteX4" fmla="*/ 12614 w 146957"/>
                    <a:gd name="connsiteY4" fmla="*/ 432 h 12246"/>
                    <a:gd name="connsiteX5" fmla="*/ 135078 w 146957"/>
                    <a:gd name="connsiteY5" fmla="*/ 432 h 12246"/>
                    <a:gd name="connsiteX6" fmla="*/ 147325 w 146957"/>
                    <a:gd name="connsiteY6" fmla="*/ 6555 h 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957" h="12246">
                      <a:moveTo>
                        <a:pt x="147325" y="6555"/>
                      </a:moveTo>
                      <a:cubicBezTo>
                        <a:pt x="147325" y="9862"/>
                        <a:pt x="141814" y="12678"/>
                        <a:pt x="135078" y="12678"/>
                      </a:cubicBezTo>
                      <a:lnTo>
                        <a:pt x="12614" y="12678"/>
                      </a:lnTo>
                      <a:cubicBezTo>
                        <a:pt x="5878" y="12678"/>
                        <a:pt x="367" y="9862"/>
                        <a:pt x="367" y="6555"/>
                      </a:cubicBezTo>
                      <a:cubicBezTo>
                        <a:pt x="367" y="3249"/>
                        <a:pt x="5878" y="432"/>
                        <a:pt x="12614" y="432"/>
                      </a:cubicBezTo>
                      <a:lnTo>
                        <a:pt x="135078" y="432"/>
                      </a:lnTo>
                      <a:cubicBezTo>
                        <a:pt x="141814" y="432"/>
                        <a:pt x="147325" y="3126"/>
                        <a:pt x="147325" y="6555"/>
                      </a:cubicBezTo>
                      <a:close/>
                    </a:path>
                  </a:pathLst>
                </a:custGeom>
                <a:noFill/>
                <a:ln w="12240" cap="flat">
                  <a:solidFill>
                    <a:srgbClr val="97979E"/>
                  </a:solid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F121DF1-1184-4792-A11A-BAB36E947F6A}"/>
                    </a:ext>
                  </a:extLst>
                </p:cNvPr>
                <p:cNvSpPr/>
                <p:nvPr/>
              </p:nvSpPr>
              <p:spPr>
                <a:xfrm>
                  <a:off x="6039902" y="5612467"/>
                  <a:ext cx="50964" cy="51209"/>
                </a:xfrm>
                <a:custGeom>
                  <a:avLst/>
                  <a:gdLst>
                    <a:gd name="connsiteX0" fmla="*/ 47771 w 50964"/>
                    <a:gd name="connsiteY0" fmla="*/ 23526 h 51209"/>
                    <a:gd name="connsiteX1" fmla="*/ 47771 w 50964"/>
                    <a:gd name="connsiteY1" fmla="*/ 40794 h 51209"/>
                    <a:gd name="connsiteX2" fmla="*/ 40668 w 50964"/>
                    <a:gd name="connsiteY2" fmla="*/ 48019 h 51209"/>
                    <a:gd name="connsiteX3" fmla="*/ 23349 w 50964"/>
                    <a:gd name="connsiteY3" fmla="*/ 48090 h 51209"/>
                    <a:gd name="connsiteX4" fmla="*/ 23278 w 50964"/>
                    <a:gd name="connsiteY4" fmla="*/ 48019 h 51209"/>
                    <a:gd name="connsiteX5" fmla="*/ 3929 w 50964"/>
                    <a:gd name="connsiteY5" fmla="*/ 28547 h 51209"/>
                    <a:gd name="connsiteX6" fmla="*/ 3929 w 50964"/>
                    <a:gd name="connsiteY6" fmla="*/ 11280 h 51209"/>
                    <a:gd name="connsiteX7" fmla="*/ 11031 w 50964"/>
                    <a:gd name="connsiteY7" fmla="*/ 4054 h 51209"/>
                    <a:gd name="connsiteX8" fmla="*/ 28350 w 50964"/>
                    <a:gd name="connsiteY8" fmla="*/ 3983 h 51209"/>
                    <a:gd name="connsiteX9" fmla="*/ 28421 w 50964"/>
                    <a:gd name="connsiteY9" fmla="*/ 4054 h 5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64" h="51209">
                      <a:moveTo>
                        <a:pt x="47771" y="23526"/>
                      </a:moveTo>
                      <a:cubicBezTo>
                        <a:pt x="52519" y="28303"/>
                        <a:pt x="52519" y="36017"/>
                        <a:pt x="47771" y="40794"/>
                      </a:cubicBezTo>
                      <a:lnTo>
                        <a:pt x="40668" y="48019"/>
                      </a:lnTo>
                      <a:cubicBezTo>
                        <a:pt x="35905" y="52821"/>
                        <a:pt x="28151" y="52853"/>
                        <a:pt x="23349" y="48090"/>
                      </a:cubicBezTo>
                      <a:cubicBezTo>
                        <a:pt x="23325" y="48067"/>
                        <a:pt x="23301" y="48043"/>
                        <a:pt x="23278" y="48019"/>
                      </a:cubicBezTo>
                      <a:lnTo>
                        <a:pt x="3929" y="28547"/>
                      </a:lnTo>
                      <a:cubicBezTo>
                        <a:pt x="-820" y="23771"/>
                        <a:pt x="-820" y="16056"/>
                        <a:pt x="3929" y="11280"/>
                      </a:cubicBezTo>
                      <a:lnTo>
                        <a:pt x="11031" y="4054"/>
                      </a:lnTo>
                      <a:cubicBezTo>
                        <a:pt x="15794" y="-748"/>
                        <a:pt x="23548" y="-779"/>
                        <a:pt x="28350" y="3983"/>
                      </a:cubicBezTo>
                      <a:cubicBezTo>
                        <a:pt x="28374" y="4007"/>
                        <a:pt x="28398" y="4031"/>
                        <a:pt x="28421" y="4054"/>
                      </a:cubicBezTo>
                      <a:close/>
                    </a:path>
                  </a:pathLst>
                </a:custGeom>
                <a:noFill/>
                <a:ln w="12240" cap="flat">
                  <a:solidFill>
                    <a:srgbClr val="97979E"/>
                  </a:solid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1487F8D5-91E7-4172-B7E4-C6940DCFFF3A}"/>
                    </a:ext>
                  </a:extLst>
                </p:cNvPr>
                <p:cNvSpPr/>
                <p:nvPr/>
              </p:nvSpPr>
              <p:spPr>
                <a:xfrm>
                  <a:off x="6039902" y="5490002"/>
                  <a:ext cx="173428" cy="173673"/>
                </a:xfrm>
                <a:custGeom>
                  <a:avLst/>
                  <a:gdLst>
                    <a:gd name="connsiteX0" fmla="*/ 170235 w 173428"/>
                    <a:gd name="connsiteY0" fmla="*/ 23526 h 173673"/>
                    <a:gd name="connsiteX1" fmla="*/ 170235 w 173428"/>
                    <a:gd name="connsiteY1" fmla="*/ 40794 h 173673"/>
                    <a:gd name="connsiteX2" fmla="*/ 40668 w 173428"/>
                    <a:gd name="connsiteY2" fmla="*/ 170483 h 173673"/>
                    <a:gd name="connsiteX3" fmla="*/ 23349 w 173428"/>
                    <a:gd name="connsiteY3" fmla="*/ 170554 h 173673"/>
                    <a:gd name="connsiteX4" fmla="*/ 23278 w 173428"/>
                    <a:gd name="connsiteY4" fmla="*/ 170483 h 173673"/>
                    <a:gd name="connsiteX5" fmla="*/ 3929 w 173428"/>
                    <a:gd name="connsiteY5" fmla="*/ 151012 h 173673"/>
                    <a:gd name="connsiteX6" fmla="*/ 3929 w 173428"/>
                    <a:gd name="connsiteY6" fmla="*/ 133744 h 173673"/>
                    <a:gd name="connsiteX7" fmla="*/ 133496 w 173428"/>
                    <a:gd name="connsiteY7" fmla="*/ 4054 h 173673"/>
                    <a:gd name="connsiteX8" fmla="*/ 150815 w 173428"/>
                    <a:gd name="connsiteY8" fmla="*/ 3983 h 173673"/>
                    <a:gd name="connsiteX9" fmla="*/ 150886 w 173428"/>
                    <a:gd name="connsiteY9" fmla="*/ 4054 h 17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428" h="173673">
                      <a:moveTo>
                        <a:pt x="170235" y="23526"/>
                      </a:moveTo>
                      <a:cubicBezTo>
                        <a:pt x="174983" y="28303"/>
                        <a:pt x="174983" y="36017"/>
                        <a:pt x="170235" y="40794"/>
                      </a:cubicBezTo>
                      <a:lnTo>
                        <a:pt x="40668" y="170483"/>
                      </a:lnTo>
                      <a:cubicBezTo>
                        <a:pt x="35905" y="175286"/>
                        <a:pt x="28151" y="175317"/>
                        <a:pt x="23349" y="170554"/>
                      </a:cubicBezTo>
                      <a:cubicBezTo>
                        <a:pt x="23325" y="170531"/>
                        <a:pt x="23301" y="170507"/>
                        <a:pt x="23278" y="170483"/>
                      </a:cubicBezTo>
                      <a:lnTo>
                        <a:pt x="3929" y="151012"/>
                      </a:lnTo>
                      <a:cubicBezTo>
                        <a:pt x="-820" y="146235"/>
                        <a:pt x="-820" y="138521"/>
                        <a:pt x="3929" y="133744"/>
                      </a:cubicBezTo>
                      <a:lnTo>
                        <a:pt x="133496" y="4054"/>
                      </a:lnTo>
                      <a:cubicBezTo>
                        <a:pt x="138259" y="-748"/>
                        <a:pt x="146013" y="-779"/>
                        <a:pt x="150815" y="3983"/>
                      </a:cubicBezTo>
                      <a:cubicBezTo>
                        <a:pt x="150838" y="4007"/>
                        <a:pt x="150862" y="4031"/>
                        <a:pt x="150886" y="4054"/>
                      </a:cubicBezTo>
                      <a:close/>
                    </a:path>
                  </a:pathLst>
                </a:custGeom>
                <a:noFill/>
                <a:ln w="12240" cap="flat">
                  <a:solidFill>
                    <a:srgbClr val="97979E"/>
                  </a:solid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126598AF-B740-461A-A2EF-CCAD8BA6FB8C}"/>
                    </a:ext>
                  </a:extLst>
                </p:cNvPr>
                <p:cNvSpPr/>
                <p:nvPr/>
              </p:nvSpPr>
              <p:spPr>
                <a:xfrm>
                  <a:off x="5949043" y="5619763"/>
                  <a:ext cx="73478" cy="73478"/>
                </a:xfrm>
                <a:custGeom>
                  <a:avLst/>
                  <a:gdLst>
                    <a:gd name="connsiteX0" fmla="*/ 367 w 73478"/>
                    <a:gd name="connsiteY0" fmla="*/ 73911 h 73478"/>
                    <a:gd name="connsiteX1" fmla="*/ 73846 w 73478"/>
                    <a:gd name="connsiteY1" fmla="*/ 432 h 73478"/>
                  </a:gdLst>
                  <a:ahLst/>
                  <a:cxnLst>
                    <a:cxn ang="0">
                      <a:pos x="connsiteX0" y="connsiteY0"/>
                    </a:cxn>
                    <a:cxn ang="0">
                      <a:pos x="connsiteX1" y="connsiteY1"/>
                    </a:cxn>
                  </a:cxnLst>
                  <a:rect l="l" t="t" r="r" b="b"/>
                  <a:pathLst>
                    <a:path w="73478" h="73478">
                      <a:moveTo>
                        <a:pt x="367" y="73911"/>
                      </a:moveTo>
                      <a:lnTo>
                        <a:pt x="73846" y="432"/>
                      </a:lnTo>
                    </a:path>
                  </a:pathLst>
                </a:custGeom>
                <a:ln w="12240" cap="flat">
                  <a:solidFill>
                    <a:srgbClr val="F47B20"/>
                  </a:solid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36A78FB3-380C-45DE-B797-25A6F9828C1F}"/>
                    </a:ext>
                  </a:extLst>
                </p:cNvPr>
                <p:cNvSpPr/>
                <p:nvPr/>
              </p:nvSpPr>
              <p:spPr>
                <a:xfrm>
                  <a:off x="6010275" y="5680995"/>
                  <a:ext cx="73478" cy="73478"/>
                </a:xfrm>
                <a:custGeom>
                  <a:avLst/>
                  <a:gdLst>
                    <a:gd name="connsiteX0" fmla="*/ 367 w 73478"/>
                    <a:gd name="connsiteY0" fmla="*/ 73911 h 73478"/>
                    <a:gd name="connsiteX1" fmla="*/ 73846 w 73478"/>
                    <a:gd name="connsiteY1" fmla="*/ 432 h 73478"/>
                  </a:gdLst>
                  <a:ahLst/>
                  <a:cxnLst>
                    <a:cxn ang="0">
                      <a:pos x="connsiteX0" y="connsiteY0"/>
                    </a:cxn>
                    <a:cxn ang="0">
                      <a:pos x="connsiteX1" y="connsiteY1"/>
                    </a:cxn>
                  </a:cxnLst>
                  <a:rect l="l" t="t" r="r" b="b"/>
                  <a:pathLst>
                    <a:path w="73478" h="73478">
                      <a:moveTo>
                        <a:pt x="367" y="73911"/>
                      </a:moveTo>
                      <a:lnTo>
                        <a:pt x="73846" y="432"/>
                      </a:lnTo>
                    </a:path>
                  </a:pathLst>
                </a:custGeom>
                <a:ln w="12240" cap="flat">
                  <a:solidFill>
                    <a:srgbClr val="F47B20"/>
                  </a:solid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5A5F58E9-FE70-4760-AC03-D594D6D5CC5E}"/>
                    </a:ext>
                  </a:extLst>
                </p:cNvPr>
                <p:cNvSpPr/>
                <p:nvPr/>
              </p:nvSpPr>
              <p:spPr>
                <a:xfrm>
                  <a:off x="5905191" y="5575727"/>
                  <a:ext cx="222414" cy="222659"/>
                </a:xfrm>
                <a:custGeom>
                  <a:avLst/>
                  <a:gdLst>
                    <a:gd name="connsiteX0" fmla="*/ 219221 w 222414"/>
                    <a:gd name="connsiteY0" fmla="*/ 121498 h 222659"/>
                    <a:gd name="connsiteX1" fmla="*/ 219221 w 222414"/>
                    <a:gd name="connsiteY1" fmla="*/ 138765 h 222659"/>
                    <a:gd name="connsiteX2" fmla="*/ 138639 w 222414"/>
                    <a:gd name="connsiteY2" fmla="*/ 219469 h 222659"/>
                    <a:gd name="connsiteX3" fmla="*/ 121320 w 222414"/>
                    <a:gd name="connsiteY3" fmla="*/ 219540 h 222659"/>
                    <a:gd name="connsiteX4" fmla="*/ 121249 w 222414"/>
                    <a:gd name="connsiteY4" fmla="*/ 219469 h 222659"/>
                    <a:gd name="connsiteX5" fmla="*/ 114146 w 222414"/>
                    <a:gd name="connsiteY5" fmla="*/ 212244 h 222659"/>
                    <a:gd name="connsiteX6" fmla="*/ 111575 w 222414"/>
                    <a:gd name="connsiteY6" fmla="*/ 197548 h 222659"/>
                    <a:gd name="connsiteX7" fmla="*/ 109003 w 222414"/>
                    <a:gd name="connsiteY7" fmla="*/ 182730 h 222659"/>
                    <a:gd name="connsiteX8" fmla="*/ 40668 w 222414"/>
                    <a:gd name="connsiteY8" fmla="*/ 114272 h 222659"/>
                    <a:gd name="connsiteX9" fmla="*/ 25850 w 222414"/>
                    <a:gd name="connsiteY9" fmla="*/ 111823 h 222659"/>
                    <a:gd name="connsiteX10" fmla="*/ 11032 w 222414"/>
                    <a:gd name="connsiteY10" fmla="*/ 109251 h 222659"/>
                    <a:gd name="connsiteX11" fmla="*/ 3929 w 222414"/>
                    <a:gd name="connsiteY11" fmla="*/ 102026 h 222659"/>
                    <a:gd name="connsiteX12" fmla="*/ 3929 w 222414"/>
                    <a:gd name="connsiteY12" fmla="*/ 84758 h 222659"/>
                    <a:gd name="connsiteX13" fmla="*/ 84510 w 222414"/>
                    <a:gd name="connsiteY13" fmla="*/ 4054 h 222659"/>
                    <a:gd name="connsiteX14" fmla="*/ 101829 w 222414"/>
                    <a:gd name="connsiteY14" fmla="*/ 3983 h 222659"/>
                    <a:gd name="connsiteX15" fmla="*/ 101900 w 222414"/>
                    <a:gd name="connsiteY15" fmla="*/ 4054 h 222659"/>
                    <a:gd name="connsiteX16" fmla="*/ 109003 w 222414"/>
                    <a:gd name="connsiteY16" fmla="*/ 11280 h 222659"/>
                    <a:gd name="connsiteX17" fmla="*/ 111575 w 222414"/>
                    <a:gd name="connsiteY17" fmla="*/ 26098 h 222659"/>
                    <a:gd name="connsiteX18" fmla="*/ 114146 w 222414"/>
                    <a:gd name="connsiteY18" fmla="*/ 40794 h 222659"/>
                    <a:gd name="connsiteX19" fmla="*/ 182482 w 222414"/>
                    <a:gd name="connsiteY19" fmla="*/ 109251 h 222659"/>
                    <a:gd name="connsiteX20" fmla="*/ 197300 w 222414"/>
                    <a:gd name="connsiteY20" fmla="*/ 111823 h 222659"/>
                    <a:gd name="connsiteX21" fmla="*/ 212118 w 222414"/>
                    <a:gd name="connsiteY21" fmla="*/ 114272 h 2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2414" h="222659">
                      <a:moveTo>
                        <a:pt x="219221" y="121498"/>
                      </a:moveTo>
                      <a:cubicBezTo>
                        <a:pt x="223969" y="126274"/>
                        <a:pt x="223969" y="133989"/>
                        <a:pt x="219221" y="138765"/>
                      </a:cubicBezTo>
                      <a:lnTo>
                        <a:pt x="138639" y="219469"/>
                      </a:lnTo>
                      <a:cubicBezTo>
                        <a:pt x="133876" y="224271"/>
                        <a:pt x="126122" y="224303"/>
                        <a:pt x="121320" y="219540"/>
                      </a:cubicBezTo>
                      <a:cubicBezTo>
                        <a:pt x="121297" y="219517"/>
                        <a:pt x="121273" y="219493"/>
                        <a:pt x="121249" y="219469"/>
                      </a:cubicBezTo>
                      <a:lnTo>
                        <a:pt x="114146" y="212244"/>
                      </a:lnTo>
                      <a:cubicBezTo>
                        <a:pt x="109546" y="208791"/>
                        <a:pt x="108420" y="202358"/>
                        <a:pt x="111575" y="197548"/>
                      </a:cubicBezTo>
                      <a:cubicBezTo>
                        <a:pt x="115004" y="194119"/>
                        <a:pt x="113779" y="187506"/>
                        <a:pt x="109003" y="182730"/>
                      </a:cubicBezTo>
                      <a:lnTo>
                        <a:pt x="40668" y="114272"/>
                      </a:lnTo>
                      <a:cubicBezTo>
                        <a:pt x="37169" y="109640"/>
                        <a:pt x="30653" y="108563"/>
                        <a:pt x="25850" y="111823"/>
                      </a:cubicBezTo>
                      <a:cubicBezTo>
                        <a:pt x="21002" y="114992"/>
                        <a:pt x="14528" y="113869"/>
                        <a:pt x="11032" y="109251"/>
                      </a:cubicBezTo>
                      <a:lnTo>
                        <a:pt x="3929" y="102026"/>
                      </a:lnTo>
                      <a:cubicBezTo>
                        <a:pt x="-820" y="97249"/>
                        <a:pt x="-820" y="89535"/>
                        <a:pt x="3929" y="84758"/>
                      </a:cubicBezTo>
                      <a:lnTo>
                        <a:pt x="84510" y="4054"/>
                      </a:lnTo>
                      <a:cubicBezTo>
                        <a:pt x="89273" y="-748"/>
                        <a:pt x="97027" y="-779"/>
                        <a:pt x="101829" y="3983"/>
                      </a:cubicBezTo>
                      <a:cubicBezTo>
                        <a:pt x="101853" y="4007"/>
                        <a:pt x="101876" y="4031"/>
                        <a:pt x="101900" y="4054"/>
                      </a:cubicBezTo>
                      <a:lnTo>
                        <a:pt x="109003" y="11280"/>
                      </a:lnTo>
                      <a:cubicBezTo>
                        <a:pt x="113779" y="16056"/>
                        <a:pt x="115004" y="22669"/>
                        <a:pt x="111575" y="26098"/>
                      </a:cubicBezTo>
                      <a:cubicBezTo>
                        <a:pt x="108420" y="30908"/>
                        <a:pt x="109546" y="37341"/>
                        <a:pt x="114146" y="40794"/>
                      </a:cubicBezTo>
                      <a:lnTo>
                        <a:pt x="182482" y="109251"/>
                      </a:lnTo>
                      <a:cubicBezTo>
                        <a:pt x="185978" y="113869"/>
                        <a:pt x="192452" y="114992"/>
                        <a:pt x="197300" y="111823"/>
                      </a:cubicBezTo>
                      <a:cubicBezTo>
                        <a:pt x="202103" y="108563"/>
                        <a:pt x="208619" y="109640"/>
                        <a:pt x="212118" y="114272"/>
                      </a:cubicBezTo>
                      <a:close/>
                    </a:path>
                  </a:pathLst>
                </a:custGeom>
                <a:noFill/>
                <a:ln w="12240" cap="flat">
                  <a:solidFill>
                    <a:srgbClr val="97979E"/>
                  </a:solidFill>
                  <a:prstDash val="solid"/>
                  <a:miter/>
                </a:ln>
              </p:spPr>
              <p:txBody>
                <a:bodyPr rtlCol="0" anchor="ctr"/>
                <a:lstStyle/>
                <a:p>
                  <a:endParaRPr lang="en-GB"/>
                </a:p>
              </p:txBody>
            </p:sp>
          </p:grpSp>
        </p:grpSp>
      </p:grpSp>
      <p:sp>
        <p:nvSpPr>
          <p:cNvPr id="169" name="label">
            <a:extLst>
              <a:ext uri="{FF2B5EF4-FFF2-40B4-BE49-F238E27FC236}">
                <a16:creationId xmlns:a16="http://schemas.microsoft.com/office/drawing/2014/main" id="{E17BC41E-4099-43B1-86E0-11E36C223B7A}"/>
              </a:ext>
            </a:extLst>
          </p:cNvPr>
          <p:cNvSpPr txBox="1"/>
          <p:nvPr/>
        </p:nvSpPr>
        <p:spPr>
          <a:xfrm>
            <a:off x="8013464" y="5639732"/>
            <a:ext cx="1097416" cy="276999"/>
          </a:xfrm>
          <a:prstGeom prst="rect">
            <a:avLst/>
          </a:prstGeom>
          <a:noFill/>
        </p:spPr>
        <p:txBody>
          <a:bodyPr wrap="square" rtlCol="0">
            <a:spAutoFit/>
          </a:bodyPr>
          <a:lstStyle/>
          <a:p>
            <a:pPr algn="l"/>
            <a:r>
              <a:rPr lang="en-GB" sz="1200" b="1" cap="all" spc="23" dirty="0">
                <a:solidFill>
                  <a:srgbClr val="808285"/>
                </a:solidFill>
                <a:latin typeface="FiraSans-Bold"/>
                <a:ea typeface="FiraSans-Bold"/>
                <a:sym typeface="FiraSans-Bold"/>
                <a:rtl val="0"/>
              </a:rPr>
              <a:t>SCHEDULING</a:t>
            </a:r>
          </a:p>
        </p:txBody>
      </p:sp>
      <p:grpSp>
        <p:nvGrpSpPr>
          <p:cNvPr id="245" name="scheduling">
            <a:extLst>
              <a:ext uri="{FF2B5EF4-FFF2-40B4-BE49-F238E27FC236}">
                <a16:creationId xmlns:a16="http://schemas.microsoft.com/office/drawing/2014/main" id="{22DB998C-C3F3-4C34-B396-2DC5C59B91A9}"/>
              </a:ext>
            </a:extLst>
          </p:cNvPr>
          <p:cNvGrpSpPr/>
          <p:nvPr/>
        </p:nvGrpSpPr>
        <p:grpSpPr>
          <a:xfrm>
            <a:off x="3449401" y="1164660"/>
            <a:ext cx="5293198" cy="5293198"/>
            <a:chOff x="3449401" y="782401"/>
            <a:chExt cx="5293198" cy="5293198"/>
          </a:xfrm>
        </p:grpSpPr>
        <p:sp>
          <p:nvSpPr>
            <p:cNvPr id="244" name="footprint (defines pivot point)">
              <a:extLst>
                <a:ext uri="{FF2B5EF4-FFF2-40B4-BE49-F238E27FC236}">
                  <a16:creationId xmlns:a16="http://schemas.microsoft.com/office/drawing/2014/main" id="{F91ECD70-AC4D-444C-8ED4-511C0A24F98B}"/>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1" name="shape">
              <a:extLst>
                <a:ext uri="{FF2B5EF4-FFF2-40B4-BE49-F238E27FC236}">
                  <a16:creationId xmlns:a16="http://schemas.microsoft.com/office/drawing/2014/main" id="{B748CBD6-8F61-4713-B0DD-21C04750ACEC}"/>
                </a:ext>
              </a:extLst>
            </p:cNvPr>
            <p:cNvGrpSpPr/>
            <p:nvPr/>
          </p:nvGrpSpPr>
          <p:grpSpPr>
            <a:xfrm>
              <a:off x="7292721" y="3696094"/>
              <a:ext cx="1429648" cy="1722092"/>
              <a:chOff x="7292721" y="3696094"/>
              <a:chExt cx="1429648" cy="1722092"/>
            </a:xfrm>
          </p:grpSpPr>
          <p:sp>
            <p:nvSpPr>
              <p:cNvPr id="10" name="Freeform: Shape 9">
                <a:extLst>
                  <a:ext uri="{FF2B5EF4-FFF2-40B4-BE49-F238E27FC236}">
                    <a16:creationId xmlns:a16="http://schemas.microsoft.com/office/drawing/2014/main" id="{43D1ADCD-318E-4950-86C4-3E0196E0B4B0}"/>
                  </a:ext>
                </a:extLst>
              </p:cNvPr>
              <p:cNvSpPr/>
              <p:nvPr/>
            </p:nvSpPr>
            <p:spPr>
              <a:xfrm>
                <a:off x="7297697" y="3696094"/>
                <a:ext cx="1424672" cy="1718096"/>
              </a:xfrm>
              <a:custGeom>
                <a:avLst/>
                <a:gdLst>
                  <a:gd name="connsiteX0" fmla="*/ 1424672 w 1424672"/>
                  <a:gd name="connsiteY0" fmla="*/ 50578 h 1718096"/>
                  <a:gd name="connsiteX1" fmla="*/ 880196 w 1424672"/>
                  <a:gd name="connsiteY1" fmla="*/ 1365232 h 1718096"/>
                  <a:gd name="connsiteX2" fmla="*/ 880196 w 1424672"/>
                  <a:gd name="connsiteY2" fmla="*/ 1365232 h 1718096"/>
                  <a:gd name="connsiteX3" fmla="*/ 669067 w 1424672"/>
                  <a:gd name="connsiteY3" fmla="*/ 1603303 h 1718096"/>
                  <a:gd name="connsiteX4" fmla="*/ 114794 w 1424672"/>
                  <a:gd name="connsiteY4" fmla="*/ 1603303 h 1718096"/>
                  <a:gd name="connsiteX5" fmla="*/ 114794 w 1424672"/>
                  <a:gd name="connsiteY5" fmla="*/ 1049029 h 1718096"/>
                  <a:gd name="connsiteX6" fmla="*/ 289918 w 1424672"/>
                  <a:gd name="connsiteY6" fmla="*/ 847330 h 1718096"/>
                  <a:gd name="connsiteX7" fmla="*/ 640778 w 1424672"/>
                  <a:gd name="connsiteY7" fmla="*/ 0 h 1718096"/>
                  <a:gd name="connsiteX8" fmla="*/ 1318400 w 1424672"/>
                  <a:gd name="connsiteY8" fmla="*/ 144044 h 1718096"/>
                  <a:gd name="connsiteX9" fmla="*/ 1424549 w 1424672"/>
                  <a:gd name="connsiteY9" fmla="*/ 50823 h 17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4672" h="1718096">
                    <a:moveTo>
                      <a:pt x="1424672" y="50578"/>
                    </a:moveTo>
                    <a:cubicBezTo>
                      <a:pt x="1367327" y="530475"/>
                      <a:pt x="1178950" y="985317"/>
                      <a:pt x="880196" y="1365232"/>
                    </a:cubicBezTo>
                    <a:lnTo>
                      <a:pt x="880196" y="1365232"/>
                    </a:lnTo>
                    <a:cubicBezTo>
                      <a:pt x="814618" y="1448719"/>
                      <a:pt x="744117" y="1528217"/>
                      <a:pt x="669067" y="1603303"/>
                    </a:cubicBezTo>
                    <a:cubicBezTo>
                      <a:pt x="516009" y="1756361"/>
                      <a:pt x="267852" y="1756361"/>
                      <a:pt x="114794" y="1603303"/>
                    </a:cubicBezTo>
                    <a:cubicBezTo>
                      <a:pt x="-38265" y="1450244"/>
                      <a:pt x="-38265" y="1202087"/>
                      <a:pt x="114794" y="1049029"/>
                    </a:cubicBezTo>
                    <a:cubicBezTo>
                      <a:pt x="177841" y="986000"/>
                      <a:pt x="236361" y="918600"/>
                      <a:pt x="289918" y="847330"/>
                    </a:cubicBezTo>
                    <a:cubicBezTo>
                      <a:pt x="476521" y="599032"/>
                      <a:pt x="597225" y="307532"/>
                      <a:pt x="640778" y="0"/>
                    </a:cubicBezTo>
                    <a:cubicBezTo>
                      <a:pt x="788122" y="226897"/>
                      <a:pt x="1091503" y="291388"/>
                      <a:pt x="1318400" y="144044"/>
                    </a:cubicBezTo>
                    <a:cubicBezTo>
                      <a:pt x="1358102" y="118263"/>
                      <a:pt x="1393856" y="86862"/>
                      <a:pt x="1424549" y="50823"/>
                    </a:cubicBezTo>
                    <a:close/>
                  </a:path>
                </a:pathLst>
              </a:custGeom>
              <a:solidFill>
                <a:srgbClr val="0E4A7F"/>
              </a:solidFill>
              <a:ln w="12240" cap="flat">
                <a:noFill/>
                <a:prstDash val="solid"/>
                <a:miter/>
              </a:ln>
            </p:spPr>
            <p:txBody>
              <a:bodyPr rtlCol="0" anchor="ctr"/>
              <a:lstStyle/>
              <a:p>
                <a:endParaRPr lang="en-GB"/>
              </a:p>
            </p:txBody>
          </p:sp>
          <p:grpSp>
            <p:nvGrpSpPr>
              <p:cNvPr id="46" name="Graphic 2">
                <a:extLst>
                  <a:ext uri="{FF2B5EF4-FFF2-40B4-BE49-F238E27FC236}">
                    <a16:creationId xmlns:a16="http://schemas.microsoft.com/office/drawing/2014/main" id="{9505257B-E73E-4CB2-9689-64C676FD6AED}"/>
                  </a:ext>
                </a:extLst>
              </p:cNvPr>
              <p:cNvGrpSpPr/>
              <p:nvPr/>
            </p:nvGrpSpPr>
            <p:grpSpPr>
              <a:xfrm>
                <a:off x="7292721" y="4634415"/>
                <a:ext cx="783771" cy="783771"/>
                <a:chOff x="7292721" y="4634415"/>
                <a:chExt cx="783771" cy="783771"/>
              </a:xfrm>
              <a:solidFill>
                <a:srgbClr val="000000"/>
              </a:solidFill>
            </p:grpSpPr>
            <p:grpSp>
              <p:nvGrpSpPr>
                <p:cNvPr id="47" name="Graphic 2">
                  <a:extLst>
                    <a:ext uri="{FF2B5EF4-FFF2-40B4-BE49-F238E27FC236}">
                      <a16:creationId xmlns:a16="http://schemas.microsoft.com/office/drawing/2014/main" id="{39C42113-295C-445B-81F3-0B1B96174982}"/>
                    </a:ext>
                  </a:extLst>
                </p:cNvPr>
                <p:cNvGrpSpPr/>
                <p:nvPr/>
              </p:nvGrpSpPr>
              <p:grpSpPr>
                <a:xfrm>
                  <a:off x="7292721" y="4634415"/>
                  <a:ext cx="783771" cy="783771"/>
                  <a:chOff x="7292721" y="4634415"/>
                  <a:chExt cx="783771" cy="783771"/>
                </a:xfrm>
              </p:grpSpPr>
              <p:sp>
                <p:nvSpPr>
                  <p:cNvPr id="48" name="Freeform: Shape 47">
                    <a:extLst>
                      <a:ext uri="{FF2B5EF4-FFF2-40B4-BE49-F238E27FC236}">
                        <a16:creationId xmlns:a16="http://schemas.microsoft.com/office/drawing/2014/main" id="{FADF8E6B-3AE8-4449-B992-8F8EADF57815}"/>
                      </a:ext>
                    </a:extLst>
                  </p:cNvPr>
                  <p:cNvSpPr/>
                  <p:nvPr/>
                </p:nvSpPr>
                <p:spPr>
                  <a:xfrm>
                    <a:off x="7317214" y="4658908"/>
                    <a:ext cx="734785" cy="734785"/>
                  </a:xfrm>
                  <a:custGeom>
                    <a:avLst/>
                    <a:gdLst>
                      <a:gd name="connsiteX0" fmla="*/ 735283 w 734785"/>
                      <a:gd name="connsiteY0" fmla="*/ 367771 h 734785"/>
                      <a:gd name="connsiteX1" fmla="*/ 367891 w 734785"/>
                      <a:gd name="connsiteY1" fmla="*/ 735164 h 734785"/>
                      <a:gd name="connsiteX2" fmla="*/ 498 w 734785"/>
                      <a:gd name="connsiteY2" fmla="*/ 367771 h 734785"/>
                      <a:gd name="connsiteX3" fmla="*/ 367891 w 734785"/>
                      <a:gd name="connsiteY3" fmla="*/ 378 h 734785"/>
                      <a:gd name="connsiteX4" fmla="*/ 735283 w 734785"/>
                      <a:gd name="connsiteY4" fmla="*/ 367771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283" y="367771"/>
                        </a:moveTo>
                        <a:cubicBezTo>
                          <a:pt x="735283" y="570677"/>
                          <a:pt x="570796" y="735164"/>
                          <a:pt x="367891" y="735164"/>
                        </a:cubicBezTo>
                        <a:cubicBezTo>
                          <a:pt x="164985" y="735164"/>
                          <a:pt x="498" y="570677"/>
                          <a:pt x="498" y="367771"/>
                        </a:cubicBezTo>
                        <a:cubicBezTo>
                          <a:pt x="498" y="164866"/>
                          <a:pt x="164985" y="378"/>
                          <a:pt x="367891" y="378"/>
                        </a:cubicBezTo>
                        <a:cubicBezTo>
                          <a:pt x="570796" y="378"/>
                          <a:pt x="735283" y="164866"/>
                          <a:pt x="735283" y="367771"/>
                        </a:cubicBezTo>
                        <a:close/>
                      </a:path>
                    </a:pathLst>
                  </a:custGeom>
                  <a:solidFill>
                    <a:srgbClr val="FFFFFF"/>
                  </a:solidFill>
                  <a:ln w="1224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AA76596-E2CD-4720-9BC7-FC72760110A9}"/>
                      </a:ext>
                    </a:extLst>
                  </p:cNvPr>
                  <p:cNvSpPr/>
                  <p:nvPr/>
                </p:nvSpPr>
                <p:spPr>
                  <a:xfrm>
                    <a:off x="7292721" y="4634415"/>
                    <a:ext cx="783771" cy="783771"/>
                  </a:xfrm>
                  <a:custGeom>
                    <a:avLst/>
                    <a:gdLst>
                      <a:gd name="connsiteX0" fmla="*/ 392383 w 783771"/>
                      <a:gd name="connsiteY0" fmla="*/ 49364 h 783771"/>
                      <a:gd name="connsiteX1" fmla="*/ 735283 w 783771"/>
                      <a:gd name="connsiteY1" fmla="*/ 392264 h 783771"/>
                      <a:gd name="connsiteX2" fmla="*/ 392383 w 783771"/>
                      <a:gd name="connsiteY2" fmla="*/ 735164 h 783771"/>
                      <a:gd name="connsiteX3" fmla="*/ 49483 w 783771"/>
                      <a:gd name="connsiteY3" fmla="*/ 392264 h 783771"/>
                      <a:gd name="connsiteX4" fmla="*/ 392383 w 783771"/>
                      <a:gd name="connsiteY4" fmla="*/ 49364 h 783771"/>
                      <a:gd name="connsiteX5" fmla="*/ 392383 w 783771"/>
                      <a:gd name="connsiteY5" fmla="*/ 378 h 783771"/>
                      <a:gd name="connsiteX6" fmla="*/ 498 w 783771"/>
                      <a:gd name="connsiteY6" fmla="*/ 392264 h 783771"/>
                      <a:gd name="connsiteX7" fmla="*/ 392383 w 783771"/>
                      <a:gd name="connsiteY7" fmla="*/ 784150 h 783771"/>
                      <a:gd name="connsiteX8" fmla="*/ 784269 w 783771"/>
                      <a:gd name="connsiteY8" fmla="*/ 392264 h 783771"/>
                      <a:gd name="connsiteX9" fmla="*/ 392383 w 783771"/>
                      <a:gd name="connsiteY9" fmla="*/ 378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383" y="49364"/>
                        </a:moveTo>
                        <a:cubicBezTo>
                          <a:pt x="581762" y="49364"/>
                          <a:pt x="735283" y="202886"/>
                          <a:pt x="735283" y="392264"/>
                        </a:cubicBezTo>
                        <a:cubicBezTo>
                          <a:pt x="735283" y="581643"/>
                          <a:pt x="581762" y="735164"/>
                          <a:pt x="392383" y="735164"/>
                        </a:cubicBezTo>
                        <a:cubicBezTo>
                          <a:pt x="203005" y="735164"/>
                          <a:pt x="49483" y="581643"/>
                          <a:pt x="49483" y="392264"/>
                        </a:cubicBezTo>
                        <a:cubicBezTo>
                          <a:pt x="49483" y="202886"/>
                          <a:pt x="203005" y="49364"/>
                          <a:pt x="392383" y="49364"/>
                        </a:cubicBezTo>
                        <a:moveTo>
                          <a:pt x="392383" y="378"/>
                        </a:moveTo>
                        <a:cubicBezTo>
                          <a:pt x="175951" y="378"/>
                          <a:pt x="498" y="175832"/>
                          <a:pt x="498" y="392264"/>
                        </a:cubicBezTo>
                        <a:cubicBezTo>
                          <a:pt x="498" y="608697"/>
                          <a:pt x="175951" y="784150"/>
                          <a:pt x="392383" y="784150"/>
                        </a:cubicBezTo>
                        <a:cubicBezTo>
                          <a:pt x="608816" y="784150"/>
                          <a:pt x="784269" y="608697"/>
                          <a:pt x="784269" y="392264"/>
                        </a:cubicBezTo>
                        <a:cubicBezTo>
                          <a:pt x="784269" y="175832"/>
                          <a:pt x="608816" y="378"/>
                          <a:pt x="392383" y="378"/>
                        </a:cubicBezTo>
                        <a:close/>
                      </a:path>
                    </a:pathLst>
                  </a:custGeom>
                  <a:solidFill>
                    <a:srgbClr val="0E4A7F"/>
                  </a:solidFill>
                  <a:ln w="12240" cap="flat">
                    <a:noFill/>
                    <a:prstDash val="solid"/>
                    <a:miter/>
                  </a:ln>
                </p:spPr>
                <p:txBody>
                  <a:bodyPr rtlCol="0" anchor="ctr"/>
                  <a:lstStyle/>
                  <a:p>
                    <a:endParaRPr lang="en-GB"/>
                  </a:p>
                </p:txBody>
              </p:sp>
            </p:grpSp>
            <p:grpSp>
              <p:nvGrpSpPr>
                <p:cNvPr id="50" name="Graphic 2">
                  <a:extLst>
                    <a:ext uri="{FF2B5EF4-FFF2-40B4-BE49-F238E27FC236}">
                      <a16:creationId xmlns:a16="http://schemas.microsoft.com/office/drawing/2014/main" id="{685BF51E-0E9D-4EB5-88B3-1BF25CABA214}"/>
                    </a:ext>
                  </a:extLst>
                </p:cNvPr>
                <p:cNvGrpSpPr/>
                <p:nvPr/>
              </p:nvGrpSpPr>
              <p:grpSpPr>
                <a:xfrm>
                  <a:off x="7483888" y="5122926"/>
                  <a:ext cx="391885" cy="48985"/>
                  <a:chOff x="7483888" y="5122926"/>
                  <a:chExt cx="391885" cy="48985"/>
                </a:xfrm>
                <a:noFill/>
              </p:grpSpPr>
              <p:sp>
                <p:nvSpPr>
                  <p:cNvPr id="51" name="Freeform: Shape 50">
                    <a:extLst>
                      <a:ext uri="{FF2B5EF4-FFF2-40B4-BE49-F238E27FC236}">
                        <a16:creationId xmlns:a16="http://schemas.microsoft.com/office/drawing/2014/main" id="{918BDCB8-7FCF-493B-96D0-764F538A7DBD}"/>
                      </a:ext>
                    </a:extLst>
                  </p:cNvPr>
                  <p:cNvSpPr/>
                  <p:nvPr/>
                </p:nvSpPr>
                <p:spPr>
                  <a:xfrm>
                    <a:off x="7496134" y="5122926"/>
                    <a:ext cx="48985" cy="48985"/>
                  </a:xfrm>
                  <a:custGeom>
                    <a:avLst/>
                    <a:gdLst>
                      <a:gd name="connsiteX0" fmla="*/ 498 w 48985"/>
                      <a:gd name="connsiteY0" fmla="*/ 49364 h 48985"/>
                      <a:gd name="connsiteX1" fmla="*/ 49483 w 48985"/>
                      <a:gd name="connsiteY1" fmla="*/ 378 h 48985"/>
                    </a:gdLst>
                    <a:ahLst/>
                    <a:cxnLst>
                      <a:cxn ang="0">
                        <a:pos x="connsiteX0" y="connsiteY0"/>
                      </a:cxn>
                      <a:cxn ang="0">
                        <a:pos x="connsiteX1" y="connsiteY1"/>
                      </a:cxn>
                    </a:cxnLst>
                    <a:rect l="l" t="t" r="r" b="b"/>
                    <a:pathLst>
                      <a:path w="48985" h="48985">
                        <a:moveTo>
                          <a:pt x="498" y="49364"/>
                        </a:moveTo>
                        <a:lnTo>
                          <a:pt x="49483" y="378"/>
                        </a:lnTo>
                      </a:path>
                    </a:pathLst>
                  </a:custGeom>
                  <a:ln w="12240" cap="flat">
                    <a:solidFill>
                      <a:srgbClr val="D3D3D3"/>
                    </a:solid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AD422978-5BC8-45C2-99F6-A18D6F01573C}"/>
                      </a:ext>
                    </a:extLst>
                  </p:cNvPr>
                  <p:cNvSpPr/>
                  <p:nvPr/>
                </p:nvSpPr>
                <p:spPr>
                  <a:xfrm>
                    <a:off x="7545120" y="5122926"/>
                    <a:ext cx="48985" cy="48985"/>
                  </a:xfrm>
                  <a:custGeom>
                    <a:avLst/>
                    <a:gdLst>
                      <a:gd name="connsiteX0" fmla="*/ 498 w 48985"/>
                      <a:gd name="connsiteY0" fmla="*/ 49364 h 48985"/>
                      <a:gd name="connsiteX1" fmla="*/ 49483 w 48985"/>
                      <a:gd name="connsiteY1" fmla="*/ 378 h 48985"/>
                    </a:gdLst>
                    <a:ahLst/>
                    <a:cxnLst>
                      <a:cxn ang="0">
                        <a:pos x="connsiteX0" y="connsiteY0"/>
                      </a:cxn>
                      <a:cxn ang="0">
                        <a:pos x="connsiteX1" y="connsiteY1"/>
                      </a:cxn>
                    </a:cxnLst>
                    <a:rect l="l" t="t" r="r" b="b"/>
                    <a:pathLst>
                      <a:path w="48985" h="48985">
                        <a:moveTo>
                          <a:pt x="498" y="49364"/>
                        </a:moveTo>
                        <a:lnTo>
                          <a:pt x="49483" y="378"/>
                        </a:lnTo>
                      </a:path>
                    </a:pathLst>
                  </a:custGeom>
                  <a:ln w="12240" cap="flat">
                    <a:solidFill>
                      <a:srgbClr val="D3D3D3"/>
                    </a:solid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EE760FE9-F6C3-4116-9B63-8C3EBB159832}"/>
                      </a:ext>
                    </a:extLst>
                  </p:cNvPr>
                  <p:cNvSpPr/>
                  <p:nvPr/>
                </p:nvSpPr>
                <p:spPr>
                  <a:xfrm>
                    <a:off x="7594106" y="5122926"/>
                    <a:ext cx="48985" cy="48985"/>
                  </a:xfrm>
                  <a:custGeom>
                    <a:avLst/>
                    <a:gdLst>
                      <a:gd name="connsiteX0" fmla="*/ 498 w 48985"/>
                      <a:gd name="connsiteY0" fmla="*/ 49364 h 48985"/>
                      <a:gd name="connsiteX1" fmla="*/ 49483 w 48985"/>
                      <a:gd name="connsiteY1" fmla="*/ 378 h 48985"/>
                    </a:gdLst>
                    <a:ahLst/>
                    <a:cxnLst>
                      <a:cxn ang="0">
                        <a:pos x="connsiteX0" y="connsiteY0"/>
                      </a:cxn>
                      <a:cxn ang="0">
                        <a:pos x="connsiteX1" y="connsiteY1"/>
                      </a:cxn>
                    </a:cxnLst>
                    <a:rect l="l" t="t" r="r" b="b"/>
                    <a:pathLst>
                      <a:path w="48985" h="48985">
                        <a:moveTo>
                          <a:pt x="498" y="49364"/>
                        </a:moveTo>
                        <a:lnTo>
                          <a:pt x="49483" y="378"/>
                        </a:lnTo>
                      </a:path>
                    </a:pathLst>
                  </a:custGeom>
                  <a:ln w="12240" cap="flat">
                    <a:solidFill>
                      <a:srgbClr val="D3D3D3"/>
                    </a:solid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834FDE8-99F8-42F1-83BB-B2BA7D78BCD3}"/>
                      </a:ext>
                    </a:extLst>
                  </p:cNvPr>
                  <p:cNvSpPr/>
                  <p:nvPr/>
                </p:nvSpPr>
                <p:spPr>
                  <a:xfrm>
                    <a:off x="7643091" y="5122926"/>
                    <a:ext cx="48985" cy="48985"/>
                  </a:xfrm>
                  <a:custGeom>
                    <a:avLst/>
                    <a:gdLst>
                      <a:gd name="connsiteX0" fmla="*/ 498 w 48985"/>
                      <a:gd name="connsiteY0" fmla="*/ 49364 h 48985"/>
                      <a:gd name="connsiteX1" fmla="*/ 49483 w 48985"/>
                      <a:gd name="connsiteY1" fmla="*/ 378 h 48985"/>
                    </a:gdLst>
                    <a:ahLst/>
                    <a:cxnLst>
                      <a:cxn ang="0">
                        <a:pos x="connsiteX0" y="connsiteY0"/>
                      </a:cxn>
                      <a:cxn ang="0">
                        <a:pos x="connsiteX1" y="connsiteY1"/>
                      </a:cxn>
                    </a:cxnLst>
                    <a:rect l="l" t="t" r="r" b="b"/>
                    <a:pathLst>
                      <a:path w="48985" h="48985">
                        <a:moveTo>
                          <a:pt x="498" y="49364"/>
                        </a:moveTo>
                        <a:lnTo>
                          <a:pt x="49483" y="378"/>
                        </a:lnTo>
                      </a:path>
                    </a:pathLst>
                  </a:custGeom>
                  <a:ln w="12240" cap="flat">
                    <a:solidFill>
                      <a:srgbClr val="D3D3D3"/>
                    </a:solid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A9C45444-9A51-4A1E-9D60-B3FE485DE4CE}"/>
                      </a:ext>
                    </a:extLst>
                  </p:cNvPr>
                  <p:cNvSpPr/>
                  <p:nvPr/>
                </p:nvSpPr>
                <p:spPr>
                  <a:xfrm>
                    <a:off x="7692077" y="5122926"/>
                    <a:ext cx="48985" cy="48985"/>
                  </a:xfrm>
                  <a:custGeom>
                    <a:avLst/>
                    <a:gdLst>
                      <a:gd name="connsiteX0" fmla="*/ 498 w 48985"/>
                      <a:gd name="connsiteY0" fmla="*/ 49364 h 48985"/>
                      <a:gd name="connsiteX1" fmla="*/ 49483 w 48985"/>
                      <a:gd name="connsiteY1" fmla="*/ 378 h 48985"/>
                    </a:gdLst>
                    <a:ahLst/>
                    <a:cxnLst>
                      <a:cxn ang="0">
                        <a:pos x="connsiteX0" y="connsiteY0"/>
                      </a:cxn>
                      <a:cxn ang="0">
                        <a:pos x="connsiteX1" y="connsiteY1"/>
                      </a:cxn>
                    </a:cxnLst>
                    <a:rect l="l" t="t" r="r" b="b"/>
                    <a:pathLst>
                      <a:path w="48985" h="48985">
                        <a:moveTo>
                          <a:pt x="498" y="49364"/>
                        </a:moveTo>
                        <a:lnTo>
                          <a:pt x="49483" y="378"/>
                        </a:lnTo>
                      </a:path>
                    </a:pathLst>
                  </a:custGeom>
                  <a:ln w="12240" cap="flat">
                    <a:solidFill>
                      <a:srgbClr val="F47B20"/>
                    </a:solid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62D85AC-9002-4DD1-9BE6-D0199FFB6760}"/>
                      </a:ext>
                    </a:extLst>
                  </p:cNvPr>
                  <p:cNvSpPr/>
                  <p:nvPr/>
                </p:nvSpPr>
                <p:spPr>
                  <a:xfrm>
                    <a:off x="7483888" y="5122926"/>
                    <a:ext cx="391885" cy="48985"/>
                  </a:xfrm>
                  <a:custGeom>
                    <a:avLst/>
                    <a:gdLst>
                      <a:gd name="connsiteX0" fmla="*/ 380137 w 391885"/>
                      <a:gd name="connsiteY0" fmla="*/ 378 h 48985"/>
                      <a:gd name="connsiteX1" fmla="*/ 392383 w 391885"/>
                      <a:gd name="connsiteY1" fmla="*/ 378 h 48985"/>
                      <a:gd name="connsiteX2" fmla="*/ 392383 w 391885"/>
                      <a:gd name="connsiteY2" fmla="*/ 49364 h 48985"/>
                      <a:gd name="connsiteX3" fmla="*/ 380137 w 391885"/>
                      <a:gd name="connsiteY3" fmla="*/ 49364 h 48985"/>
                      <a:gd name="connsiteX4" fmla="*/ 12744 w 391885"/>
                      <a:gd name="connsiteY4" fmla="*/ 49364 h 48985"/>
                      <a:gd name="connsiteX5" fmla="*/ 498 w 391885"/>
                      <a:gd name="connsiteY5" fmla="*/ 49364 h 48985"/>
                      <a:gd name="connsiteX6" fmla="*/ 498 w 391885"/>
                      <a:gd name="connsiteY6" fmla="*/ 378 h 48985"/>
                      <a:gd name="connsiteX7" fmla="*/ 12744 w 391885"/>
                      <a:gd name="connsiteY7" fmla="*/ 378 h 4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885" h="48985">
                        <a:moveTo>
                          <a:pt x="380137" y="378"/>
                        </a:moveTo>
                        <a:cubicBezTo>
                          <a:pt x="386901" y="378"/>
                          <a:pt x="392383" y="378"/>
                          <a:pt x="392383" y="378"/>
                        </a:cubicBezTo>
                        <a:lnTo>
                          <a:pt x="392383" y="49364"/>
                        </a:lnTo>
                        <a:cubicBezTo>
                          <a:pt x="392383" y="49364"/>
                          <a:pt x="386901" y="49364"/>
                          <a:pt x="380137" y="49364"/>
                        </a:cubicBezTo>
                        <a:lnTo>
                          <a:pt x="12744" y="49364"/>
                        </a:lnTo>
                        <a:cubicBezTo>
                          <a:pt x="5981" y="49364"/>
                          <a:pt x="498" y="49364"/>
                          <a:pt x="498" y="49364"/>
                        </a:cubicBezTo>
                        <a:lnTo>
                          <a:pt x="498" y="378"/>
                        </a:lnTo>
                        <a:cubicBezTo>
                          <a:pt x="498" y="378"/>
                          <a:pt x="5981" y="378"/>
                          <a:pt x="12744" y="378"/>
                        </a:cubicBezTo>
                        <a:close/>
                      </a:path>
                    </a:pathLst>
                  </a:custGeom>
                  <a:noFill/>
                  <a:ln w="12240" cap="flat">
                    <a:solidFill>
                      <a:srgbClr val="97979E"/>
                    </a:solidFill>
                    <a:prstDash val="solid"/>
                    <a:miter/>
                  </a:ln>
                </p:spPr>
                <p:txBody>
                  <a:bodyPr rtlCol="0" anchor="ctr"/>
                  <a:lstStyle/>
                  <a:p>
                    <a:endParaRPr lang="en-GB"/>
                  </a:p>
                </p:txBody>
              </p:sp>
            </p:grpSp>
            <p:grpSp>
              <p:nvGrpSpPr>
                <p:cNvPr id="57" name="Graphic 2">
                  <a:extLst>
                    <a:ext uri="{FF2B5EF4-FFF2-40B4-BE49-F238E27FC236}">
                      <a16:creationId xmlns:a16="http://schemas.microsoft.com/office/drawing/2014/main" id="{2754B33A-A934-4467-8681-92EF9C75A0BA}"/>
                    </a:ext>
                  </a:extLst>
                </p:cNvPr>
                <p:cNvGrpSpPr/>
                <p:nvPr/>
              </p:nvGrpSpPr>
              <p:grpSpPr>
                <a:xfrm>
                  <a:off x="7483888" y="4877997"/>
                  <a:ext cx="391885" cy="171450"/>
                  <a:chOff x="7483888" y="4877997"/>
                  <a:chExt cx="391885" cy="171450"/>
                </a:xfrm>
              </p:grpSpPr>
              <p:sp>
                <p:nvSpPr>
                  <p:cNvPr id="58" name="Freeform: Shape 57">
                    <a:extLst>
                      <a:ext uri="{FF2B5EF4-FFF2-40B4-BE49-F238E27FC236}">
                        <a16:creationId xmlns:a16="http://schemas.microsoft.com/office/drawing/2014/main" id="{EBEC9785-5D44-4FAD-9EAE-21F207B2FD0F}"/>
                      </a:ext>
                    </a:extLst>
                  </p:cNvPr>
                  <p:cNvSpPr/>
                  <p:nvPr/>
                </p:nvSpPr>
                <p:spPr>
                  <a:xfrm>
                    <a:off x="7665502" y="4939229"/>
                    <a:ext cx="39923" cy="48985"/>
                  </a:xfrm>
                  <a:custGeom>
                    <a:avLst/>
                    <a:gdLst>
                      <a:gd name="connsiteX0" fmla="*/ 498 w 39923"/>
                      <a:gd name="connsiteY0" fmla="*/ 378 h 48985"/>
                      <a:gd name="connsiteX1" fmla="*/ 2580 w 39923"/>
                      <a:gd name="connsiteY1" fmla="*/ 378 h 48985"/>
                      <a:gd name="connsiteX2" fmla="*/ 14826 w 39923"/>
                      <a:gd name="connsiteY2" fmla="*/ 12625 h 48985"/>
                      <a:gd name="connsiteX3" fmla="*/ 14826 w 39923"/>
                      <a:gd name="connsiteY3" fmla="*/ 37118 h 48985"/>
                      <a:gd name="connsiteX4" fmla="*/ 27072 w 39923"/>
                      <a:gd name="connsiteY4" fmla="*/ 49364 h 48985"/>
                      <a:gd name="connsiteX5" fmla="*/ 40421 w 39923"/>
                      <a:gd name="connsiteY5" fmla="*/ 49364 h 4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23" h="48985">
                        <a:moveTo>
                          <a:pt x="498" y="378"/>
                        </a:moveTo>
                        <a:lnTo>
                          <a:pt x="2580" y="378"/>
                        </a:lnTo>
                        <a:cubicBezTo>
                          <a:pt x="9343" y="378"/>
                          <a:pt x="14826" y="5861"/>
                          <a:pt x="14826" y="12625"/>
                        </a:cubicBezTo>
                        <a:lnTo>
                          <a:pt x="14826" y="37118"/>
                        </a:lnTo>
                        <a:cubicBezTo>
                          <a:pt x="14826" y="43881"/>
                          <a:pt x="20309" y="49364"/>
                          <a:pt x="27072" y="49364"/>
                        </a:cubicBezTo>
                        <a:lnTo>
                          <a:pt x="40421" y="49364"/>
                        </a:lnTo>
                      </a:path>
                    </a:pathLst>
                  </a:custGeom>
                  <a:noFill/>
                  <a:ln w="12240" cap="rnd">
                    <a:solidFill>
                      <a:srgbClr val="D3D3D3"/>
                    </a:solidFill>
                    <a:custDash>
                      <a:ds d="0" sp="137250"/>
                    </a:custDash>
                    <a:miter/>
                  </a:ln>
                </p:spPr>
                <p:txBody>
                  <a:bodyPr rtlCol="0" anchor="ctr"/>
                  <a:lstStyle/>
                  <a:p>
                    <a:endParaRPr lang="en-GB"/>
                  </a:p>
                </p:txBody>
              </p:sp>
              <p:grpSp>
                <p:nvGrpSpPr>
                  <p:cNvPr id="59" name="Graphic 2">
                    <a:extLst>
                      <a:ext uri="{FF2B5EF4-FFF2-40B4-BE49-F238E27FC236}">
                        <a16:creationId xmlns:a16="http://schemas.microsoft.com/office/drawing/2014/main" id="{9BFF5E10-570C-418D-84F2-9B11521ADADD}"/>
                      </a:ext>
                    </a:extLst>
                  </p:cNvPr>
                  <p:cNvGrpSpPr/>
                  <p:nvPr/>
                </p:nvGrpSpPr>
                <p:grpSpPr>
                  <a:xfrm>
                    <a:off x="7483888" y="4877997"/>
                    <a:ext cx="159203" cy="122464"/>
                    <a:chOff x="7483888" y="4877997"/>
                    <a:chExt cx="159203" cy="122464"/>
                  </a:xfrm>
                </p:grpSpPr>
                <p:sp>
                  <p:nvSpPr>
                    <p:cNvPr id="60" name="Freeform: Shape 59">
                      <a:extLst>
                        <a:ext uri="{FF2B5EF4-FFF2-40B4-BE49-F238E27FC236}">
                          <a16:creationId xmlns:a16="http://schemas.microsoft.com/office/drawing/2014/main" id="{7A3D10F1-F3EF-495D-9FB1-0C0FC5F9F2C4}"/>
                        </a:ext>
                      </a:extLst>
                    </p:cNvPr>
                    <p:cNvSpPr/>
                    <p:nvPr/>
                  </p:nvSpPr>
                  <p:spPr>
                    <a:xfrm>
                      <a:off x="7483888" y="4877997"/>
                      <a:ext cx="159203" cy="122464"/>
                    </a:xfrm>
                    <a:custGeom>
                      <a:avLst/>
                      <a:gdLst>
                        <a:gd name="connsiteX0" fmla="*/ 145006 w 159203"/>
                        <a:gd name="connsiteY0" fmla="*/ 378 h 122464"/>
                        <a:gd name="connsiteX1" fmla="*/ 159701 w 159203"/>
                        <a:gd name="connsiteY1" fmla="*/ 378 h 122464"/>
                        <a:gd name="connsiteX2" fmla="*/ 159701 w 159203"/>
                        <a:gd name="connsiteY2" fmla="*/ 122843 h 122464"/>
                        <a:gd name="connsiteX3" fmla="*/ 145006 w 159203"/>
                        <a:gd name="connsiteY3" fmla="*/ 122843 h 122464"/>
                        <a:gd name="connsiteX4" fmla="*/ 15193 w 159203"/>
                        <a:gd name="connsiteY4" fmla="*/ 122843 h 122464"/>
                        <a:gd name="connsiteX5" fmla="*/ 498 w 159203"/>
                        <a:gd name="connsiteY5" fmla="*/ 122843 h 122464"/>
                        <a:gd name="connsiteX6" fmla="*/ 498 w 159203"/>
                        <a:gd name="connsiteY6" fmla="*/ 378 h 122464"/>
                        <a:gd name="connsiteX7" fmla="*/ 15193 w 159203"/>
                        <a:gd name="connsiteY7" fmla="*/ 378 h 12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03" h="122464">
                          <a:moveTo>
                            <a:pt x="145006" y="378"/>
                          </a:moveTo>
                          <a:cubicBezTo>
                            <a:pt x="153122" y="378"/>
                            <a:pt x="159701" y="378"/>
                            <a:pt x="159701" y="378"/>
                          </a:cubicBezTo>
                          <a:lnTo>
                            <a:pt x="159701" y="122843"/>
                          </a:lnTo>
                          <a:cubicBezTo>
                            <a:pt x="159701" y="122843"/>
                            <a:pt x="153122" y="122843"/>
                            <a:pt x="145006" y="122843"/>
                          </a:cubicBezTo>
                          <a:lnTo>
                            <a:pt x="15193" y="122843"/>
                          </a:lnTo>
                          <a:cubicBezTo>
                            <a:pt x="7077" y="122843"/>
                            <a:pt x="498" y="122843"/>
                            <a:pt x="498" y="122843"/>
                          </a:cubicBezTo>
                          <a:lnTo>
                            <a:pt x="498" y="378"/>
                          </a:lnTo>
                          <a:cubicBezTo>
                            <a:pt x="498" y="378"/>
                            <a:pt x="7077" y="378"/>
                            <a:pt x="15193" y="378"/>
                          </a:cubicBezTo>
                          <a:close/>
                        </a:path>
                      </a:pathLst>
                    </a:custGeom>
                    <a:noFill/>
                    <a:ln w="12240" cap="flat">
                      <a:solidFill>
                        <a:srgbClr val="97979E"/>
                      </a:solid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410AA5AB-C951-42B5-8FF3-185181CD045F}"/>
                        </a:ext>
                      </a:extLst>
                    </p:cNvPr>
                    <p:cNvSpPr/>
                    <p:nvPr/>
                  </p:nvSpPr>
                  <p:spPr>
                    <a:xfrm>
                      <a:off x="7535568" y="4908613"/>
                      <a:ext cx="55843" cy="61232"/>
                    </a:xfrm>
                    <a:custGeom>
                      <a:avLst/>
                      <a:gdLst>
                        <a:gd name="connsiteX0" fmla="*/ 36135 w 55843"/>
                        <a:gd name="connsiteY0" fmla="*/ 49364 h 61232"/>
                        <a:gd name="connsiteX1" fmla="*/ 20337 w 55843"/>
                        <a:gd name="connsiteY1" fmla="*/ 49364 h 61232"/>
                        <a:gd name="connsiteX2" fmla="*/ 17643 w 55843"/>
                        <a:gd name="connsiteY2" fmla="*/ 61611 h 61232"/>
                        <a:gd name="connsiteX3" fmla="*/ 498 w 55843"/>
                        <a:gd name="connsiteY3" fmla="*/ 61611 h 61232"/>
                        <a:gd name="connsiteX4" fmla="*/ 18622 w 55843"/>
                        <a:gd name="connsiteY4" fmla="*/ 378 h 61232"/>
                        <a:gd name="connsiteX5" fmla="*/ 38217 w 55843"/>
                        <a:gd name="connsiteY5" fmla="*/ 378 h 61232"/>
                        <a:gd name="connsiteX6" fmla="*/ 56341 w 55843"/>
                        <a:gd name="connsiteY6" fmla="*/ 61611 h 61232"/>
                        <a:gd name="connsiteX7" fmla="*/ 39319 w 55843"/>
                        <a:gd name="connsiteY7" fmla="*/ 61611 h 61232"/>
                        <a:gd name="connsiteX8" fmla="*/ 33808 w 55843"/>
                        <a:gd name="connsiteY8" fmla="*/ 37118 h 61232"/>
                        <a:gd name="connsiteX9" fmla="*/ 28297 w 55843"/>
                        <a:gd name="connsiteY9" fmla="*/ 11400 h 61232"/>
                        <a:gd name="connsiteX10" fmla="*/ 22664 w 55843"/>
                        <a:gd name="connsiteY10" fmla="*/ 37118 h 6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43" h="61232">
                          <a:moveTo>
                            <a:pt x="36135" y="49364"/>
                          </a:moveTo>
                          <a:lnTo>
                            <a:pt x="20337" y="49364"/>
                          </a:lnTo>
                          <a:lnTo>
                            <a:pt x="17643" y="61611"/>
                          </a:lnTo>
                          <a:lnTo>
                            <a:pt x="498" y="61611"/>
                          </a:lnTo>
                          <a:lnTo>
                            <a:pt x="18622" y="378"/>
                          </a:lnTo>
                          <a:lnTo>
                            <a:pt x="38217" y="378"/>
                          </a:lnTo>
                          <a:lnTo>
                            <a:pt x="56341" y="61611"/>
                          </a:lnTo>
                          <a:lnTo>
                            <a:pt x="39319" y="61611"/>
                          </a:lnTo>
                          <a:close/>
                          <a:moveTo>
                            <a:pt x="33808" y="37118"/>
                          </a:moveTo>
                          <a:lnTo>
                            <a:pt x="28297" y="11400"/>
                          </a:lnTo>
                          <a:lnTo>
                            <a:pt x="22664" y="37118"/>
                          </a:lnTo>
                          <a:close/>
                        </a:path>
                      </a:pathLst>
                    </a:custGeom>
                    <a:solidFill>
                      <a:srgbClr val="6F6F76"/>
                    </a:solidFill>
                    <a:ln w="12240" cap="flat">
                      <a:noFill/>
                      <a:prstDash val="solid"/>
                      <a:miter/>
                    </a:ln>
                  </p:spPr>
                  <p:txBody>
                    <a:bodyPr rtlCol="0" anchor="ctr"/>
                    <a:lstStyle/>
                    <a:p>
                      <a:endParaRPr lang="en-GB"/>
                    </a:p>
                  </p:txBody>
                </p:sp>
              </p:grpSp>
              <p:grpSp>
                <p:nvGrpSpPr>
                  <p:cNvPr id="62" name="Graphic 2">
                    <a:extLst>
                      <a:ext uri="{FF2B5EF4-FFF2-40B4-BE49-F238E27FC236}">
                        <a16:creationId xmlns:a16="http://schemas.microsoft.com/office/drawing/2014/main" id="{F6AF0ECB-7D29-4B6F-818F-6D30680F375B}"/>
                      </a:ext>
                    </a:extLst>
                  </p:cNvPr>
                  <p:cNvGrpSpPr/>
                  <p:nvPr/>
                </p:nvGrpSpPr>
                <p:grpSpPr>
                  <a:xfrm>
                    <a:off x="7716570" y="4926983"/>
                    <a:ext cx="159203" cy="122464"/>
                    <a:chOff x="7716570" y="4926983"/>
                    <a:chExt cx="159203" cy="122464"/>
                  </a:xfrm>
                </p:grpSpPr>
                <p:sp>
                  <p:nvSpPr>
                    <p:cNvPr id="63" name="Freeform: Shape 62">
                      <a:extLst>
                        <a:ext uri="{FF2B5EF4-FFF2-40B4-BE49-F238E27FC236}">
                          <a16:creationId xmlns:a16="http://schemas.microsoft.com/office/drawing/2014/main" id="{3D2F8EAD-D03A-433E-9C86-12C999BD9E14}"/>
                        </a:ext>
                      </a:extLst>
                    </p:cNvPr>
                    <p:cNvSpPr/>
                    <p:nvPr/>
                  </p:nvSpPr>
                  <p:spPr>
                    <a:xfrm>
                      <a:off x="7770332" y="4957354"/>
                      <a:ext cx="52414" cy="61232"/>
                    </a:xfrm>
                    <a:custGeom>
                      <a:avLst/>
                      <a:gdLst>
                        <a:gd name="connsiteX0" fmla="*/ 49483 w 52414"/>
                        <a:gd name="connsiteY0" fmla="*/ 8094 h 61232"/>
                        <a:gd name="connsiteX1" fmla="*/ 19970 w 52414"/>
                        <a:gd name="connsiteY1" fmla="*/ 49364 h 61232"/>
                        <a:gd name="connsiteX2" fmla="*/ 52912 w 52414"/>
                        <a:gd name="connsiteY2" fmla="*/ 49364 h 61232"/>
                        <a:gd name="connsiteX3" fmla="*/ 50953 w 52414"/>
                        <a:gd name="connsiteY3" fmla="*/ 61611 h 61232"/>
                        <a:gd name="connsiteX4" fmla="*/ 498 w 52414"/>
                        <a:gd name="connsiteY4" fmla="*/ 61611 h 61232"/>
                        <a:gd name="connsiteX5" fmla="*/ 498 w 52414"/>
                        <a:gd name="connsiteY5" fmla="*/ 53405 h 61232"/>
                        <a:gd name="connsiteX6" fmla="*/ 31236 w 52414"/>
                        <a:gd name="connsiteY6" fmla="*/ 12625 h 61232"/>
                        <a:gd name="connsiteX7" fmla="*/ 498 w 52414"/>
                        <a:gd name="connsiteY7" fmla="*/ 12625 h 61232"/>
                        <a:gd name="connsiteX8" fmla="*/ 498 w 52414"/>
                        <a:gd name="connsiteY8" fmla="*/ 378 h 61232"/>
                        <a:gd name="connsiteX9" fmla="*/ 49483 w 52414"/>
                        <a:gd name="connsiteY9" fmla="*/ 378 h 6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14" h="61232">
                          <a:moveTo>
                            <a:pt x="49483" y="8094"/>
                          </a:moveTo>
                          <a:lnTo>
                            <a:pt x="19970" y="49364"/>
                          </a:lnTo>
                          <a:lnTo>
                            <a:pt x="52912" y="49364"/>
                          </a:lnTo>
                          <a:lnTo>
                            <a:pt x="50953" y="61611"/>
                          </a:lnTo>
                          <a:lnTo>
                            <a:pt x="498" y="61611"/>
                          </a:lnTo>
                          <a:lnTo>
                            <a:pt x="498" y="53405"/>
                          </a:lnTo>
                          <a:lnTo>
                            <a:pt x="31236" y="12625"/>
                          </a:lnTo>
                          <a:lnTo>
                            <a:pt x="498" y="12625"/>
                          </a:lnTo>
                          <a:lnTo>
                            <a:pt x="498" y="378"/>
                          </a:lnTo>
                          <a:lnTo>
                            <a:pt x="49483" y="378"/>
                          </a:lnTo>
                          <a:close/>
                        </a:path>
                      </a:pathLst>
                    </a:custGeom>
                    <a:solidFill>
                      <a:srgbClr val="6F6F76"/>
                    </a:solidFill>
                    <a:ln w="1224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D6BD519B-CA06-4227-9B2F-37142191915C}"/>
                        </a:ext>
                      </a:extLst>
                    </p:cNvPr>
                    <p:cNvSpPr/>
                    <p:nvPr/>
                  </p:nvSpPr>
                  <p:spPr>
                    <a:xfrm>
                      <a:off x="7716570" y="4926983"/>
                      <a:ext cx="159203" cy="122464"/>
                    </a:xfrm>
                    <a:custGeom>
                      <a:avLst/>
                      <a:gdLst>
                        <a:gd name="connsiteX0" fmla="*/ 145006 w 159203"/>
                        <a:gd name="connsiteY0" fmla="*/ 378 h 122464"/>
                        <a:gd name="connsiteX1" fmla="*/ 159701 w 159203"/>
                        <a:gd name="connsiteY1" fmla="*/ 378 h 122464"/>
                        <a:gd name="connsiteX2" fmla="*/ 159701 w 159203"/>
                        <a:gd name="connsiteY2" fmla="*/ 122843 h 122464"/>
                        <a:gd name="connsiteX3" fmla="*/ 145006 w 159203"/>
                        <a:gd name="connsiteY3" fmla="*/ 122843 h 122464"/>
                        <a:gd name="connsiteX4" fmla="*/ 15193 w 159203"/>
                        <a:gd name="connsiteY4" fmla="*/ 122843 h 122464"/>
                        <a:gd name="connsiteX5" fmla="*/ 498 w 159203"/>
                        <a:gd name="connsiteY5" fmla="*/ 122843 h 122464"/>
                        <a:gd name="connsiteX6" fmla="*/ 498 w 159203"/>
                        <a:gd name="connsiteY6" fmla="*/ 378 h 122464"/>
                        <a:gd name="connsiteX7" fmla="*/ 15193 w 159203"/>
                        <a:gd name="connsiteY7" fmla="*/ 378 h 12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03" h="122464">
                          <a:moveTo>
                            <a:pt x="145006" y="378"/>
                          </a:moveTo>
                          <a:cubicBezTo>
                            <a:pt x="153122" y="378"/>
                            <a:pt x="159701" y="378"/>
                            <a:pt x="159701" y="378"/>
                          </a:cubicBezTo>
                          <a:lnTo>
                            <a:pt x="159701" y="122843"/>
                          </a:lnTo>
                          <a:cubicBezTo>
                            <a:pt x="159701" y="122843"/>
                            <a:pt x="153122" y="122843"/>
                            <a:pt x="145006" y="122843"/>
                          </a:cubicBezTo>
                          <a:lnTo>
                            <a:pt x="15193" y="122843"/>
                          </a:lnTo>
                          <a:cubicBezTo>
                            <a:pt x="7077" y="122843"/>
                            <a:pt x="498" y="122843"/>
                            <a:pt x="498" y="122843"/>
                          </a:cubicBezTo>
                          <a:lnTo>
                            <a:pt x="498" y="378"/>
                          </a:lnTo>
                          <a:cubicBezTo>
                            <a:pt x="498" y="378"/>
                            <a:pt x="7077" y="378"/>
                            <a:pt x="15193" y="378"/>
                          </a:cubicBezTo>
                          <a:close/>
                        </a:path>
                      </a:pathLst>
                    </a:custGeom>
                    <a:noFill/>
                    <a:ln w="12240" cap="flat">
                      <a:solidFill>
                        <a:srgbClr val="97979E"/>
                      </a:solidFill>
                      <a:prstDash val="solid"/>
                      <a:miter/>
                    </a:ln>
                  </p:spPr>
                  <p:txBody>
                    <a:bodyPr rtlCol="0" anchor="ctr"/>
                    <a:lstStyle/>
                    <a:p>
                      <a:endParaRPr lang="en-GB"/>
                    </a:p>
                  </p:txBody>
                </p:sp>
              </p:grpSp>
            </p:grpSp>
          </p:grpSp>
        </p:grpSp>
      </p:grpSp>
      <p:sp>
        <p:nvSpPr>
          <p:cNvPr id="168" name="label">
            <a:extLst>
              <a:ext uri="{FF2B5EF4-FFF2-40B4-BE49-F238E27FC236}">
                <a16:creationId xmlns:a16="http://schemas.microsoft.com/office/drawing/2014/main" id="{8DB8A4FF-85E1-41D3-A8E8-4B4E60A84398}"/>
              </a:ext>
            </a:extLst>
          </p:cNvPr>
          <p:cNvSpPr txBox="1"/>
          <p:nvPr/>
        </p:nvSpPr>
        <p:spPr>
          <a:xfrm>
            <a:off x="8845731" y="3666955"/>
            <a:ext cx="454804" cy="276999"/>
          </a:xfrm>
          <a:prstGeom prst="rect">
            <a:avLst/>
          </a:prstGeom>
          <a:noFill/>
        </p:spPr>
        <p:txBody>
          <a:bodyPr wrap="square" rtlCol="0">
            <a:spAutoFit/>
          </a:bodyPr>
          <a:lstStyle/>
          <a:p>
            <a:pPr algn="l"/>
            <a:r>
              <a:rPr lang="en-GB" sz="1200" b="1" cap="all" spc="23" dirty="0">
                <a:solidFill>
                  <a:srgbClr val="808285"/>
                </a:solidFill>
                <a:latin typeface="FiraSans-Bold"/>
                <a:ea typeface="FiraSans-Bold"/>
                <a:sym typeface="FiraSans-Bold"/>
                <a:rtl val="0"/>
              </a:rPr>
              <a:t>BIM</a:t>
            </a:r>
          </a:p>
        </p:txBody>
      </p:sp>
      <p:grpSp>
        <p:nvGrpSpPr>
          <p:cNvPr id="243" name="bim">
            <a:extLst>
              <a:ext uri="{FF2B5EF4-FFF2-40B4-BE49-F238E27FC236}">
                <a16:creationId xmlns:a16="http://schemas.microsoft.com/office/drawing/2014/main" id="{AA34BE88-37A8-42F5-A265-AC5EBD3969CB}"/>
              </a:ext>
            </a:extLst>
          </p:cNvPr>
          <p:cNvGrpSpPr/>
          <p:nvPr/>
        </p:nvGrpSpPr>
        <p:grpSpPr>
          <a:xfrm>
            <a:off x="3449401" y="1164660"/>
            <a:ext cx="5293198" cy="5293198"/>
            <a:chOff x="3449401" y="782401"/>
            <a:chExt cx="5293198" cy="5293198"/>
          </a:xfrm>
        </p:grpSpPr>
        <p:sp>
          <p:nvSpPr>
            <p:cNvPr id="242" name="footprint (defines pivot point)">
              <a:extLst>
                <a:ext uri="{FF2B5EF4-FFF2-40B4-BE49-F238E27FC236}">
                  <a16:creationId xmlns:a16="http://schemas.microsoft.com/office/drawing/2014/main" id="{E7CF0C1C-7949-4C7B-8096-E8D530C36CBF}"/>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0" name="shape">
              <a:extLst>
                <a:ext uri="{FF2B5EF4-FFF2-40B4-BE49-F238E27FC236}">
                  <a16:creationId xmlns:a16="http://schemas.microsoft.com/office/drawing/2014/main" id="{E87C77ED-14C7-4BAD-9F8B-EE897753EA32}"/>
                </a:ext>
              </a:extLst>
            </p:cNvPr>
            <p:cNvGrpSpPr/>
            <p:nvPr/>
          </p:nvGrpSpPr>
          <p:grpSpPr>
            <a:xfrm>
              <a:off x="7587615" y="1796795"/>
              <a:ext cx="1153613" cy="2029205"/>
              <a:chOff x="7587615" y="1796795"/>
              <a:chExt cx="1153613" cy="2029205"/>
            </a:xfrm>
          </p:grpSpPr>
          <p:sp>
            <p:nvSpPr>
              <p:cNvPr id="11" name="Freeform: Shape 10">
                <a:extLst>
                  <a:ext uri="{FF2B5EF4-FFF2-40B4-BE49-F238E27FC236}">
                    <a16:creationId xmlns:a16="http://schemas.microsoft.com/office/drawing/2014/main" id="{4AD72CBD-5EAF-4A7C-84A1-00C31A7A9408}"/>
                  </a:ext>
                </a:extLst>
              </p:cNvPr>
              <p:cNvSpPr/>
              <p:nvPr/>
            </p:nvSpPr>
            <p:spPr>
              <a:xfrm>
                <a:off x="7587615" y="1796795"/>
                <a:ext cx="1153613" cy="2029205"/>
              </a:xfrm>
              <a:custGeom>
                <a:avLst/>
                <a:gdLst>
                  <a:gd name="connsiteX0" fmla="*/ 1153614 w 1153613"/>
                  <a:gd name="connsiteY0" fmla="*/ 1632205 h 2029205"/>
                  <a:gd name="connsiteX1" fmla="*/ 1153614 w 1153613"/>
                  <a:gd name="connsiteY1" fmla="*/ 1642369 h 2029205"/>
                  <a:gd name="connsiteX2" fmla="*/ 756646 w 1153613"/>
                  <a:gd name="connsiteY2" fmla="*/ 2029172 h 2029205"/>
                  <a:gd name="connsiteX3" fmla="*/ 369842 w 1153613"/>
                  <a:gd name="connsiteY3" fmla="*/ 1632204 h 2029205"/>
                  <a:gd name="connsiteX4" fmla="*/ 350860 w 1153613"/>
                  <a:gd name="connsiteY4" fmla="*/ 1365354 h 2029205"/>
                  <a:gd name="connsiteX5" fmla="*/ 0 w 1153613"/>
                  <a:gd name="connsiteY5" fmla="*/ 517779 h 2029205"/>
                  <a:gd name="connsiteX6" fmla="*/ 581079 w 1153613"/>
                  <a:gd name="connsiteY6" fmla="*/ 140595 h 2029205"/>
                  <a:gd name="connsiteX7" fmla="*/ 590278 w 1153613"/>
                  <a:gd name="connsiteY7" fmla="*/ 0 h 2029205"/>
                  <a:gd name="connsiteX8" fmla="*/ 1134876 w 1153613"/>
                  <a:gd name="connsiteY8" fmla="*/ 1314654 h 2029205"/>
                  <a:gd name="connsiteX9" fmla="*/ 1134876 w 1153613"/>
                  <a:gd name="connsiteY9" fmla="*/ 1314655 h 2029205"/>
                  <a:gd name="connsiteX10" fmla="*/ 1153614 w 1153613"/>
                  <a:gd name="connsiteY10" fmla="*/ 1622040 h 2029205"/>
                  <a:gd name="connsiteX11" fmla="*/ 1153614 w 1153613"/>
                  <a:gd name="connsiteY11" fmla="*/ 1632205 h 20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3613" h="2029205">
                    <a:moveTo>
                      <a:pt x="1153614" y="1632205"/>
                    </a:moveTo>
                    <a:cubicBezTo>
                      <a:pt x="1153614" y="1635634"/>
                      <a:pt x="1153614" y="1638940"/>
                      <a:pt x="1153614" y="1642369"/>
                    </a:cubicBezTo>
                    <a:cubicBezTo>
                      <a:pt x="1150807" y="1858802"/>
                      <a:pt x="973078" y="2031979"/>
                      <a:pt x="756646" y="2029172"/>
                    </a:cubicBezTo>
                    <a:cubicBezTo>
                      <a:pt x="540214" y="2026366"/>
                      <a:pt x="367036" y="1848637"/>
                      <a:pt x="369842" y="1632204"/>
                    </a:cubicBezTo>
                    <a:cubicBezTo>
                      <a:pt x="369889" y="1542915"/>
                      <a:pt x="363546" y="1453738"/>
                      <a:pt x="350860" y="1365354"/>
                    </a:cubicBezTo>
                    <a:cubicBezTo>
                      <a:pt x="307347" y="1057737"/>
                      <a:pt x="186642" y="766148"/>
                      <a:pt x="0" y="517779"/>
                    </a:cubicBezTo>
                    <a:cubicBezTo>
                      <a:pt x="264617" y="574083"/>
                      <a:pt x="524775" y="405212"/>
                      <a:pt x="581079" y="140595"/>
                    </a:cubicBezTo>
                    <a:cubicBezTo>
                      <a:pt x="590904" y="94419"/>
                      <a:pt x="594003" y="47064"/>
                      <a:pt x="590278" y="0"/>
                    </a:cubicBezTo>
                    <a:cubicBezTo>
                      <a:pt x="889081" y="379899"/>
                      <a:pt x="1077502" y="834743"/>
                      <a:pt x="1134876" y="1314654"/>
                    </a:cubicBezTo>
                    <a:lnTo>
                      <a:pt x="1134876" y="1314655"/>
                    </a:lnTo>
                    <a:cubicBezTo>
                      <a:pt x="1147074" y="1416667"/>
                      <a:pt x="1153331" y="1519302"/>
                      <a:pt x="1153614" y="1622040"/>
                    </a:cubicBezTo>
                    <a:cubicBezTo>
                      <a:pt x="1153614" y="1625469"/>
                      <a:pt x="1153614" y="1628776"/>
                      <a:pt x="1153614" y="1632205"/>
                    </a:cubicBezTo>
                    <a:close/>
                  </a:path>
                </a:pathLst>
              </a:custGeom>
              <a:solidFill>
                <a:srgbClr val="0E4A7F"/>
              </a:solidFill>
              <a:ln w="12240" cap="flat">
                <a:noFill/>
                <a:prstDash val="solid"/>
                <a:miter/>
              </a:ln>
            </p:spPr>
            <p:txBody>
              <a:bodyPr rtlCol="0" anchor="ctr"/>
              <a:lstStyle/>
              <a:p>
                <a:endParaRPr lang="en-GB"/>
              </a:p>
            </p:txBody>
          </p:sp>
          <p:grpSp>
            <p:nvGrpSpPr>
              <p:cNvPr id="36" name="Graphic 2">
                <a:extLst>
                  <a:ext uri="{FF2B5EF4-FFF2-40B4-BE49-F238E27FC236}">
                    <a16:creationId xmlns:a16="http://schemas.microsoft.com/office/drawing/2014/main" id="{C1344004-7D3C-4931-9006-BEBB2D7A4BED}"/>
                  </a:ext>
                </a:extLst>
              </p:cNvPr>
              <p:cNvGrpSpPr/>
              <p:nvPr/>
            </p:nvGrpSpPr>
            <p:grpSpPr>
              <a:xfrm>
                <a:off x="7957457" y="3041890"/>
                <a:ext cx="783771" cy="783771"/>
                <a:chOff x="7957457" y="3041890"/>
                <a:chExt cx="783771" cy="783771"/>
              </a:xfrm>
              <a:solidFill>
                <a:srgbClr val="000000"/>
              </a:solidFill>
            </p:grpSpPr>
            <p:grpSp>
              <p:nvGrpSpPr>
                <p:cNvPr id="37" name="Graphic 2">
                  <a:extLst>
                    <a:ext uri="{FF2B5EF4-FFF2-40B4-BE49-F238E27FC236}">
                      <a16:creationId xmlns:a16="http://schemas.microsoft.com/office/drawing/2014/main" id="{8D91D614-51BB-4E49-84CD-5796F04C9056}"/>
                    </a:ext>
                  </a:extLst>
                </p:cNvPr>
                <p:cNvGrpSpPr/>
                <p:nvPr/>
              </p:nvGrpSpPr>
              <p:grpSpPr>
                <a:xfrm>
                  <a:off x="7957457" y="3041890"/>
                  <a:ext cx="783771" cy="783771"/>
                  <a:chOff x="7957457" y="3041890"/>
                  <a:chExt cx="783771" cy="783771"/>
                </a:xfrm>
              </p:grpSpPr>
              <p:sp>
                <p:nvSpPr>
                  <p:cNvPr id="38" name="Freeform: Shape 37">
                    <a:extLst>
                      <a:ext uri="{FF2B5EF4-FFF2-40B4-BE49-F238E27FC236}">
                        <a16:creationId xmlns:a16="http://schemas.microsoft.com/office/drawing/2014/main" id="{BFE8CBD3-F9DD-462A-A913-7FCDF6F24B3C}"/>
                      </a:ext>
                    </a:extLst>
                  </p:cNvPr>
                  <p:cNvSpPr/>
                  <p:nvPr/>
                </p:nvSpPr>
                <p:spPr>
                  <a:xfrm>
                    <a:off x="7981950" y="3066383"/>
                    <a:ext cx="734785" cy="734785"/>
                  </a:xfrm>
                  <a:custGeom>
                    <a:avLst/>
                    <a:gdLst>
                      <a:gd name="connsiteX0" fmla="*/ 735338 w 734785"/>
                      <a:gd name="connsiteY0" fmla="*/ 367641 h 734785"/>
                      <a:gd name="connsiteX1" fmla="*/ 367945 w 734785"/>
                      <a:gd name="connsiteY1" fmla="*/ 735034 h 734785"/>
                      <a:gd name="connsiteX2" fmla="*/ 552 w 734785"/>
                      <a:gd name="connsiteY2" fmla="*/ 367641 h 734785"/>
                      <a:gd name="connsiteX3" fmla="*/ 367945 w 734785"/>
                      <a:gd name="connsiteY3" fmla="*/ 248 h 734785"/>
                      <a:gd name="connsiteX4" fmla="*/ 735338 w 734785"/>
                      <a:gd name="connsiteY4" fmla="*/ 367641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338" y="367641"/>
                        </a:moveTo>
                        <a:cubicBezTo>
                          <a:pt x="735338" y="570547"/>
                          <a:pt x="570850" y="735034"/>
                          <a:pt x="367945" y="735034"/>
                        </a:cubicBezTo>
                        <a:cubicBezTo>
                          <a:pt x="165039" y="735034"/>
                          <a:pt x="552" y="570547"/>
                          <a:pt x="552" y="367641"/>
                        </a:cubicBezTo>
                        <a:cubicBezTo>
                          <a:pt x="552" y="164736"/>
                          <a:pt x="165039" y="248"/>
                          <a:pt x="367945" y="248"/>
                        </a:cubicBezTo>
                        <a:cubicBezTo>
                          <a:pt x="570850" y="248"/>
                          <a:pt x="735338" y="164736"/>
                          <a:pt x="735338" y="367641"/>
                        </a:cubicBezTo>
                        <a:close/>
                      </a:path>
                    </a:pathLst>
                  </a:custGeom>
                  <a:solidFill>
                    <a:srgbClr val="FFFFFF"/>
                  </a:solidFill>
                  <a:ln w="1224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C898A06-E7D3-4620-BDB8-BC9FC3FB3B1D}"/>
                      </a:ext>
                    </a:extLst>
                  </p:cNvPr>
                  <p:cNvSpPr/>
                  <p:nvPr/>
                </p:nvSpPr>
                <p:spPr>
                  <a:xfrm>
                    <a:off x="7957457" y="3041890"/>
                    <a:ext cx="783771" cy="783771"/>
                  </a:xfrm>
                  <a:custGeom>
                    <a:avLst/>
                    <a:gdLst>
                      <a:gd name="connsiteX0" fmla="*/ 392438 w 783771"/>
                      <a:gd name="connsiteY0" fmla="*/ 49234 h 783771"/>
                      <a:gd name="connsiteX1" fmla="*/ 735338 w 783771"/>
                      <a:gd name="connsiteY1" fmla="*/ 392134 h 783771"/>
                      <a:gd name="connsiteX2" fmla="*/ 392438 w 783771"/>
                      <a:gd name="connsiteY2" fmla="*/ 735034 h 783771"/>
                      <a:gd name="connsiteX3" fmla="*/ 49538 w 783771"/>
                      <a:gd name="connsiteY3" fmla="*/ 392134 h 783771"/>
                      <a:gd name="connsiteX4" fmla="*/ 392438 w 783771"/>
                      <a:gd name="connsiteY4" fmla="*/ 49234 h 783771"/>
                      <a:gd name="connsiteX5" fmla="*/ 392438 w 783771"/>
                      <a:gd name="connsiteY5" fmla="*/ 248 h 783771"/>
                      <a:gd name="connsiteX6" fmla="*/ 552 w 783771"/>
                      <a:gd name="connsiteY6" fmla="*/ 392134 h 783771"/>
                      <a:gd name="connsiteX7" fmla="*/ 392438 w 783771"/>
                      <a:gd name="connsiteY7" fmla="*/ 784020 h 783771"/>
                      <a:gd name="connsiteX8" fmla="*/ 784323 w 783771"/>
                      <a:gd name="connsiteY8" fmla="*/ 392134 h 783771"/>
                      <a:gd name="connsiteX9" fmla="*/ 392438 w 783771"/>
                      <a:gd name="connsiteY9" fmla="*/ 248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438" y="49234"/>
                        </a:moveTo>
                        <a:cubicBezTo>
                          <a:pt x="581816" y="49234"/>
                          <a:pt x="735338" y="202756"/>
                          <a:pt x="735338" y="392134"/>
                        </a:cubicBezTo>
                        <a:cubicBezTo>
                          <a:pt x="735338" y="581513"/>
                          <a:pt x="581816" y="735034"/>
                          <a:pt x="392438" y="735034"/>
                        </a:cubicBezTo>
                        <a:cubicBezTo>
                          <a:pt x="203059" y="735034"/>
                          <a:pt x="49538" y="581513"/>
                          <a:pt x="49538" y="392134"/>
                        </a:cubicBezTo>
                        <a:cubicBezTo>
                          <a:pt x="49538" y="202756"/>
                          <a:pt x="203059" y="49234"/>
                          <a:pt x="392438" y="49234"/>
                        </a:cubicBezTo>
                        <a:moveTo>
                          <a:pt x="392438" y="248"/>
                        </a:moveTo>
                        <a:cubicBezTo>
                          <a:pt x="176005" y="248"/>
                          <a:pt x="552" y="175702"/>
                          <a:pt x="552" y="392134"/>
                        </a:cubicBezTo>
                        <a:cubicBezTo>
                          <a:pt x="552" y="608567"/>
                          <a:pt x="176005" y="784020"/>
                          <a:pt x="392438" y="784020"/>
                        </a:cubicBezTo>
                        <a:cubicBezTo>
                          <a:pt x="608870" y="784020"/>
                          <a:pt x="784323" y="608567"/>
                          <a:pt x="784323" y="392134"/>
                        </a:cubicBezTo>
                        <a:cubicBezTo>
                          <a:pt x="784323" y="175702"/>
                          <a:pt x="608870" y="248"/>
                          <a:pt x="392438" y="248"/>
                        </a:cubicBezTo>
                        <a:close/>
                      </a:path>
                    </a:pathLst>
                  </a:custGeom>
                  <a:solidFill>
                    <a:srgbClr val="0E4A7F"/>
                  </a:solidFill>
                  <a:ln w="12240" cap="flat">
                    <a:noFill/>
                    <a:prstDash val="solid"/>
                    <a:miter/>
                  </a:ln>
                </p:spPr>
                <p:txBody>
                  <a:bodyPr rtlCol="0" anchor="ctr"/>
                  <a:lstStyle/>
                  <a:p>
                    <a:endParaRPr lang="en-GB"/>
                  </a:p>
                </p:txBody>
              </p:sp>
            </p:grpSp>
            <p:sp>
              <p:nvSpPr>
                <p:cNvPr id="40" name="Freeform: Shape 39">
                  <a:extLst>
                    <a:ext uri="{FF2B5EF4-FFF2-40B4-BE49-F238E27FC236}">
                      <a16:creationId xmlns:a16="http://schemas.microsoft.com/office/drawing/2014/main" id="{CF27EB70-80AF-43AB-81B2-2B0824612032}"/>
                    </a:ext>
                  </a:extLst>
                </p:cNvPr>
                <p:cNvSpPr/>
                <p:nvPr/>
              </p:nvSpPr>
              <p:spPr>
                <a:xfrm>
                  <a:off x="8354364" y="3458146"/>
                  <a:ext cx="211495" cy="113891"/>
                </a:xfrm>
                <a:custGeom>
                  <a:avLst/>
                  <a:gdLst>
                    <a:gd name="connsiteX0" fmla="*/ 212048 w 211495"/>
                    <a:gd name="connsiteY0" fmla="*/ 114140 h 113891"/>
                    <a:gd name="connsiteX1" fmla="*/ 552 w 211495"/>
                    <a:gd name="connsiteY1" fmla="*/ 248 h 113891"/>
                  </a:gdLst>
                  <a:ahLst/>
                  <a:cxnLst>
                    <a:cxn ang="0">
                      <a:pos x="connsiteX0" y="connsiteY0"/>
                    </a:cxn>
                    <a:cxn ang="0">
                      <a:pos x="connsiteX1" y="connsiteY1"/>
                    </a:cxn>
                  </a:cxnLst>
                  <a:rect l="l" t="t" r="r" b="b"/>
                  <a:pathLst>
                    <a:path w="211495" h="113891">
                      <a:moveTo>
                        <a:pt x="212048" y="114140"/>
                      </a:moveTo>
                      <a:lnTo>
                        <a:pt x="552" y="248"/>
                      </a:lnTo>
                    </a:path>
                  </a:pathLst>
                </a:custGeom>
                <a:ln w="12240" cap="rnd">
                  <a:solidFill>
                    <a:srgbClr val="F47B20"/>
                  </a:solidFill>
                  <a:custDash>
                    <a:ds d="0" sp="155250"/>
                  </a:custDash>
                  <a:miter/>
                </a:ln>
              </p:spPr>
              <p:txBody>
                <a:bodyPr rtlCol="0" anchor="ctr"/>
                <a:lstStyle/>
                <a:p>
                  <a:endParaRPr lang="en-GB"/>
                </a:p>
              </p:txBody>
            </p:sp>
            <p:sp>
              <p:nvSpPr>
                <p:cNvPr id="41" name="Freeform: Shape 40">
                  <a:extLst>
                    <a:ext uri="{FF2B5EF4-FFF2-40B4-BE49-F238E27FC236}">
                      <a16:creationId xmlns:a16="http://schemas.microsoft.com/office/drawing/2014/main" id="{135597C7-113B-4626-9546-9B1452214595}"/>
                    </a:ext>
                  </a:extLst>
                </p:cNvPr>
                <p:cNvSpPr/>
                <p:nvPr/>
              </p:nvSpPr>
              <p:spPr>
                <a:xfrm>
                  <a:off x="8120580" y="3458146"/>
                  <a:ext cx="211495" cy="113891"/>
                </a:xfrm>
                <a:custGeom>
                  <a:avLst/>
                  <a:gdLst>
                    <a:gd name="connsiteX0" fmla="*/ 552 w 211495"/>
                    <a:gd name="connsiteY0" fmla="*/ 114140 h 113891"/>
                    <a:gd name="connsiteX1" fmla="*/ 212048 w 211495"/>
                    <a:gd name="connsiteY1" fmla="*/ 248 h 113891"/>
                  </a:gdLst>
                  <a:ahLst/>
                  <a:cxnLst>
                    <a:cxn ang="0">
                      <a:pos x="connsiteX0" y="connsiteY0"/>
                    </a:cxn>
                    <a:cxn ang="0">
                      <a:pos x="connsiteX1" y="connsiteY1"/>
                    </a:cxn>
                  </a:cxnLst>
                  <a:rect l="l" t="t" r="r" b="b"/>
                  <a:pathLst>
                    <a:path w="211495" h="113891">
                      <a:moveTo>
                        <a:pt x="552" y="114140"/>
                      </a:moveTo>
                      <a:lnTo>
                        <a:pt x="212048" y="248"/>
                      </a:lnTo>
                    </a:path>
                  </a:pathLst>
                </a:custGeom>
                <a:ln w="12240" cap="rnd">
                  <a:solidFill>
                    <a:srgbClr val="F47B20"/>
                  </a:solidFill>
                  <a:custDash>
                    <a:ds d="0" sp="155250"/>
                  </a:custDash>
                  <a:miter/>
                </a:ln>
              </p:spPr>
              <p:txBody>
                <a:bodyPr rtlCol="0" anchor="ctr"/>
                <a:lstStyle/>
                <a:p>
                  <a:endParaRPr lang="en-GB"/>
                </a:p>
              </p:txBody>
            </p:sp>
            <p:sp>
              <p:nvSpPr>
                <p:cNvPr id="42" name="Freeform: Shape 41">
                  <a:extLst>
                    <a:ext uri="{FF2B5EF4-FFF2-40B4-BE49-F238E27FC236}">
                      <a16:creationId xmlns:a16="http://schemas.microsoft.com/office/drawing/2014/main" id="{0C441686-507D-4037-8099-6C36E5163DC9}"/>
                    </a:ext>
                  </a:extLst>
                </p:cNvPr>
                <p:cNvSpPr/>
                <p:nvPr/>
              </p:nvSpPr>
              <p:spPr>
                <a:xfrm>
                  <a:off x="8343220" y="3188847"/>
                  <a:ext cx="12246" cy="232682"/>
                </a:xfrm>
                <a:custGeom>
                  <a:avLst/>
                  <a:gdLst>
                    <a:gd name="connsiteX0" fmla="*/ 552 w 12246"/>
                    <a:gd name="connsiteY0" fmla="*/ 248 h 232682"/>
                    <a:gd name="connsiteX1" fmla="*/ 552 w 12246"/>
                    <a:gd name="connsiteY1" fmla="*/ 232931 h 232682"/>
                  </a:gdLst>
                  <a:ahLst/>
                  <a:cxnLst>
                    <a:cxn ang="0">
                      <a:pos x="connsiteX0" y="connsiteY0"/>
                    </a:cxn>
                    <a:cxn ang="0">
                      <a:pos x="connsiteX1" y="connsiteY1"/>
                    </a:cxn>
                  </a:cxnLst>
                  <a:rect l="l" t="t" r="r" b="b"/>
                  <a:pathLst>
                    <a:path w="12246" h="232682">
                      <a:moveTo>
                        <a:pt x="552" y="248"/>
                      </a:moveTo>
                      <a:lnTo>
                        <a:pt x="552" y="232931"/>
                      </a:lnTo>
                    </a:path>
                  </a:pathLst>
                </a:custGeom>
                <a:ln w="12240" cap="rnd">
                  <a:solidFill>
                    <a:srgbClr val="F47B20"/>
                  </a:solidFill>
                  <a:prstDash val="sysDot"/>
                  <a:miter/>
                </a:ln>
              </p:spPr>
              <p:txBody>
                <a:bodyPr rtlCol="0" anchor="ctr"/>
                <a:lstStyle/>
                <a:p>
                  <a:endParaRPr lang="en-GB"/>
                </a:p>
              </p:txBody>
            </p:sp>
            <p:sp>
              <p:nvSpPr>
                <p:cNvPr id="43" name="Freeform: Shape 42">
                  <a:extLst>
                    <a:ext uri="{FF2B5EF4-FFF2-40B4-BE49-F238E27FC236}">
                      <a16:creationId xmlns:a16="http://schemas.microsoft.com/office/drawing/2014/main" id="{1638FAA7-E32C-4E6D-B869-4860510566C3}"/>
                    </a:ext>
                  </a:extLst>
                </p:cNvPr>
                <p:cNvSpPr/>
                <p:nvPr/>
              </p:nvSpPr>
              <p:spPr>
                <a:xfrm>
                  <a:off x="8184016" y="3354174"/>
                  <a:ext cx="318407" cy="85725"/>
                </a:xfrm>
                <a:custGeom>
                  <a:avLst/>
                  <a:gdLst>
                    <a:gd name="connsiteX0" fmla="*/ 318959 w 318407"/>
                    <a:gd name="connsiteY0" fmla="*/ 248 h 85725"/>
                    <a:gd name="connsiteX1" fmla="*/ 159756 w 318407"/>
                    <a:gd name="connsiteY1" fmla="*/ 85973 h 85725"/>
                    <a:gd name="connsiteX2" fmla="*/ 552 w 318407"/>
                    <a:gd name="connsiteY2" fmla="*/ 248 h 85725"/>
                  </a:gdLst>
                  <a:ahLst/>
                  <a:cxnLst>
                    <a:cxn ang="0">
                      <a:pos x="connsiteX0" y="connsiteY0"/>
                    </a:cxn>
                    <a:cxn ang="0">
                      <a:pos x="connsiteX1" y="connsiteY1"/>
                    </a:cxn>
                    <a:cxn ang="0">
                      <a:pos x="connsiteX2" y="connsiteY2"/>
                    </a:cxn>
                  </a:cxnLst>
                  <a:rect l="l" t="t" r="r" b="b"/>
                  <a:pathLst>
                    <a:path w="318407" h="85725">
                      <a:moveTo>
                        <a:pt x="318959" y="248"/>
                      </a:moveTo>
                      <a:lnTo>
                        <a:pt x="159756" y="85973"/>
                      </a:lnTo>
                      <a:lnTo>
                        <a:pt x="552" y="248"/>
                      </a:lnTo>
                    </a:path>
                  </a:pathLst>
                </a:custGeom>
                <a:noFill/>
                <a:ln w="12240" cap="flat">
                  <a:solidFill>
                    <a:srgbClr val="97979E"/>
                  </a:solid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F09E940-411D-480B-AD49-360372360E0F}"/>
                    </a:ext>
                  </a:extLst>
                </p:cNvPr>
                <p:cNvSpPr/>
                <p:nvPr/>
              </p:nvSpPr>
              <p:spPr>
                <a:xfrm>
                  <a:off x="8184016" y="3272180"/>
                  <a:ext cx="318407" cy="347684"/>
                </a:xfrm>
                <a:custGeom>
                  <a:avLst/>
                  <a:gdLst>
                    <a:gd name="connsiteX0" fmla="*/ 170532 w 318407"/>
                    <a:gd name="connsiteY0" fmla="*/ 345540 h 347684"/>
                    <a:gd name="connsiteX1" fmla="*/ 148979 w 318407"/>
                    <a:gd name="connsiteY1" fmla="*/ 345540 h 347684"/>
                    <a:gd name="connsiteX2" fmla="*/ 11329 w 318407"/>
                    <a:gd name="connsiteY2" fmla="*/ 272062 h 347684"/>
                    <a:gd name="connsiteX3" fmla="*/ 552 w 318407"/>
                    <a:gd name="connsiteY3" fmla="*/ 254060 h 347684"/>
                    <a:gd name="connsiteX4" fmla="*/ 552 w 318407"/>
                    <a:gd name="connsiteY4" fmla="*/ 94856 h 347684"/>
                    <a:gd name="connsiteX5" fmla="*/ 11329 w 318407"/>
                    <a:gd name="connsiteY5" fmla="*/ 76119 h 347684"/>
                    <a:gd name="connsiteX6" fmla="*/ 148979 w 318407"/>
                    <a:gd name="connsiteY6" fmla="*/ 2640 h 347684"/>
                    <a:gd name="connsiteX7" fmla="*/ 170532 w 318407"/>
                    <a:gd name="connsiteY7" fmla="*/ 2640 h 347684"/>
                    <a:gd name="connsiteX8" fmla="*/ 308182 w 318407"/>
                    <a:gd name="connsiteY8" fmla="*/ 76119 h 347684"/>
                    <a:gd name="connsiteX9" fmla="*/ 318959 w 318407"/>
                    <a:gd name="connsiteY9" fmla="*/ 94121 h 347684"/>
                    <a:gd name="connsiteX10" fmla="*/ 318959 w 318407"/>
                    <a:gd name="connsiteY10" fmla="*/ 253325 h 347684"/>
                    <a:gd name="connsiteX11" fmla="*/ 308182 w 318407"/>
                    <a:gd name="connsiteY11" fmla="*/ 272062 h 34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407" h="347684">
                      <a:moveTo>
                        <a:pt x="170532" y="345540"/>
                      </a:moveTo>
                      <a:cubicBezTo>
                        <a:pt x="163702" y="348730"/>
                        <a:pt x="155809" y="348730"/>
                        <a:pt x="148979" y="345540"/>
                      </a:cubicBezTo>
                      <a:lnTo>
                        <a:pt x="11329" y="272062"/>
                      </a:lnTo>
                      <a:cubicBezTo>
                        <a:pt x="5007" y="268186"/>
                        <a:pt x="982" y="261462"/>
                        <a:pt x="552" y="254060"/>
                      </a:cubicBezTo>
                      <a:lnTo>
                        <a:pt x="552" y="94856"/>
                      </a:lnTo>
                      <a:cubicBezTo>
                        <a:pt x="741" y="87189"/>
                        <a:pt x="4797" y="80138"/>
                        <a:pt x="11329" y="76119"/>
                      </a:cubicBezTo>
                      <a:lnTo>
                        <a:pt x="148979" y="2640"/>
                      </a:lnTo>
                      <a:cubicBezTo>
                        <a:pt x="155809" y="-549"/>
                        <a:pt x="163702" y="-549"/>
                        <a:pt x="170532" y="2640"/>
                      </a:cubicBezTo>
                      <a:lnTo>
                        <a:pt x="308182" y="76119"/>
                      </a:lnTo>
                      <a:cubicBezTo>
                        <a:pt x="314504" y="79995"/>
                        <a:pt x="318529" y="86718"/>
                        <a:pt x="318959" y="94121"/>
                      </a:cubicBezTo>
                      <a:lnTo>
                        <a:pt x="318959" y="253325"/>
                      </a:lnTo>
                      <a:cubicBezTo>
                        <a:pt x="318770" y="260992"/>
                        <a:pt x="314714" y="268043"/>
                        <a:pt x="308182" y="272062"/>
                      </a:cubicBezTo>
                      <a:close/>
                    </a:path>
                  </a:pathLst>
                </a:custGeom>
                <a:noFill/>
                <a:ln w="12240" cap="flat">
                  <a:solidFill>
                    <a:srgbClr val="97979E"/>
                  </a:solid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6D4AE21-1798-46A9-BF18-D2C02D99170B}"/>
                    </a:ext>
                  </a:extLst>
                </p:cNvPr>
                <p:cNvSpPr/>
                <p:nvPr/>
              </p:nvSpPr>
              <p:spPr>
                <a:xfrm>
                  <a:off x="8343220" y="3433776"/>
                  <a:ext cx="12246" cy="183696"/>
                </a:xfrm>
                <a:custGeom>
                  <a:avLst/>
                  <a:gdLst>
                    <a:gd name="connsiteX0" fmla="*/ 552 w 12246"/>
                    <a:gd name="connsiteY0" fmla="*/ 248 h 183696"/>
                    <a:gd name="connsiteX1" fmla="*/ 552 w 12246"/>
                    <a:gd name="connsiteY1" fmla="*/ 183945 h 183696"/>
                  </a:gdLst>
                  <a:ahLst/>
                  <a:cxnLst>
                    <a:cxn ang="0">
                      <a:pos x="connsiteX0" y="connsiteY0"/>
                    </a:cxn>
                    <a:cxn ang="0">
                      <a:pos x="connsiteX1" y="connsiteY1"/>
                    </a:cxn>
                  </a:cxnLst>
                  <a:rect l="l" t="t" r="r" b="b"/>
                  <a:pathLst>
                    <a:path w="12246" h="183696">
                      <a:moveTo>
                        <a:pt x="552" y="248"/>
                      </a:moveTo>
                      <a:lnTo>
                        <a:pt x="552" y="183945"/>
                      </a:lnTo>
                    </a:path>
                  </a:pathLst>
                </a:custGeom>
                <a:ln w="12240" cap="flat">
                  <a:solidFill>
                    <a:srgbClr val="97979E"/>
                  </a:solidFill>
                  <a:prstDash val="solid"/>
                  <a:miter/>
                </a:ln>
              </p:spPr>
              <p:txBody>
                <a:bodyPr rtlCol="0" anchor="ctr"/>
                <a:lstStyle/>
                <a:p>
                  <a:endParaRPr lang="en-GB"/>
                </a:p>
              </p:txBody>
            </p:sp>
          </p:grpSp>
        </p:grpSp>
      </p:grpSp>
      <p:sp>
        <p:nvSpPr>
          <p:cNvPr id="161" name="label">
            <a:extLst>
              <a:ext uri="{FF2B5EF4-FFF2-40B4-BE49-F238E27FC236}">
                <a16:creationId xmlns:a16="http://schemas.microsoft.com/office/drawing/2014/main" id="{4BCA42DF-2FF0-40A9-8E9F-2042943B4464}"/>
              </a:ext>
            </a:extLst>
          </p:cNvPr>
          <p:cNvSpPr txBox="1"/>
          <p:nvPr/>
        </p:nvSpPr>
        <p:spPr>
          <a:xfrm>
            <a:off x="8013464" y="1624259"/>
            <a:ext cx="2062103" cy="276999"/>
          </a:xfrm>
          <a:prstGeom prst="rect">
            <a:avLst/>
          </a:prstGeom>
          <a:noFill/>
        </p:spPr>
        <p:txBody>
          <a:bodyPr wrap="square" rtlCol="0">
            <a:spAutoFit/>
          </a:bodyPr>
          <a:lstStyle/>
          <a:p>
            <a:pPr algn="l"/>
            <a:r>
              <a:rPr lang="en-GB" sz="1200" b="1" cap="all" spc="12" dirty="0">
                <a:solidFill>
                  <a:srgbClr val="808285"/>
                </a:solidFill>
                <a:latin typeface="FiraSans-Bold"/>
                <a:ea typeface="FiraSans-Bold"/>
                <a:sym typeface="FiraSans-Bold"/>
                <a:rtl val="0"/>
              </a:rPr>
              <a:t>WORK PACK MANAGEMENT</a:t>
            </a:r>
          </a:p>
        </p:txBody>
      </p:sp>
      <p:grpSp>
        <p:nvGrpSpPr>
          <p:cNvPr id="241" name="work pack management">
            <a:extLst>
              <a:ext uri="{FF2B5EF4-FFF2-40B4-BE49-F238E27FC236}">
                <a16:creationId xmlns:a16="http://schemas.microsoft.com/office/drawing/2014/main" id="{57554DF2-99C9-4589-BC25-D4EBF8639EDC}"/>
              </a:ext>
            </a:extLst>
          </p:cNvPr>
          <p:cNvGrpSpPr/>
          <p:nvPr/>
        </p:nvGrpSpPr>
        <p:grpSpPr>
          <a:xfrm>
            <a:off x="3449401" y="1164660"/>
            <a:ext cx="5293198" cy="5293198"/>
            <a:chOff x="3449401" y="782401"/>
            <a:chExt cx="5293198" cy="5293198"/>
          </a:xfrm>
        </p:grpSpPr>
        <p:sp>
          <p:nvSpPr>
            <p:cNvPr id="240" name="footprint (defines pivot point)">
              <a:extLst>
                <a:ext uri="{FF2B5EF4-FFF2-40B4-BE49-F238E27FC236}">
                  <a16:creationId xmlns:a16="http://schemas.microsoft.com/office/drawing/2014/main" id="{83E553FB-8969-4AAF-89B6-477AB5888089}"/>
                </a:ext>
              </a:extLst>
            </p:cNvPr>
            <p:cNvSpPr/>
            <p:nvPr/>
          </p:nvSpPr>
          <p:spPr>
            <a:xfrm>
              <a:off x="3449401" y="782401"/>
              <a:ext cx="5293198" cy="5293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9" name="shape">
              <a:extLst>
                <a:ext uri="{FF2B5EF4-FFF2-40B4-BE49-F238E27FC236}">
                  <a16:creationId xmlns:a16="http://schemas.microsoft.com/office/drawing/2014/main" id="{CF4360D8-425D-4D26-A04F-2FB590C694BD}"/>
                </a:ext>
              </a:extLst>
            </p:cNvPr>
            <p:cNvGrpSpPr/>
            <p:nvPr/>
          </p:nvGrpSpPr>
          <p:grpSpPr>
            <a:xfrm>
              <a:off x="6367014" y="803243"/>
              <a:ext cx="1716214" cy="1428178"/>
              <a:chOff x="6367014" y="803243"/>
              <a:chExt cx="1716214" cy="1428178"/>
            </a:xfrm>
          </p:grpSpPr>
          <p:sp>
            <p:nvSpPr>
              <p:cNvPr id="12" name="Freeform: Shape 11">
                <a:extLst>
                  <a:ext uri="{FF2B5EF4-FFF2-40B4-BE49-F238E27FC236}">
                    <a16:creationId xmlns:a16="http://schemas.microsoft.com/office/drawing/2014/main" id="{B1B90DFE-D88B-43E3-A0CA-11B328587DEE}"/>
                  </a:ext>
                </a:extLst>
              </p:cNvPr>
              <p:cNvSpPr/>
              <p:nvPr/>
            </p:nvSpPr>
            <p:spPr>
              <a:xfrm>
                <a:off x="6367014" y="803243"/>
                <a:ext cx="1714256" cy="1424323"/>
              </a:xfrm>
              <a:custGeom>
                <a:avLst/>
                <a:gdLst>
                  <a:gd name="connsiteX0" fmla="*/ 1714255 w 1714256"/>
                  <a:gd name="connsiteY0" fmla="*/ 1032497 h 1424323"/>
                  <a:gd name="connsiteX1" fmla="*/ 1322310 w 1714256"/>
                  <a:gd name="connsiteY1" fmla="*/ 1424323 h 1424323"/>
                  <a:gd name="connsiteX2" fmla="*/ 1045233 w 1714256"/>
                  <a:gd name="connsiteY2" fmla="*/ 1309511 h 1424323"/>
                  <a:gd name="connsiteX3" fmla="*/ 843412 w 1714256"/>
                  <a:gd name="connsiteY3" fmla="*/ 1134142 h 1424323"/>
                  <a:gd name="connsiteX4" fmla="*/ 0 w 1714256"/>
                  <a:gd name="connsiteY4" fmla="*/ 783771 h 1424323"/>
                  <a:gd name="connsiteX5" fmla="*/ 145306 w 1714256"/>
                  <a:gd name="connsiteY5" fmla="*/ 106419 h 1424323"/>
                  <a:gd name="connsiteX6" fmla="*/ 52170 w 1714256"/>
                  <a:gd name="connsiteY6" fmla="*/ 0 h 1424323"/>
                  <a:gd name="connsiteX7" fmla="*/ 1361314 w 1714256"/>
                  <a:gd name="connsiteY7" fmla="*/ 543864 h 1424323"/>
                  <a:gd name="connsiteX8" fmla="*/ 1361313 w 1714256"/>
                  <a:gd name="connsiteY8" fmla="*/ 543864 h 1424323"/>
                  <a:gd name="connsiteX9" fmla="*/ 1599383 w 1714256"/>
                  <a:gd name="connsiteY9" fmla="*/ 755115 h 1424323"/>
                  <a:gd name="connsiteX10" fmla="*/ 1714255 w 1714256"/>
                  <a:gd name="connsiteY10" fmla="*/ 1032497 h 142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256" h="1424323">
                    <a:moveTo>
                      <a:pt x="1714255" y="1032497"/>
                    </a:moveTo>
                    <a:cubicBezTo>
                      <a:pt x="1714222" y="1248929"/>
                      <a:pt x="1538742" y="1424356"/>
                      <a:pt x="1322310" y="1424323"/>
                    </a:cubicBezTo>
                    <a:cubicBezTo>
                      <a:pt x="1218381" y="1424307"/>
                      <a:pt x="1118713" y="1383008"/>
                      <a:pt x="1045233" y="1309511"/>
                    </a:cubicBezTo>
                    <a:cubicBezTo>
                      <a:pt x="982173" y="1246375"/>
                      <a:pt x="914731" y="1187773"/>
                      <a:pt x="843412" y="1134142"/>
                    </a:cubicBezTo>
                    <a:cubicBezTo>
                      <a:pt x="596145" y="948402"/>
                      <a:pt x="306092" y="827908"/>
                      <a:pt x="0" y="783771"/>
                    </a:cubicBezTo>
                    <a:cubicBezTo>
                      <a:pt x="227171" y="636851"/>
                      <a:pt x="292227" y="333590"/>
                      <a:pt x="145306" y="106419"/>
                    </a:cubicBezTo>
                    <a:cubicBezTo>
                      <a:pt x="119572" y="66628"/>
                      <a:pt x="88199" y="30781"/>
                      <a:pt x="52170" y="0"/>
                    </a:cubicBezTo>
                    <a:cubicBezTo>
                      <a:pt x="530076" y="58157"/>
                      <a:pt x="982879" y="246268"/>
                      <a:pt x="1361314" y="543864"/>
                    </a:cubicBezTo>
                    <a:lnTo>
                      <a:pt x="1361313" y="543864"/>
                    </a:lnTo>
                    <a:cubicBezTo>
                      <a:pt x="1444798" y="609487"/>
                      <a:pt x="1524295" y="680029"/>
                      <a:pt x="1599383" y="755115"/>
                    </a:cubicBezTo>
                    <a:cubicBezTo>
                      <a:pt x="1673207" y="828507"/>
                      <a:pt x="1714576" y="928400"/>
                      <a:pt x="1714255" y="1032497"/>
                    </a:cubicBezTo>
                    <a:close/>
                  </a:path>
                </a:pathLst>
              </a:custGeom>
              <a:solidFill>
                <a:srgbClr val="0E4A7F"/>
              </a:solidFill>
              <a:ln w="12240" cap="flat">
                <a:noFill/>
                <a:prstDash val="solid"/>
                <a:miter/>
              </a:ln>
            </p:spPr>
            <p:txBody>
              <a:bodyPr rtlCol="0" anchor="ctr"/>
              <a:lstStyle/>
              <a:p>
                <a:endParaRPr lang="en-GB" dirty="0"/>
              </a:p>
            </p:txBody>
          </p:sp>
          <p:grpSp>
            <p:nvGrpSpPr>
              <p:cNvPr id="29" name="Graphic 2">
                <a:extLst>
                  <a:ext uri="{FF2B5EF4-FFF2-40B4-BE49-F238E27FC236}">
                    <a16:creationId xmlns:a16="http://schemas.microsoft.com/office/drawing/2014/main" id="{0F396FA9-CEBD-4557-A2E7-38E21040D243}"/>
                  </a:ext>
                </a:extLst>
              </p:cNvPr>
              <p:cNvGrpSpPr/>
              <p:nvPr/>
            </p:nvGrpSpPr>
            <p:grpSpPr>
              <a:xfrm>
                <a:off x="7299457" y="1447650"/>
                <a:ext cx="783771" cy="783771"/>
                <a:chOff x="7299457" y="1447650"/>
                <a:chExt cx="783771" cy="783771"/>
              </a:xfrm>
              <a:solidFill>
                <a:srgbClr val="000000"/>
              </a:solidFill>
            </p:grpSpPr>
            <p:grpSp>
              <p:nvGrpSpPr>
                <p:cNvPr id="30" name="Graphic 2">
                  <a:extLst>
                    <a:ext uri="{FF2B5EF4-FFF2-40B4-BE49-F238E27FC236}">
                      <a16:creationId xmlns:a16="http://schemas.microsoft.com/office/drawing/2014/main" id="{52572C0F-9ADE-4633-8D54-4B3A3E4D1234}"/>
                    </a:ext>
                  </a:extLst>
                </p:cNvPr>
                <p:cNvGrpSpPr/>
                <p:nvPr/>
              </p:nvGrpSpPr>
              <p:grpSpPr>
                <a:xfrm>
                  <a:off x="7299457" y="1447650"/>
                  <a:ext cx="783771" cy="783771"/>
                  <a:chOff x="7299457" y="1447650"/>
                  <a:chExt cx="783771" cy="783771"/>
                </a:xfrm>
              </p:grpSpPr>
              <p:sp>
                <p:nvSpPr>
                  <p:cNvPr id="31" name="Freeform: Shape 30">
                    <a:extLst>
                      <a:ext uri="{FF2B5EF4-FFF2-40B4-BE49-F238E27FC236}">
                        <a16:creationId xmlns:a16="http://schemas.microsoft.com/office/drawing/2014/main" id="{77268437-5D55-40FF-ACA7-71E7D326BEEC}"/>
                      </a:ext>
                    </a:extLst>
                  </p:cNvPr>
                  <p:cNvSpPr/>
                  <p:nvPr/>
                </p:nvSpPr>
                <p:spPr>
                  <a:xfrm>
                    <a:off x="7323949" y="1472143"/>
                    <a:ext cx="734785" cy="734785"/>
                  </a:xfrm>
                  <a:custGeom>
                    <a:avLst/>
                    <a:gdLst>
                      <a:gd name="connsiteX0" fmla="*/ 735284 w 734785"/>
                      <a:gd name="connsiteY0" fmla="*/ 367511 h 734785"/>
                      <a:gd name="connsiteX1" fmla="*/ 367891 w 734785"/>
                      <a:gd name="connsiteY1" fmla="*/ 734904 h 734785"/>
                      <a:gd name="connsiteX2" fmla="*/ 498 w 734785"/>
                      <a:gd name="connsiteY2" fmla="*/ 367511 h 734785"/>
                      <a:gd name="connsiteX3" fmla="*/ 367891 w 734785"/>
                      <a:gd name="connsiteY3" fmla="*/ 118 h 734785"/>
                      <a:gd name="connsiteX4" fmla="*/ 735284 w 734785"/>
                      <a:gd name="connsiteY4" fmla="*/ 367511 h 73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85" h="734785">
                        <a:moveTo>
                          <a:pt x="735284" y="367511"/>
                        </a:moveTo>
                        <a:cubicBezTo>
                          <a:pt x="735284" y="570417"/>
                          <a:pt x="570797" y="734904"/>
                          <a:pt x="367891" y="734904"/>
                        </a:cubicBezTo>
                        <a:cubicBezTo>
                          <a:pt x="164986" y="734904"/>
                          <a:pt x="498" y="570417"/>
                          <a:pt x="498" y="367511"/>
                        </a:cubicBezTo>
                        <a:cubicBezTo>
                          <a:pt x="498" y="164606"/>
                          <a:pt x="164986" y="118"/>
                          <a:pt x="367891" y="118"/>
                        </a:cubicBezTo>
                        <a:cubicBezTo>
                          <a:pt x="570797" y="118"/>
                          <a:pt x="735284" y="164606"/>
                          <a:pt x="735284" y="367511"/>
                        </a:cubicBezTo>
                        <a:close/>
                      </a:path>
                    </a:pathLst>
                  </a:custGeom>
                  <a:solidFill>
                    <a:srgbClr val="FFFFFF"/>
                  </a:solidFill>
                  <a:ln w="1224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0258EA-5873-43FD-9395-FAB80036D146}"/>
                      </a:ext>
                    </a:extLst>
                  </p:cNvPr>
                  <p:cNvSpPr/>
                  <p:nvPr/>
                </p:nvSpPr>
                <p:spPr>
                  <a:xfrm>
                    <a:off x="7299457" y="1447650"/>
                    <a:ext cx="783771" cy="783771"/>
                  </a:xfrm>
                  <a:custGeom>
                    <a:avLst/>
                    <a:gdLst>
                      <a:gd name="connsiteX0" fmla="*/ 392384 w 783771"/>
                      <a:gd name="connsiteY0" fmla="*/ 49104 h 783771"/>
                      <a:gd name="connsiteX1" fmla="*/ 735284 w 783771"/>
                      <a:gd name="connsiteY1" fmla="*/ 392004 h 783771"/>
                      <a:gd name="connsiteX2" fmla="*/ 392384 w 783771"/>
                      <a:gd name="connsiteY2" fmla="*/ 734904 h 783771"/>
                      <a:gd name="connsiteX3" fmla="*/ 49484 w 783771"/>
                      <a:gd name="connsiteY3" fmla="*/ 392004 h 783771"/>
                      <a:gd name="connsiteX4" fmla="*/ 392384 w 783771"/>
                      <a:gd name="connsiteY4" fmla="*/ 49104 h 783771"/>
                      <a:gd name="connsiteX5" fmla="*/ 392384 w 783771"/>
                      <a:gd name="connsiteY5" fmla="*/ 118 h 783771"/>
                      <a:gd name="connsiteX6" fmla="*/ 498 w 783771"/>
                      <a:gd name="connsiteY6" fmla="*/ 392004 h 783771"/>
                      <a:gd name="connsiteX7" fmla="*/ 392384 w 783771"/>
                      <a:gd name="connsiteY7" fmla="*/ 783890 h 783771"/>
                      <a:gd name="connsiteX8" fmla="*/ 784270 w 783771"/>
                      <a:gd name="connsiteY8" fmla="*/ 392004 h 783771"/>
                      <a:gd name="connsiteX9" fmla="*/ 392384 w 783771"/>
                      <a:gd name="connsiteY9" fmla="*/ 118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 h="783771">
                        <a:moveTo>
                          <a:pt x="392384" y="49104"/>
                        </a:moveTo>
                        <a:cubicBezTo>
                          <a:pt x="581762" y="49104"/>
                          <a:pt x="735284" y="202626"/>
                          <a:pt x="735284" y="392004"/>
                        </a:cubicBezTo>
                        <a:cubicBezTo>
                          <a:pt x="735284" y="581382"/>
                          <a:pt x="581762" y="734904"/>
                          <a:pt x="392384" y="734904"/>
                        </a:cubicBezTo>
                        <a:cubicBezTo>
                          <a:pt x="203006" y="734904"/>
                          <a:pt x="49484" y="581382"/>
                          <a:pt x="49484" y="392004"/>
                        </a:cubicBezTo>
                        <a:cubicBezTo>
                          <a:pt x="49484" y="202626"/>
                          <a:pt x="203006" y="49104"/>
                          <a:pt x="392384" y="49104"/>
                        </a:cubicBezTo>
                        <a:moveTo>
                          <a:pt x="392384" y="118"/>
                        </a:moveTo>
                        <a:cubicBezTo>
                          <a:pt x="175951" y="118"/>
                          <a:pt x="498" y="175571"/>
                          <a:pt x="498" y="392004"/>
                        </a:cubicBezTo>
                        <a:cubicBezTo>
                          <a:pt x="498" y="608436"/>
                          <a:pt x="175951" y="783890"/>
                          <a:pt x="392384" y="783890"/>
                        </a:cubicBezTo>
                        <a:cubicBezTo>
                          <a:pt x="608817" y="783890"/>
                          <a:pt x="784270" y="608436"/>
                          <a:pt x="784270" y="392004"/>
                        </a:cubicBezTo>
                        <a:cubicBezTo>
                          <a:pt x="784270" y="175571"/>
                          <a:pt x="608817" y="118"/>
                          <a:pt x="392384" y="118"/>
                        </a:cubicBezTo>
                        <a:close/>
                      </a:path>
                    </a:pathLst>
                  </a:custGeom>
                  <a:solidFill>
                    <a:srgbClr val="0E4A7F"/>
                  </a:solidFill>
                  <a:ln w="12240" cap="flat">
                    <a:noFill/>
                    <a:prstDash val="solid"/>
                    <a:miter/>
                  </a:ln>
                </p:spPr>
                <p:txBody>
                  <a:bodyPr rtlCol="0" anchor="ctr"/>
                  <a:lstStyle/>
                  <a:p>
                    <a:endParaRPr lang="en-GB"/>
                  </a:p>
                </p:txBody>
              </p:sp>
            </p:grpSp>
            <p:sp>
              <p:nvSpPr>
                <p:cNvPr id="33" name="Freeform: Shape 32">
                  <a:extLst>
                    <a:ext uri="{FF2B5EF4-FFF2-40B4-BE49-F238E27FC236}">
                      <a16:creationId xmlns:a16="http://schemas.microsoft.com/office/drawing/2014/main" id="{40A7EC82-42FD-4C50-9604-2CEEB26BCBE5}"/>
                    </a:ext>
                  </a:extLst>
                </p:cNvPr>
                <p:cNvSpPr/>
                <p:nvPr/>
              </p:nvSpPr>
              <p:spPr>
                <a:xfrm>
                  <a:off x="7551855" y="1764710"/>
                  <a:ext cx="281667" cy="232682"/>
                </a:xfrm>
                <a:custGeom>
                  <a:avLst/>
                  <a:gdLst>
                    <a:gd name="connsiteX0" fmla="*/ 498 w 281667"/>
                    <a:gd name="connsiteY0" fmla="*/ 118 h 232682"/>
                    <a:gd name="connsiteX1" fmla="*/ 282166 w 281667"/>
                    <a:gd name="connsiteY1" fmla="*/ 118 h 232682"/>
                    <a:gd name="connsiteX2" fmla="*/ 282166 w 281667"/>
                    <a:gd name="connsiteY2" fmla="*/ 118 h 232682"/>
                    <a:gd name="connsiteX3" fmla="*/ 282166 w 281667"/>
                    <a:gd name="connsiteY3" fmla="*/ 220554 h 232682"/>
                    <a:gd name="connsiteX4" fmla="*/ 269920 w 281667"/>
                    <a:gd name="connsiteY4" fmla="*/ 232800 h 232682"/>
                    <a:gd name="connsiteX5" fmla="*/ 12745 w 281667"/>
                    <a:gd name="connsiteY5" fmla="*/ 232800 h 232682"/>
                    <a:gd name="connsiteX6" fmla="*/ 498 w 281667"/>
                    <a:gd name="connsiteY6" fmla="*/ 220554 h 232682"/>
                    <a:gd name="connsiteX7" fmla="*/ 498 w 281667"/>
                    <a:gd name="connsiteY7" fmla="*/ 118 h 232682"/>
                    <a:gd name="connsiteX8" fmla="*/ 498 w 281667"/>
                    <a:gd name="connsiteY8" fmla="*/ 118 h 23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667" h="232682">
                      <a:moveTo>
                        <a:pt x="498" y="118"/>
                      </a:moveTo>
                      <a:lnTo>
                        <a:pt x="282166" y="118"/>
                      </a:lnTo>
                      <a:lnTo>
                        <a:pt x="282166" y="118"/>
                      </a:lnTo>
                      <a:lnTo>
                        <a:pt x="282166" y="220554"/>
                      </a:lnTo>
                      <a:cubicBezTo>
                        <a:pt x="282166" y="227317"/>
                        <a:pt x="276683" y="232800"/>
                        <a:pt x="269920" y="232800"/>
                      </a:cubicBezTo>
                      <a:lnTo>
                        <a:pt x="12745" y="232800"/>
                      </a:lnTo>
                      <a:cubicBezTo>
                        <a:pt x="5981" y="232800"/>
                        <a:pt x="498" y="227317"/>
                        <a:pt x="498" y="220554"/>
                      </a:cubicBezTo>
                      <a:lnTo>
                        <a:pt x="498" y="118"/>
                      </a:lnTo>
                      <a:lnTo>
                        <a:pt x="498" y="118"/>
                      </a:lnTo>
                      <a:close/>
                    </a:path>
                  </a:pathLst>
                </a:custGeom>
                <a:noFill/>
                <a:ln w="12240" cap="flat">
                  <a:solidFill>
                    <a:srgbClr val="97979E"/>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63878B8-C164-4B52-8040-28E8AB23E509}"/>
                    </a:ext>
                  </a:extLst>
                </p:cNvPr>
                <p:cNvSpPr/>
                <p:nvPr/>
              </p:nvSpPr>
              <p:spPr>
                <a:xfrm>
                  <a:off x="7527363" y="1691231"/>
                  <a:ext cx="330653" cy="73478"/>
                </a:xfrm>
                <a:custGeom>
                  <a:avLst/>
                  <a:gdLst>
                    <a:gd name="connsiteX0" fmla="*/ 318905 w 330653"/>
                    <a:gd name="connsiteY0" fmla="*/ 118 h 73478"/>
                    <a:gd name="connsiteX1" fmla="*/ 331152 w 330653"/>
                    <a:gd name="connsiteY1" fmla="*/ 118 h 73478"/>
                    <a:gd name="connsiteX2" fmla="*/ 331152 w 330653"/>
                    <a:gd name="connsiteY2" fmla="*/ 73597 h 73478"/>
                    <a:gd name="connsiteX3" fmla="*/ 318905 w 330653"/>
                    <a:gd name="connsiteY3" fmla="*/ 73597 h 73478"/>
                    <a:gd name="connsiteX4" fmla="*/ 12745 w 330653"/>
                    <a:gd name="connsiteY4" fmla="*/ 73597 h 73478"/>
                    <a:gd name="connsiteX5" fmla="*/ 498 w 330653"/>
                    <a:gd name="connsiteY5" fmla="*/ 73597 h 73478"/>
                    <a:gd name="connsiteX6" fmla="*/ 498 w 330653"/>
                    <a:gd name="connsiteY6" fmla="*/ 118 h 73478"/>
                    <a:gd name="connsiteX7" fmla="*/ 12745 w 330653"/>
                    <a:gd name="connsiteY7" fmla="*/ 118 h 73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653" h="73478">
                      <a:moveTo>
                        <a:pt x="318905" y="118"/>
                      </a:moveTo>
                      <a:cubicBezTo>
                        <a:pt x="325669" y="118"/>
                        <a:pt x="331152" y="118"/>
                        <a:pt x="331152" y="118"/>
                      </a:cubicBezTo>
                      <a:lnTo>
                        <a:pt x="331152" y="73597"/>
                      </a:lnTo>
                      <a:cubicBezTo>
                        <a:pt x="331152" y="73597"/>
                        <a:pt x="325669" y="73597"/>
                        <a:pt x="318905" y="73597"/>
                      </a:cubicBezTo>
                      <a:lnTo>
                        <a:pt x="12745" y="73597"/>
                      </a:lnTo>
                      <a:cubicBezTo>
                        <a:pt x="5981" y="73597"/>
                        <a:pt x="498" y="73597"/>
                        <a:pt x="498" y="73597"/>
                      </a:cubicBezTo>
                      <a:lnTo>
                        <a:pt x="498" y="118"/>
                      </a:lnTo>
                      <a:cubicBezTo>
                        <a:pt x="498" y="118"/>
                        <a:pt x="5981" y="118"/>
                        <a:pt x="12745" y="118"/>
                      </a:cubicBezTo>
                      <a:close/>
                    </a:path>
                  </a:pathLst>
                </a:custGeom>
                <a:noFill/>
                <a:ln w="12240" cap="flat">
                  <a:solidFill>
                    <a:srgbClr val="97979E"/>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1CAA22B-06C9-473D-843F-804A97C1B7BF}"/>
                    </a:ext>
                  </a:extLst>
                </p:cNvPr>
                <p:cNvSpPr/>
                <p:nvPr/>
              </p:nvSpPr>
              <p:spPr>
                <a:xfrm>
                  <a:off x="7625334" y="1838188"/>
                  <a:ext cx="134710" cy="24492"/>
                </a:xfrm>
                <a:custGeom>
                  <a:avLst/>
                  <a:gdLst>
                    <a:gd name="connsiteX0" fmla="*/ 122963 w 134710"/>
                    <a:gd name="connsiteY0" fmla="*/ 118 h 24492"/>
                    <a:gd name="connsiteX1" fmla="*/ 135209 w 134710"/>
                    <a:gd name="connsiteY1" fmla="*/ 118 h 24492"/>
                    <a:gd name="connsiteX2" fmla="*/ 135209 w 134710"/>
                    <a:gd name="connsiteY2" fmla="*/ 24611 h 24492"/>
                    <a:gd name="connsiteX3" fmla="*/ 122963 w 134710"/>
                    <a:gd name="connsiteY3" fmla="*/ 24611 h 24492"/>
                    <a:gd name="connsiteX4" fmla="*/ 12745 w 134710"/>
                    <a:gd name="connsiteY4" fmla="*/ 24611 h 24492"/>
                    <a:gd name="connsiteX5" fmla="*/ 498 w 134710"/>
                    <a:gd name="connsiteY5" fmla="*/ 24611 h 24492"/>
                    <a:gd name="connsiteX6" fmla="*/ 498 w 134710"/>
                    <a:gd name="connsiteY6" fmla="*/ 118 h 24492"/>
                    <a:gd name="connsiteX7" fmla="*/ 12745 w 134710"/>
                    <a:gd name="connsiteY7" fmla="*/ 118 h 2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10" h="24492">
                      <a:moveTo>
                        <a:pt x="122963" y="118"/>
                      </a:moveTo>
                      <a:cubicBezTo>
                        <a:pt x="129726" y="118"/>
                        <a:pt x="135209" y="118"/>
                        <a:pt x="135209" y="118"/>
                      </a:cubicBezTo>
                      <a:lnTo>
                        <a:pt x="135209" y="24611"/>
                      </a:lnTo>
                      <a:cubicBezTo>
                        <a:pt x="135209" y="24611"/>
                        <a:pt x="129726" y="24611"/>
                        <a:pt x="122963" y="24611"/>
                      </a:cubicBezTo>
                      <a:lnTo>
                        <a:pt x="12745" y="24611"/>
                      </a:lnTo>
                      <a:cubicBezTo>
                        <a:pt x="5981" y="24611"/>
                        <a:pt x="498" y="24611"/>
                        <a:pt x="498" y="24611"/>
                      </a:cubicBezTo>
                      <a:lnTo>
                        <a:pt x="498" y="118"/>
                      </a:lnTo>
                      <a:cubicBezTo>
                        <a:pt x="498" y="118"/>
                        <a:pt x="5981" y="118"/>
                        <a:pt x="12745" y="118"/>
                      </a:cubicBezTo>
                      <a:close/>
                    </a:path>
                  </a:pathLst>
                </a:custGeom>
                <a:noFill/>
                <a:ln w="12240" cap="flat">
                  <a:solidFill>
                    <a:srgbClr val="97979E"/>
                  </a:solidFill>
                  <a:prstDash val="solid"/>
                  <a:miter/>
                </a:ln>
              </p:spPr>
              <p:txBody>
                <a:bodyPr rtlCol="0" anchor="ctr"/>
                <a:lstStyle/>
                <a:p>
                  <a:endParaRPr lang="en-GB"/>
                </a:p>
              </p:txBody>
            </p:sp>
          </p:grpSp>
        </p:grpSp>
      </p:grpSp>
      <p:pic>
        <p:nvPicPr>
          <p:cNvPr id="3" name="Graphic 2">
            <a:extLst>
              <a:ext uri="{FF2B5EF4-FFF2-40B4-BE49-F238E27FC236}">
                <a16:creationId xmlns:a16="http://schemas.microsoft.com/office/drawing/2014/main" id="{F1275CA0-2DAB-45EB-A13A-50AC09A0E0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6000" y="3181259"/>
            <a:ext cx="1260000" cy="1260000"/>
          </a:xfrm>
          <a:prstGeom prst="rect">
            <a:avLst/>
          </a:prstGeom>
        </p:spPr>
      </p:pic>
      <p:sp>
        <p:nvSpPr>
          <p:cNvPr id="183" name="Rectangle 182">
            <a:extLst>
              <a:ext uri="{FF2B5EF4-FFF2-40B4-BE49-F238E27FC236}">
                <a16:creationId xmlns:a16="http://schemas.microsoft.com/office/drawing/2014/main" id="{5B934F22-C848-43BA-AA9E-088E06D1BA28}"/>
              </a:ext>
            </a:extLst>
          </p:cNvPr>
          <p:cNvSpPr/>
          <p:nvPr/>
        </p:nvSpPr>
        <p:spPr>
          <a:xfrm>
            <a:off x="-212707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4" name="TextBox 183">
            <a:extLst>
              <a:ext uri="{FF2B5EF4-FFF2-40B4-BE49-F238E27FC236}">
                <a16:creationId xmlns:a16="http://schemas.microsoft.com/office/drawing/2014/main" id="{FE4ABA8C-1902-4B64-9638-A18E56AF7F4D}"/>
              </a:ext>
            </a:extLst>
          </p:cNvPr>
          <p:cNvSpPr txBox="1"/>
          <p:nvPr/>
        </p:nvSpPr>
        <p:spPr>
          <a:xfrm>
            <a:off x="99986" y="168576"/>
            <a:ext cx="12192000" cy="523220"/>
          </a:xfrm>
          <a:prstGeom prst="rect">
            <a:avLst/>
          </a:prstGeom>
          <a:noFill/>
        </p:spPr>
        <p:txBody>
          <a:bodyPr wrap="square" rtlCol="0">
            <a:spAutoFit/>
          </a:bodyPr>
          <a:lstStyle/>
          <a:p>
            <a:pPr algn="ctr"/>
            <a:r>
              <a:rPr lang="en-US" sz="2800" dirty="0">
                <a:latin typeface="Fira Sans SemiBold" panose="020B0603050000020004" pitchFamily="34" charset="0"/>
                <a:ea typeface="Fira Sans SemiBold" panose="020B0603050000020004" pitchFamily="34" charset="0"/>
              </a:rPr>
              <a:t>What we do best:</a:t>
            </a:r>
            <a:endParaRPr lang="en-NL" sz="2800" dirty="0"/>
          </a:p>
        </p:txBody>
      </p:sp>
      <p:sp>
        <p:nvSpPr>
          <p:cNvPr id="185" name="Rectangle 184">
            <a:extLst>
              <a:ext uri="{FF2B5EF4-FFF2-40B4-BE49-F238E27FC236}">
                <a16:creationId xmlns:a16="http://schemas.microsoft.com/office/drawing/2014/main" id="{B06E896F-75E4-4FB7-A70E-5329F74B05A1}"/>
              </a:ext>
            </a:extLst>
          </p:cNvPr>
          <p:cNvSpPr/>
          <p:nvPr/>
        </p:nvSpPr>
        <p:spPr>
          <a:xfrm>
            <a:off x="984874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82" name="Graphic 181">
            <a:extLst>
              <a:ext uri="{FF2B5EF4-FFF2-40B4-BE49-F238E27FC236}">
                <a16:creationId xmlns:a16="http://schemas.microsoft.com/office/drawing/2014/main" id="{BE5575EC-028C-44DA-B213-29D75D7A04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38976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750"/>
                                        <p:tgtEl>
                                          <p:spTgt spid="241"/>
                                        </p:tgtEl>
                                      </p:cBhvr>
                                    </p:animEffect>
                                  </p:childTnLst>
                                </p:cTn>
                              </p:par>
                              <p:par>
                                <p:cTn id="8" presetID="8" presetClass="emph" presetSubtype="0" decel="100000" fill="hold" nodeType="withEffect">
                                  <p:stCondLst>
                                    <p:cond delay="0"/>
                                  </p:stCondLst>
                                  <p:childTnLst>
                                    <p:animRot by="21600000">
                                      <p:cBhvr>
                                        <p:cTn id="9" dur="2000" fill="hold"/>
                                        <p:tgtEl>
                                          <p:spTgt spid="241"/>
                                        </p:tgtEl>
                                        <p:attrNameLst>
                                          <p:attrName>r</p:attrName>
                                        </p:attrNameLst>
                                      </p:cBhvr>
                                    </p:animRot>
                                  </p:childTnLst>
                                </p:cTn>
                              </p:par>
                              <p:par>
                                <p:cTn id="10" presetID="10" presetClass="entr" presetSubtype="0" fill="hold" grpId="0" nodeType="withEffect">
                                  <p:stCondLst>
                                    <p:cond delay="155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500"/>
                                        <p:tgtEl>
                                          <p:spTgt spid="161"/>
                                        </p:tgtEl>
                                      </p:cBhvr>
                                    </p:animEffect>
                                  </p:childTnLst>
                                </p:cTn>
                              </p:par>
                              <p:par>
                                <p:cTn id="13" presetID="63" presetClass="path" presetSubtype="0" accel="50000" decel="50000" fill="hold" grpId="1" nodeType="withEffect">
                                  <p:stCondLst>
                                    <p:cond delay="1300"/>
                                  </p:stCondLst>
                                  <p:childTnLst>
                                    <p:animMotion origin="layout" path="M -0.02409 -4.44444E-6 L 3.125E-6 -4.44444E-6 " pathEditMode="relative" rAng="0" ptsTypes="AA">
                                      <p:cBhvr>
                                        <p:cTn id="14" dur="750" fill="hold"/>
                                        <p:tgtEl>
                                          <p:spTgt spid="161"/>
                                        </p:tgtEl>
                                        <p:attrNameLst>
                                          <p:attrName>ppt_x</p:attrName>
                                          <p:attrName>ppt_y</p:attrName>
                                        </p:attrNameLst>
                                      </p:cBhvr>
                                      <p:rCtr x="1198" y="0"/>
                                    </p:animMotion>
                                  </p:childTnLst>
                                </p:cTn>
                              </p:par>
                              <p:par>
                                <p:cTn id="15" presetID="10" presetClass="entr" presetSubtype="0" fill="hold" nodeType="withEffect">
                                  <p:stCondLst>
                                    <p:cond delay="1500"/>
                                  </p:stCondLst>
                                  <p:childTnLst>
                                    <p:set>
                                      <p:cBhvr>
                                        <p:cTn id="16" dur="1" fill="hold">
                                          <p:stCondLst>
                                            <p:cond delay="0"/>
                                          </p:stCondLst>
                                        </p:cTn>
                                        <p:tgtEl>
                                          <p:spTgt spid="243"/>
                                        </p:tgtEl>
                                        <p:attrNameLst>
                                          <p:attrName>style.visibility</p:attrName>
                                        </p:attrNameLst>
                                      </p:cBhvr>
                                      <p:to>
                                        <p:strVal val="visible"/>
                                      </p:to>
                                    </p:set>
                                    <p:animEffect transition="in" filter="fade">
                                      <p:cBhvr>
                                        <p:cTn id="17" dur="750"/>
                                        <p:tgtEl>
                                          <p:spTgt spid="243"/>
                                        </p:tgtEl>
                                      </p:cBhvr>
                                    </p:animEffect>
                                  </p:childTnLst>
                                </p:cTn>
                              </p:par>
                              <p:par>
                                <p:cTn id="18" presetID="8" presetClass="emph" presetSubtype="0" decel="100000" fill="hold" nodeType="withEffect">
                                  <p:stCondLst>
                                    <p:cond delay="250"/>
                                  </p:stCondLst>
                                  <p:childTnLst>
                                    <p:animRot by="21600000">
                                      <p:cBhvr>
                                        <p:cTn id="19" dur="2000" fill="hold"/>
                                        <p:tgtEl>
                                          <p:spTgt spid="243"/>
                                        </p:tgtEl>
                                        <p:attrNameLst>
                                          <p:attrName>r</p:attrName>
                                        </p:attrNameLst>
                                      </p:cBhvr>
                                    </p:animRot>
                                  </p:childTnLst>
                                </p:cTn>
                              </p:par>
                              <p:par>
                                <p:cTn id="20" presetID="10" presetClass="entr" presetSubtype="0" fill="hold" grpId="0" nodeType="withEffect">
                                  <p:stCondLst>
                                    <p:cond delay="1800"/>
                                  </p:stCondLst>
                                  <p:childTnLst>
                                    <p:set>
                                      <p:cBhvr>
                                        <p:cTn id="21" dur="1" fill="hold">
                                          <p:stCondLst>
                                            <p:cond delay="0"/>
                                          </p:stCondLst>
                                        </p:cTn>
                                        <p:tgtEl>
                                          <p:spTgt spid="168"/>
                                        </p:tgtEl>
                                        <p:attrNameLst>
                                          <p:attrName>style.visibility</p:attrName>
                                        </p:attrNameLst>
                                      </p:cBhvr>
                                      <p:to>
                                        <p:strVal val="visible"/>
                                      </p:to>
                                    </p:set>
                                    <p:animEffect transition="in" filter="fade">
                                      <p:cBhvr>
                                        <p:cTn id="22" dur="500"/>
                                        <p:tgtEl>
                                          <p:spTgt spid="168"/>
                                        </p:tgtEl>
                                      </p:cBhvr>
                                    </p:animEffect>
                                  </p:childTnLst>
                                </p:cTn>
                              </p:par>
                              <p:par>
                                <p:cTn id="23" presetID="63" presetClass="path" presetSubtype="0" accel="50000" decel="50000" fill="hold" grpId="1" nodeType="withEffect">
                                  <p:stCondLst>
                                    <p:cond delay="1550"/>
                                  </p:stCondLst>
                                  <p:childTnLst>
                                    <p:animMotion origin="layout" path="M -0.02409 -1.11111E-6 L -6.25E-7 -1.11111E-6 " pathEditMode="relative" rAng="0" ptsTypes="AA">
                                      <p:cBhvr>
                                        <p:cTn id="24" dur="750" fill="hold"/>
                                        <p:tgtEl>
                                          <p:spTgt spid="168"/>
                                        </p:tgtEl>
                                        <p:attrNameLst>
                                          <p:attrName>ppt_x</p:attrName>
                                          <p:attrName>ppt_y</p:attrName>
                                        </p:attrNameLst>
                                      </p:cBhvr>
                                      <p:rCtr x="1198" y="0"/>
                                    </p:animMotion>
                                  </p:childTnLst>
                                </p:cTn>
                              </p:par>
                              <p:par>
                                <p:cTn id="25" presetID="10" presetClass="entr" presetSubtype="0" fill="hold" nodeType="withEffect">
                                  <p:stCondLst>
                                    <p:cond delay="1750"/>
                                  </p:stCondLst>
                                  <p:childTnLst>
                                    <p:set>
                                      <p:cBhvr>
                                        <p:cTn id="26" dur="1" fill="hold">
                                          <p:stCondLst>
                                            <p:cond delay="0"/>
                                          </p:stCondLst>
                                        </p:cTn>
                                        <p:tgtEl>
                                          <p:spTgt spid="245"/>
                                        </p:tgtEl>
                                        <p:attrNameLst>
                                          <p:attrName>style.visibility</p:attrName>
                                        </p:attrNameLst>
                                      </p:cBhvr>
                                      <p:to>
                                        <p:strVal val="visible"/>
                                      </p:to>
                                    </p:set>
                                    <p:animEffect transition="in" filter="fade">
                                      <p:cBhvr>
                                        <p:cTn id="27" dur="750"/>
                                        <p:tgtEl>
                                          <p:spTgt spid="245"/>
                                        </p:tgtEl>
                                      </p:cBhvr>
                                    </p:animEffect>
                                  </p:childTnLst>
                                </p:cTn>
                              </p:par>
                              <p:par>
                                <p:cTn id="28" presetID="8" presetClass="emph" presetSubtype="0" decel="100000" fill="hold" nodeType="withEffect">
                                  <p:stCondLst>
                                    <p:cond delay="500"/>
                                  </p:stCondLst>
                                  <p:childTnLst>
                                    <p:animRot by="21600000">
                                      <p:cBhvr>
                                        <p:cTn id="29" dur="2000" fill="hold"/>
                                        <p:tgtEl>
                                          <p:spTgt spid="245"/>
                                        </p:tgtEl>
                                        <p:attrNameLst>
                                          <p:attrName>r</p:attrName>
                                        </p:attrNameLst>
                                      </p:cBhvr>
                                    </p:animRot>
                                  </p:childTnLst>
                                </p:cTn>
                              </p:par>
                              <p:par>
                                <p:cTn id="30" presetID="10" presetClass="entr" presetSubtype="0" fill="hold" grpId="0" nodeType="withEffect">
                                  <p:stCondLst>
                                    <p:cond delay="2050"/>
                                  </p:stCondLst>
                                  <p:childTnLst>
                                    <p:set>
                                      <p:cBhvr>
                                        <p:cTn id="31" dur="1" fill="hold">
                                          <p:stCondLst>
                                            <p:cond delay="0"/>
                                          </p:stCondLst>
                                        </p:cTn>
                                        <p:tgtEl>
                                          <p:spTgt spid="169"/>
                                        </p:tgtEl>
                                        <p:attrNameLst>
                                          <p:attrName>style.visibility</p:attrName>
                                        </p:attrNameLst>
                                      </p:cBhvr>
                                      <p:to>
                                        <p:strVal val="visible"/>
                                      </p:to>
                                    </p:set>
                                    <p:animEffect transition="in" filter="fade">
                                      <p:cBhvr>
                                        <p:cTn id="32" dur="500"/>
                                        <p:tgtEl>
                                          <p:spTgt spid="169"/>
                                        </p:tgtEl>
                                      </p:cBhvr>
                                    </p:animEffect>
                                  </p:childTnLst>
                                </p:cTn>
                              </p:par>
                              <p:par>
                                <p:cTn id="33" presetID="63" presetClass="path" presetSubtype="0" accel="50000" decel="50000" fill="hold" grpId="1" nodeType="withEffect">
                                  <p:stCondLst>
                                    <p:cond delay="1800"/>
                                  </p:stCondLst>
                                  <p:childTnLst>
                                    <p:animMotion origin="layout" path="M -0.02408 -2.59259E-6 L -3.54167E-6 -2.59259E-6 " pathEditMode="relative" rAng="0" ptsTypes="AA">
                                      <p:cBhvr>
                                        <p:cTn id="34" dur="750" fill="hold"/>
                                        <p:tgtEl>
                                          <p:spTgt spid="169"/>
                                        </p:tgtEl>
                                        <p:attrNameLst>
                                          <p:attrName>ppt_x</p:attrName>
                                          <p:attrName>ppt_y</p:attrName>
                                        </p:attrNameLst>
                                      </p:cBhvr>
                                      <p:rCtr x="1198" y="0"/>
                                    </p:animMotion>
                                  </p:childTnLst>
                                </p:cTn>
                              </p:par>
                              <p:par>
                                <p:cTn id="35" presetID="10" presetClass="entr" presetSubtype="0" fill="hold" nodeType="withEffect">
                                  <p:stCondLst>
                                    <p:cond delay="2000"/>
                                  </p:stCondLst>
                                  <p:childTnLst>
                                    <p:set>
                                      <p:cBhvr>
                                        <p:cTn id="36" dur="1" fill="hold">
                                          <p:stCondLst>
                                            <p:cond delay="0"/>
                                          </p:stCondLst>
                                        </p:cTn>
                                        <p:tgtEl>
                                          <p:spTgt spid="247"/>
                                        </p:tgtEl>
                                        <p:attrNameLst>
                                          <p:attrName>style.visibility</p:attrName>
                                        </p:attrNameLst>
                                      </p:cBhvr>
                                      <p:to>
                                        <p:strVal val="visible"/>
                                      </p:to>
                                    </p:set>
                                    <p:animEffect transition="in" filter="fade">
                                      <p:cBhvr>
                                        <p:cTn id="37" dur="750"/>
                                        <p:tgtEl>
                                          <p:spTgt spid="247"/>
                                        </p:tgtEl>
                                      </p:cBhvr>
                                    </p:animEffect>
                                  </p:childTnLst>
                                </p:cTn>
                              </p:par>
                              <p:par>
                                <p:cTn id="38" presetID="8" presetClass="emph" presetSubtype="0" decel="100000" fill="hold" nodeType="withEffect">
                                  <p:stCondLst>
                                    <p:cond delay="750"/>
                                  </p:stCondLst>
                                  <p:childTnLst>
                                    <p:animRot by="21600000">
                                      <p:cBhvr>
                                        <p:cTn id="39" dur="2000" fill="hold"/>
                                        <p:tgtEl>
                                          <p:spTgt spid="247"/>
                                        </p:tgtEl>
                                        <p:attrNameLst>
                                          <p:attrName>r</p:attrName>
                                        </p:attrNameLst>
                                      </p:cBhvr>
                                    </p:animRot>
                                  </p:childTnLst>
                                </p:cTn>
                              </p:par>
                              <p:par>
                                <p:cTn id="40" presetID="10" presetClass="entr" presetSubtype="0" fill="hold" grpId="0" nodeType="withEffect">
                                  <p:stCondLst>
                                    <p:cond delay="2300"/>
                                  </p:stCondLst>
                                  <p:childTnLst>
                                    <p:set>
                                      <p:cBhvr>
                                        <p:cTn id="41" dur="1" fill="hold">
                                          <p:stCondLst>
                                            <p:cond delay="0"/>
                                          </p:stCondLst>
                                        </p:cTn>
                                        <p:tgtEl>
                                          <p:spTgt spid="170"/>
                                        </p:tgtEl>
                                        <p:attrNameLst>
                                          <p:attrName>style.visibility</p:attrName>
                                        </p:attrNameLst>
                                      </p:cBhvr>
                                      <p:to>
                                        <p:strVal val="visible"/>
                                      </p:to>
                                    </p:set>
                                    <p:animEffect transition="in" filter="fade">
                                      <p:cBhvr>
                                        <p:cTn id="42" dur="500"/>
                                        <p:tgtEl>
                                          <p:spTgt spid="170"/>
                                        </p:tgtEl>
                                      </p:cBhvr>
                                    </p:animEffect>
                                  </p:childTnLst>
                                </p:cTn>
                              </p:par>
                              <p:par>
                                <p:cTn id="43" presetID="63" presetClass="path" presetSubtype="0" accel="50000" decel="50000" fill="hold" grpId="1" nodeType="withEffect">
                                  <p:stCondLst>
                                    <p:cond delay="2050"/>
                                  </p:stCondLst>
                                  <p:childTnLst>
                                    <p:animMotion origin="layout" path="M -0.00039 -0.04259 L 0 -0.00093 " pathEditMode="relative" rAng="0" ptsTypes="AA">
                                      <p:cBhvr>
                                        <p:cTn id="44" dur="750" fill="hold"/>
                                        <p:tgtEl>
                                          <p:spTgt spid="170"/>
                                        </p:tgtEl>
                                        <p:attrNameLst>
                                          <p:attrName>ppt_x</p:attrName>
                                          <p:attrName>ppt_y</p:attrName>
                                        </p:attrNameLst>
                                      </p:cBhvr>
                                      <p:rCtr x="13" y="2083"/>
                                    </p:animMotion>
                                  </p:childTnLst>
                                </p:cTn>
                              </p:par>
                              <p:par>
                                <p:cTn id="45" presetID="10" presetClass="entr" presetSubtype="0" fill="hold" nodeType="withEffect">
                                  <p:stCondLst>
                                    <p:cond delay="2250"/>
                                  </p:stCondLst>
                                  <p:childTnLst>
                                    <p:set>
                                      <p:cBhvr>
                                        <p:cTn id="46" dur="1" fill="hold">
                                          <p:stCondLst>
                                            <p:cond delay="0"/>
                                          </p:stCondLst>
                                        </p:cTn>
                                        <p:tgtEl>
                                          <p:spTgt spid="249"/>
                                        </p:tgtEl>
                                        <p:attrNameLst>
                                          <p:attrName>style.visibility</p:attrName>
                                        </p:attrNameLst>
                                      </p:cBhvr>
                                      <p:to>
                                        <p:strVal val="visible"/>
                                      </p:to>
                                    </p:set>
                                    <p:animEffect transition="in" filter="fade">
                                      <p:cBhvr>
                                        <p:cTn id="47" dur="750"/>
                                        <p:tgtEl>
                                          <p:spTgt spid="249"/>
                                        </p:tgtEl>
                                      </p:cBhvr>
                                    </p:animEffect>
                                  </p:childTnLst>
                                </p:cTn>
                              </p:par>
                              <p:par>
                                <p:cTn id="48" presetID="8" presetClass="emph" presetSubtype="0" decel="100000" fill="hold" nodeType="withEffect">
                                  <p:stCondLst>
                                    <p:cond delay="1000"/>
                                  </p:stCondLst>
                                  <p:childTnLst>
                                    <p:animRot by="21600000">
                                      <p:cBhvr>
                                        <p:cTn id="49" dur="2000" fill="hold"/>
                                        <p:tgtEl>
                                          <p:spTgt spid="249"/>
                                        </p:tgtEl>
                                        <p:attrNameLst>
                                          <p:attrName>r</p:attrName>
                                        </p:attrNameLst>
                                      </p:cBhvr>
                                    </p:animRot>
                                  </p:childTnLst>
                                </p:cTn>
                              </p:par>
                              <p:par>
                                <p:cTn id="50" presetID="10" presetClass="entr" presetSubtype="0" fill="hold" grpId="0" nodeType="withEffect">
                                  <p:stCondLst>
                                    <p:cond delay="2550"/>
                                  </p:stCondLst>
                                  <p:childTnLst>
                                    <p:set>
                                      <p:cBhvr>
                                        <p:cTn id="51" dur="1" fill="hold">
                                          <p:stCondLst>
                                            <p:cond delay="0"/>
                                          </p:stCondLst>
                                        </p:cTn>
                                        <p:tgtEl>
                                          <p:spTgt spid="196"/>
                                        </p:tgtEl>
                                        <p:attrNameLst>
                                          <p:attrName>style.visibility</p:attrName>
                                        </p:attrNameLst>
                                      </p:cBhvr>
                                      <p:to>
                                        <p:strVal val="visible"/>
                                      </p:to>
                                    </p:set>
                                    <p:animEffect transition="in" filter="fade">
                                      <p:cBhvr>
                                        <p:cTn id="52" dur="500"/>
                                        <p:tgtEl>
                                          <p:spTgt spid="196"/>
                                        </p:tgtEl>
                                      </p:cBhvr>
                                    </p:animEffect>
                                  </p:childTnLst>
                                </p:cTn>
                              </p:par>
                              <p:par>
                                <p:cTn id="53" presetID="63" presetClass="path" presetSubtype="0" accel="50000" decel="50000" fill="hold" grpId="1" nodeType="withEffect">
                                  <p:stCondLst>
                                    <p:cond delay="2300"/>
                                  </p:stCondLst>
                                  <p:childTnLst>
                                    <p:animMotion origin="layout" path="M 0.02175 -1.11111E-6 L -4.58333E-6 -1.11111E-6 " pathEditMode="relative" rAng="0" ptsTypes="AA">
                                      <p:cBhvr>
                                        <p:cTn id="54" dur="750" fill="hold"/>
                                        <p:tgtEl>
                                          <p:spTgt spid="196"/>
                                        </p:tgtEl>
                                        <p:attrNameLst>
                                          <p:attrName>ppt_x</p:attrName>
                                          <p:attrName>ppt_y</p:attrName>
                                        </p:attrNameLst>
                                      </p:cBhvr>
                                      <p:rCtr x="-1094" y="0"/>
                                    </p:animMotion>
                                  </p:childTnLst>
                                </p:cTn>
                              </p:par>
                              <p:par>
                                <p:cTn id="55" presetID="10" presetClass="entr" presetSubtype="0" fill="hold" nodeType="withEffect">
                                  <p:stCondLst>
                                    <p:cond delay="2500"/>
                                  </p:stCondLst>
                                  <p:childTnLst>
                                    <p:set>
                                      <p:cBhvr>
                                        <p:cTn id="56" dur="1" fill="hold">
                                          <p:stCondLst>
                                            <p:cond delay="0"/>
                                          </p:stCondLst>
                                        </p:cTn>
                                        <p:tgtEl>
                                          <p:spTgt spid="251"/>
                                        </p:tgtEl>
                                        <p:attrNameLst>
                                          <p:attrName>style.visibility</p:attrName>
                                        </p:attrNameLst>
                                      </p:cBhvr>
                                      <p:to>
                                        <p:strVal val="visible"/>
                                      </p:to>
                                    </p:set>
                                    <p:animEffect transition="in" filter="fade">
                                      <p:cBhvr>
                                        <p:cTn id="57" dur="750"/>
                                        <p:tgtEl>
                                          <p:spTgt spid="251"/>
                                        </p:tgtEl>
                                      </p:cBhvr>
                                    </p:animEffect>
                                  </p:childTnLst>
                                </p:cTn>
                              </p:par>
                              <p:par>
                                <p:cTn id="58" presetID="8" presetClass="emph" presetSubtype="0" decel="100000" fill="hold" nodeType="withEffect">
                                  <p:stCondLst>
                                    <p:cond delay="1250"/>
                                  </p:stCondLst>
                                  <p:childTnLst>
                                    <p:animRot by="21600000">
                                      <p:cBhvr>
                                        <p:cTn id="59" dur="2000" fill="hold"/>
                                        <p:tgtEl>
                                          <p:spTgt spid="251"/>
                                        </p:tgtEl>
                                        <p:attrNameLst>
                                          <p:attrName>r</p:attrName>
                                        </p:attrNameLst>
                                      </p:cBhvr>
                                    </p:animRot>
                                  </p:childTnLst>
                                </p:cTn>
                              </p:par>
                              <p:par>
                                <p:cTn id="60" presetID="10" presetClass="entr" presetSubtype="0" fill="hold" grpId="0" nodeType="withEffect">
                                  <p:stCondLst>
                                    <p:cond delay="2800"/>
                                  </p:stCondLst>
                                  <p:childTnLst>
                                    <p:set>
                                      <p:cBhvr>
                                        <p:cTn id="61" dur="1" fill="hold">
                                          <p:stCondLst>
                                            <p:cond delay="0"/>
                                          </p:stCondLst>
                                        </p:cTn>
                                        <p:tgtEl>
                                          <p:spTgt spid="216"/>
                                        </p:tgtEl>
                                        <p:attrNameLst>
                                          <p:attrName>style.visibility</p:attrName>
                                        </p:attrNameLst>
                                      </p:cBhvr>
                                      <p:to>
                                        <p:strVal val="visible"/>
                                      </p:to>
                                    </p:set>
                                    <p:animEffect transition="in" filter="fade">
                                      <p:cBhvr>
                                        <p:cTn id="62" dur="500"/>
                                        <p:tgtEl>
                                          <p:spTgt spid="216"/>
                                        </p:tgtEl>
                                      </p:cBhvr>
                                    </p:animEffect>
                                  </p:childTnLst>
                                </p:cTn>
                              </p:par>
                              <p:par>
                                <p:cTn id="63" presetID="63" presetClass="path" presetSubtype="0" accel="50000" decel="50000" fill="hold" grpId="1" nodeType="withEffect">
                                  <p:stCondLst>
                                    <p:cond delay="2550"/>
                                  </p:stCondLst>
                                  <p:childTnLst>
                                    <p:animMotion origin="layout" path="M 0.02175 3.7037E-7 L -3.125E-6 3.7037E-7 " pathEditMode="relative" rAng="0" ptsTypes="AA">
                                      <p:cBhvr>
                                        <p:cTn id="64" dur="750" fill="hold"/>
                                        <p:tgtEl>
                                          <p:spTgt spid="216"/>
                                        </p:tgtEl>
                                        <p:attrNameLst>
                                          <p:attrName>ppt_x</p:attrName>
                                          <p:attrName>ppt_y</p:attrName>
                                        </p:attrNameLst>
                                      </p:cBhvr>
                                      <p:rCtr x="-1094" y="0"/>
                                    </p:animMotion>
                                  </p:childTnLst>
                                </p:cTn>
                              </p:par>
                              <p:par>
                                <p:cTn id="65" presetID="10" presetClass="entr" presetSubtype="0" fill="hold" nodeType="withEffect">
                                  <p:stCondLst>
                                    <p:cond delay="2750"/>
                                  </p:stCondLst>
                                  <p:childTnLst>
                                    <p:set>
                                      <p:cBhvr>
                                        <p:cTn id="66" dur="1" fill="hold">
                                          <p:stCondLst>
                                            <p:cond delay="0"/>
                                          </p:stCondLst>
                                        </p:cTn>
                                        <p:tgtEl>
                                          <p:spTgt spid="253"/>
                                        </p:tgtEl>
                                        <p:attrNameLst>
                                          <p:attrName>style.visibility</p:attrName>
                                        </p:attrNameLst>
                                      </p:cBhvr>
                                      <p:to>
                                        <p:strVal val="visible"/>
                                      </p:to>
                                    </p:set>
                                    <p:animEffect transition="in" filter="fade">
                                      <p:cBhvr>
                                        <p:cTn id="67" dur="750"/>
                                        <p:tgtEl>
                                          <p:spTgt spid="253"/>
                                        </p:tgtEl>
                                      </p:cBhvr>
                                    </p:animEffect>
                                  </p:childTnLst>
                                </p:cTn>
                              </p:par>
                              <p:par>
                                <p:cTn id="68" presetID="8" presetClass="emph" presetSubtype="0" decel="100000" fill="hold" nodeType="withEffect">
                                  <p:stCondLst>
                                    <p:cond delay="1500"/>
                                  </p:stCondLst>
                                  <p:childTnLst>
                                    <p:animRot by="21600000">
                                      <p:cBhvr>
                                        <p:cTn id="69" dur="2000" fill="hold"/>
                                        <p:tgtEl>
                                          <p:spTgt spid="253"/>
                                        </p:tgtEl>
                                        <p:attrNameLst>
                                          <p:attrName>r</p:attrName>
                                        </p:attrNameLst>
                                      </p:cBhvr>
                                    </p:animRot>
                                  </p:childTnLst>
                                </p:cTn>
                              </p:par>
                              <p:par>
                                <p:cTn id="70" presetID="10" presetClass="entr" presetSubtype="0" fill="hold" grpId="0" nodeType="withEffect">
                                  <p:stCondLst>
                                    <p:cond delay="3050"/>
                                  </p:stCondLst>
                                  <p:childTnLst>
                                    <p:set>
                                      <p:cBhvr>
                                        <p:cTn id="71" dur="1" fill="hold">
                                          <p:stCondLst>
                                            <p:cond delay="0"/>
                                          </p:stCondLst>
                                        </p:cTn>
                                        <p:tgtEl>
                                          <p:spTgt spid="228"/>
                                        </p:tgtEl>
                                        <p:attrNameLst>
                                          <p:attrName>style.visibility</p:attrName>
                                        </p:attrNameLst>
                                      </p:cBhvr>
                                      <p:to>
                                        <p:strVal val="visible"/>
                                      </p:to>
                                    </p:set>
                                    <p:animEffect transition="in" filter="fade">
                                      <p:cBhvr>
                                        <p:cTn id="72" dur="500"/>
                                        <p:tgtEl>
                                          <p:spTgt spid="228"/>
                                        </p:tgtEl>
                                      </p:cBhvr>
                                    </p:animEffect>
                                  </p:childTnLst>
                                </p:cTn>
                              </p:par>
                              <p:par>
                                <p:cTn id="73" presetID="63" presetClass="path" presetSubtype="0" accel="50000" decel="50000" fill="hold" grpId="1" nodeType="withEffect">
                                  <p:stCondLst>
                                    <p:cond delay="2800"/>
                                  </p:stCondLst>
                                  <p:childTnLst>
                                    <p:animMotion origin="layout" path="M 0.02174 -4.44444E-6 L 2.5E-6 -4.44444E-6 " pathEditMode="relative" rAng="0" ptsTypes="AA">
                                      <p:cBhvr>
                                        <p:cTn id="74" dur="750" fill="hold"/>
                                        <p:tgtEl>
                                          <p:spTgt spid="228"/>
                                        </p:tgtEl>
                                        <p:attrNameLst>
                                          <p:attrName>ppt_x</p:attrName>
                                          <p:attrName>ppt_y</p:attrName>
                                        </p:attrNameLst>
                                      </p:cBhvr>
                                      <p:rCtr x="-1094" y="0"/>
                                    </p:animMotion>
                                  </p:childTnLst>
                                </p:cTn>
                              </p:par>
                              <p:par>
                                <p:cTn id="75" presetID="10" presetClass="entr" presetSubtype="0" fill="hold" nodeType="withEffect">
                                  <p:stCondLst>
                                    <p:cond delay="3000"/>
                                  </p:stCondLst>
                                  <p:childTnLst>
                                    <p:set>
                                      <p:cBhvr>
                                        <p:cTn id="76" dur="1" fill="hold">
                                          <p:stCondLst>
                                            <p:cond delay="0"/>
                                          </p:stCondLst>
                                        </p:cTn>
                                        <p:tgtEl>
                                          <p:spTgt spid="255"/>
                                        </p:tgtEl>
                                        <p:attrNameLst>
                                          <p:attrName>style.visibility</p:attrName>
                                        </p:attrNameLst>
                                      </p:cBhvr>
                                      <p:to>
                                        <p:strVal val="visible"/>
                                      </p:to>
                                    </p:set>
                                    <p:animEffect transition="in" filter="fade">
                                      <p:cBhvr>
                                        <p:cTn id="77" dur="750"/>
                                        <p:tgtEl>
                                          <p:spTgt spid="255"/>
                                        </p:tgtEl>
                                      </p:cBhvr>
                                    </p:animEffect>
                                  </p:childTnLst>
                                </p:cTn>
                              </p:par>
                              <p:par>
                                <p:cTn id="78" presetID="8" presetClass="emph" presetSubtype="0" decel="100000" fill="hold" nodeType="withEffect">
                                  <p:stCondLst>
                                    <p:cond delay="1750"/>
                                  </p:stCondLst>
                                  <p:childTnLst>
                                    <p:animRot by="21600000">
                                      <p:cBhvr>
                                        <p:cTn id="79" dur="2000" fill="hold"/>
                                        <p:tgtEl>
                                          <p:spTgt spid="255"/>
                                        </p:tgtEl>
                                        <p:attrNameLst>
                                          <p:attrName>r</p:attrName>
                                        </p:attrNameLst>
                                      </p:cBhvr>
                                    </p:animRot>
                                  </p:childTnLst>
                                </p:cTn>
                              </p:par>
                              <p:par>
                                <p:cTn id="80" presetID="10" presetClass="entr" presetSubtype="0" fill="hold" grpId="0" nodeType="withEffect">
                                  <p:stCondLst>
                                    <p:cond delay="3300"/>
                                  </p:stCondLst>
                                  <p:childTnLst>
                                    <p:set>
                                      <p:cBhvr>
                                        <p:cTn id="81" dur="1" fill="hold">
                                          <p:stCondLst>
                                            <p:cond delay="0"/>
                                          </p:stCondLst>
                                        </p:cTn>
                                        <p:tgtEl>
                                          <p:spTgt spid="160"/>
                                        </p:tgtEl>
                                        <p:attrNameLst>
                                          <p:attrName>style.visibility</p:attrName>
                                        </p:attrNameLst>
                                      </p:cBhvr>
                                      <p:to>
                                        <p:strVal val="visible"/>
                                      </p:to>
                                    </p:set>
                                    <p:animEffect transition="in" filter="fade">
                                      <p:cBhvr>
                                        <p:cTn id="82" dur="500"/>
                                        <p:tgtEl>
                                          <p:spTgt spid="160"/>
                                        </p:tgtEl>
                                      </p:cBhvr>
                                    </p:animEffect>
                                  </p:childTnLst>
                                </p:cTn>
                              </p:par>
                              <p:par>
                                <p:cTn id="83" presetID="63" presetClass="path" presetSubtype="0" accel="50000" decel="50000" fill="hold" grpId="1" nodeType="withEffect">
                                  <p:stCondLst>
                                    <p:cond delay="3050"/>
                                  </p:stCondLst>
                                  <p:childTnLst>
                                    <p:animMotion origin="layout" path="M -0.00039 0.04259 L 0 -0.00093 " pathEditMode="relative" rAng="0" ptsTypes="AA">
                                      <p:cBhvr>
                                        <p:cTn id="84" dur="750" fill="hold"/>
                                        <p:tgtEl>
                                          <p:spTgt spid="160"/>
                                        </p:tgtEl>
                                        <p:attrNameLst>
                                          <p:attrName>ppt_x</p:attrName>
                                          <p:attrName>ppt_y</p:attrName>
                                        </p:attrNameLst>
                                      </p:cBhvr>
                                      <p:rCtr x="13" y="-2176"/>
                                    </p:animMotion>
                                  </p:childTnLst>
                                </p:cTn>
                              </p:par>
                              <p:par>
                                <p:cTn id="85" presetID="10" presetClass="entr" presetSubtype="0" fill="hold" nodeType="withEffect">
                                  <p:stCondLst>
                                    <p:cond delay="3000"/>
                                  </p:stCondLst>
                                  <p:childTnLst>
                                    <p:set>
                                      <p:cBhvr>
                                        <p:cTn id="86" dur="1" fill="hold">
                                          <p:stCondLst>
                                            <p:cond delay="0"/>
                                          </p:stCondLst>
                                        </p:cTn>
                                        <p:tgtEl>
                                          <p:spTgt spid="239"/>
                                        </p:tgtEl>
                                        <p:attrNameLst>
                                          <p:attrName>style.visibility</p:attrName>
                                        </p:attrNameLst>
                                      </p:cBhvr>
                                      <p:to>
                                        <p:strVal val="visible"/>
                                      </p:to>
                                    </p:set>
                                    <p:animEffect transition="in" filter="fade">
                                      <p:cBhvr>
                                        <p:cTn id="87" dur="750"/>
                                        <p:tgtEl>
                                          <p:spTgt spid="239"/>
                                        </p:tgtEl>
                                      </p:cBhvr>
                                    </p:animEffect>
                                  </p:childTnLst>
                                </p:cTn>
                              </p:par>
                              <p:par>
                                <p:cTn id="88" presetID="8" presetClass="emph" presetSubtype="0" decel="100000" fill="hold" nodeType="withEffect">
                                  <p:stCondLst>
                                    <p:cond delay="1750"/>
                                  </p:stCondLst>
                                  <p:childTnLst>
                                    <p:animRot by="21600000">
                                      <p:cBhvr>
                                        <p:cTn id="89" dur="2000" fill="hold"/>
                                        <p:tgtEl>
                                          <p:spTgt spid="239"/>
                                        </p:tgtEl>
                                        <p:attrNameLst>
                                          <p:attrName>r</p:attrName>
                                        </p:attrNameLst>
                                      </p:cBhvr>
                                    </p:animRot>
                                  </p:childTnLst>
                                </p:cTn>
                              </p:par>
                              <p:par>
                                <p:cTn id="90" presetID="10" presetClass="entr" presetSubtype="0" fill="hold" nodeType="withEffect">
                                  <p:stCondLst>
                                    <p:cond delay="375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par>
                                <p:cTn id="93" presetID="26" presetClass="emph" presetSubtype="0" fill="hold" nodeType="withEffect">
                                  <p:stCondLst>
                                    <p:cond delay="3750"/>
                                  </p:stCondLst>
                                  <p:childTnLst>
                                    <p:animEffect transition="out" filter="fade">
                                      <p:cBhvr>
                                        <p:cTn id="94" dur="750" tmFilter="0, 0; .2, .5; .8, .5; 1, 0"/>
                                        <p:tgtEl>
                                          <p:spTgt spid="3"/>
                                        </p:tgtEl>
                                      </p:cBhvr>
                                    </p:animEffect>
                                    <p:animScale>
                                      <p:cBhvr>
                                        <p:cTn id="95" dur="375"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0" grpId="1"/>
      <p:bldP spid="228" grpId="0"/>
      <p:bldP spid="228" grpId="1"/>
      <p:bldP spid="216" grpId="0"/>
      <p:bldP spid="216" grpId="1"/>
      <p:bldP spid="196" grpId="0"/>
      <p:bldP spid="196" grpId="1"/>
      <p:bldP spid="170" grpId="0"/>
      <p:bldP spid="170" grpId="1"/>
      <p:bldP spid="169" grpId="0"/>
      <p:bldP spid="169" grpId="1"/>
      <p:bldP spid="168" grpId="0"/>
      <p:bldP spid="168" grpId="1"/>
      <p:bldP spid="161" grpId="0"/>
      <p:bldP spid="16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58C3A9-DC8F-4007-BC56-DD2D1BA569A3}"/>
              </a:ext>
            </a:extLst>
          </p:cNvPr>
          <p:cNvSpPr>
            <a:spLocks noGrp="1"/>
          </p:cNvSpPr>
          <p:nvPr>
            <p:ph type="title" idx="4294967295"/>
          </p:nvPr>
        </p:nvSpPr>
        <p:spPr>
          <a:xfrm>
            <a:off x="642938" y="1357313"/>
            <a:ext cx="10904538" cy="2071687"/>
          </a:xfrm>
        </p:spPr>
        <p:txBody>
          <a:bodyPr>
            <a:noAutofit/>
          </a:bodyPr>
          <a:lstStyle/>
          <a:p>
            <a:pPr algn="ctr">
              <a:lnSpc>
                <a:spcPct val="120000"/>
              </a:lnSpc>
            </a:pPr>
            <a:r>
              <a:rPr lang="en-GB" dirty="0">
                <a:solidFill>
                  <a:schemeClr val="bg1"/>
                </a:solidFill>
              </a:rPr>
              <a:t>Case Study</a:t>
            </a:r>
            <a:endParaRPr lang="nl-NL"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2893D4D2-BBC6-43EC-B18B-9647CC224A89}"/>
              </a:ext>
            </a:extLst>
          </p:cNvPr>
          <p:cNvPicPr>
            <a:picLocks noChangeAspect="1"/>
          </p:cNvPicPr>
          <p:nvPr/>
        </p:nvPicPr>
        <p:blipFill>
          <a:blip r:embed="rId2"/>
          <a:stretch>
            <a:fillRect/>
          </a:stretch>
        </p:blipFill>
        <p:spPr>
          <a:xfrm>
            <a:off x="6211214" y="5560459"/>
            <a:ext cx="2564290" cy="687255"/>
          </a:xfrm>
          <a:prstGeom prst="rect">
            <a:avLst/>
          </a:prstGeom>
        </p:spPr>
      </p:pic>
      <p:pic>
        <p:nvPicPr>
          <p:cNvPr id="4" name="Picture 3" descr="Logo&#10;&#10;Description automatically generated">
            <a:extLst>
              <a:ext uri="{FF2B5EF4-FFF2-40B4-BE49-F238E27FC236}">
                <a16:creationId xmlns:a16="http://schemas.microsoft.com/office/drawing/2014/main" id="{7192E721-23B6-4A47-A19C-D0351412C8D0}"/>
              </a:ext>
            </a:extLst>
          </p:cNvPr>
          <p:cNvPicPr>
            <a:picLocks noChangeAspect="1"/>
          </p:cNvPicPr>
          <p:nvPr/>
        </p:nvPicPr>
        <p:blipFill>
          <a:blip r:embed="rId3"/>
          <a:stretch>
            <a:fillRect/>
          </a:stretch>
        </p:blipFill>
        <p:spPr>
          <a:xfrm>
            <a:off x="3252789" y="5708644"/>
            <a:ext cx="2439964" cy="486635"/>
          </a:xfrm>
          <a:prstGeom prst="rect">
            <a:avLst/>
          </a:prstGeom>
        </p:spPr>
      </p:pic>
    </p:spTree>
    <p:extLst>
      <p:ext uri="{BB962C8B-B14F-4D97-AF65-F5344CB8AC3E}">
        <p14:creationId xmlns:p14="http://schemas.microsoft.com/office/powerpoint/2010/main" val="1792224435"/>
      </p:ext>
    </p:extLst>
  </p:cSld>
  <p:clrMapOvr>
    <a:masterClrMapping/>
  </p:clrMapOvr>
  <p:transition spd="slow">
    <p:cover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0" y="491043"/>
            <a:ext cx="432911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Case Study</a:t>
            </a:r>
            <a:endParaRPr lang="nl-NL" sz="3600" dirty="0">
              <a:solidFill>
                <a:schemeClr val="bg1"/>
              </a:solidFill>
            </a:endParaRPr>
          </a:p>
        </p:txBody>
      </p:sp>
      <p:sp>
        <p:nvSpPr>
          <p:cNvPr id="5" name="Content Placeholder 11">
            <a:extLst>
              <a:ext uri="{FF2B5EF4-FFF2-40B4-BE49-F238E27FC236}">
                <a16:creationId xmlns:a16="http://schemas.microsoft.com/office/drawing/2014/main" id="{70F393DD-0DA9-4B48-8EFE-DA3F3563492A}"/>
              </a:ext>
            </a:extLst>
          </p:cNvPr>
          <p:cNvSpPr txBox="1">
            <a:spLocks/>
          </p:cNvSpPr>
          <p:nvPr/>
        </p:nvSpPr>
        <p:spPr>
          <a:xfrm>
            <a:off x="623335" y="1873611"/>
            <a:ext cx="10223068" cy="474088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GB" sz="2000" dirty="0">
                <a:latin typeface="Fira Sans SemiBold" panose="020B0603050000020004" pitchFamily="34" charset="0"/>
                <a:ea typeface="Fira Sans SemiBold" panose="020B0603050000020004" pitchFamily="34" charset="0"/>
              </a:rPr>
              <a:t>Simulation of project control for a construction project: </a:t>
            </a:r>
            <a:br>
              <a:rPr lang="en-GB" sz="2000" dirty="0">
                <a:latin typeface="Fira Sans SemiBold" panose="020B0603050000020004" pitchFamily="34" charset="0"/>
                <a:ea typeface="Fira Sans SemiBold" panose="020B0603050000020004" pitchFamily="34" charset="0"/>
              </a:rPr>
            </a:br>
            <a:r>
              <a:rPr lang="en-GB" sz="2000" dirty="0">
                <a:latin typeface="Fira Sans SemiBold" panose="020B0603050000020004" pitchFamily="34" charset="0"/>
                <a:ea typeface="Fira Sans SemiBold" panose="020B0603050000020004" pitchFamily="34" charset="0"/>
              </a:rPr>
              <a:t>challenges of an integrated team</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Setting up an estimate plan and base of the estimate</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Connecting engineering design, cost and time</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Introducing structure to solve complex problems</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Sharing information and cost data between departments</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Working together as an integrated project controls team</a:t>
            </a:r>
          </a:p>
        </p:txBody>
      </p:sp>
    </p:spTree>
    <p:extLst>
      <p:ext uri="{BB962C8B-B14F-4D97-AF65-F5344CB8AC3E}">
        <p14:creationId xmlns:p14="http://schemas.microsoft.com/office/powerpoint/2010/main" val="447641"/>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0" y="491043"/>
            <a:ext cx="432911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Case Study</a:t>
            </a:r>
            <a:endParaRPr lang="nl-NL" sz="3600" dirty="0">
              <a:solidFill>
                <a:schemeClr val="bg1"/>
              </a:solidFill>
            </a:endParaRPr>
          </a:p>
        </p:txBody>
      </p:sp>
      <p:sp>
        <p:nvSpPr>
          <p:cNvPr id="5" name="Content Placeholder 11">
            <a:extLst>
              <a:ext uri="{FF2B5EF4-FFF2-40B4-BE49-F238E27FC236}">
                <a16:creationId xmlns:a16="http://schemas.microsoft.com/office/drawing/2014/main" id="{70F393DD-0DA9-4B48-8EFE-DA3F3563492A}"/>
              </a:ext>
            </a:extLst>
          </p:cNvPr>
          <p:cNvSpPr txBox="1">
            <a:spLocks/>
          </p:cNvSpPr>
          <p:nvPr/>
        </p:nvSpPr>
        <p:spPr>
          <a:xfrm>
            <a:off x="623335" y="1873611"/>
            <a:ext cx="6797626" cy="474088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GB" sz="2000" dirty="0">
                <a:latin typeface="Fira Sans SemiBold" panose="020B0603050000020004" pitchFamily="34" charset="0"/>
                <a:ea typeface="Fira Sans SemiBold" panose="020B0603050000020004" pitchFamily="34" charset="0"/>
              </a:rPr>
              <a:t>The Obelisk of Zin</a:t>
            </a:r>
          </a:p>
          <a:p>
            <a:pPr marL="0" indent="0">
              <a:lnSpc>
                <a:spcPct val="130000"/>
              </a:lnSpc>
              <a:buClr>
                <a:schemeClr val="accent1"/>
              </a:buClr>
              <a:buSzPct val="80000"/>
              <a:buNone/>
            </a:pPr>
            <a:r>
              <a:rPr lang="en-GB" sz="1800" dirty="0">
                <a:latin typeface="+mj-lt"/>
                <a:cs typeface="Calibri" panose="020F0502020204030204" pitchFamily="34" charset="0"/>
              </a:rPr>
              <a:t>In the old city of Atlantis, a big three-dimensional square obelisk was erected. It was called ZIN, and it was built to honour the goddess Tina.</a:t>
            </a:r>
          </a:p>
          <a:p>
            <a:pPr marL="0" indent="0">
              <a:lnSpc>
                <a:spcPct val="130000"/>
              </a:lnSpc>
              <a:buClr>
                <a:schemeClr val="accent1"/>
              </a:buClr>
              <a:buSzPct val="80000"/>
              <a:buNone/>
            </a:pPr>
            <a:endParaRPr lang="en-GB" sz="1800" dirty="0">
              <a:latin typeface="+mj-lt"/>
              <a:cs typeface="Calibri" panose="020F0502020204030204" pitchFamily="34" charset="0"/>
            </a:endParaRPr>
          </a:p>
          <a:p>
            <a:pPr marL="0" indent="0">
              <a:lnSpc>
                <a:spcPct val="130000"/>
              </a:lnSpc>
              <a:buClr>
                <a:schemeClr val="accent1"/>
              </a:buClr>
              <a:buSzPct val="80000"/>
              <a:buNone/>
            </a:pPr>
            <a:r>
              <a:rPr lang="en-GB" sz="1800" dirty="0">
                <a:latin typeface="+mj-lt"/>
                <a:cs typeface="Calibri" panose="020F0502020204030204" pitchFamily="34" charset="0"/>
              </a:rPr>
              <a:t>The obelisk was built within two weeks and it is your task, as a member of an archaeological expedition on the site of the old city of Atlantis, to recover the day of the week in which the obelisk was finished. </a:t>
            </a:r>
          </a:p>
        </p:txBody>
      </p:sp>
      <p:pic>
        <p:nvPicPr>
          <p:cNvPr id="1026" name="Picture 2" descr="Related image">
            <a:extLst>
              <a:ext uri="{FF2B5EF4-FFF2-40B4-BE49-F238E27FC236}">
                <a16:creationId xmlns:a16="http://schemas.microsoft.com/office/drawing/2014/main" id="{34D7F083-8B1F-4186-B125-31717BD30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888" y="1340834"/>
            <a:ext cx="3773597" cy="5157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714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0" y="491043"/>
            <a:ext cx="432911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Case Study</a:t>
            </a:r>
            <a:endParaRPr lang="nl-NL" sz="3600" dirty="0">
              <a:solidFill>
                <a:schemeClr val="bg1"/>
              </a:solidFill>
            </a:endParaRPr>
          </a:p>
        </p:txBody>
      </p:sp>
      <p:sp>
        <p:nvSpPr>
          <p:cNvPr id="5" name="Content Placeholder 11">
            <a:extLst>
              <a:ext uri="{FF2B5EF4-FFF2-40B4-BE49-F238E27FC236}">
                <a16:creationId xmlns:a16="http://schemas.microsoft.com/office/drawing/2014/main" id="{70F393DD-0DA9-4B48-8EFE-DA3F3563492A}"/>
              </a:ext>
            </a:extLst>
          </p:cNvPr>
          <p:cNvSpPr txBox="1">
            <a:spLocks/>
          </p:cNvSpPr>
          <p:nvPr/>
        </p:nvSpPr>
        <p:spPr>
          <a:xfrm>
            <a:off x="623335" y="1873611"/>
            <a:ext cx="6855233" cy="474088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GB" sz="2000" b="1" dirty="0">
                <a:latin typeface="+mj-lt"/>
              </a:rPr>
              <a:t>The Obelisk of Zin</a:t>
            </a:r>
          </a:p>
          <a:p>
            <a:pPr marL="0" indent="0">
              <a:lnSpc>
                <a:spcPct val="130000"/>
              </a:lnSpc>
              <a:buClr>
                <a:schemeClr val="accent1"/>
              </a:buClr>
              <a:buSzPct val="80000"/>
              <a:buNone/>
            </a:pPr>
            <a:r>
              <a:rPr lang="en-GB" sz="1800" dirty="0">
                <a:latin typeface="+mj-lt"/>
                <a:cs typeface="Calibri" panose="020F0502020204030204" pitchFamily="34" charset="0"/>
              </a:rPr>
              <a:t>Question: what is the project delivery day?</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Form groups: your project control team</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Each member gets cards, each holding a unique piece of information</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Share information without showing your cards</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Plan your problem solution and bring structure to your working method: first set up your estimate plan</a:t>
            </a:r>
          </a:p>
          <a:p>
            <a:pPr lvl="1">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Work together as an integrated project controls team!</a:t>
            </a:r>
          </a:p>
        </p:txBody>
      </p:sp>
      <p:pic>
        <p:nvPicPr>
          <p:cNvPr id="4" name="Picture 2" descr="Related image">
            <a:extLst>
              <a:ext uri="{FF2B5EF4-FFF2-40B4-BE49-F238E27FC236}">
                <a16:creationId xmlns:a16="http://schemas.microsoft.com/office/drawing/2014/main" id="{C0042587-1F7D-4344-934C-733CD16D2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888" y="1340834"/>
            <a:ext cx="3773597" cy="5157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2839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0" y="491043"/>
            <a:ext cx="432911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Case Study</a:t>
            </a:r>
            <a:endParaRPr lang="nl-NL" sz="3600" dirty="0">
              <a:solidFill>
                <a:schemeClr val="bg1"/>
              </a:solidFill>
            </a:endParaRPr>
          </a:p>
        </p:txBody>
      </p:sp>
      <p:sp>
        <p:nvSpPr>
          <p:cNvPr id="5" name="Content Placeholder 11">
            <a:extLst>
              <a:ext uri="{FF2B5EF4-FFF2-40B4-BE49-F238E27FC236}">
                <a16:creationId xmlns:a16="http://schemas.microsoft.com/office/drawing/2014/main" id="{70F393DD-0DA9-4B48-8EFE-DA3F3563492A}"/>
              </a:ext>
            </a:extLst>
          </p:cNvPr>
          <p:cNvSpPr txBox="1">
            <a:spLocks/>
          </p:cNvSpPr>
          <p:nvPr/>
        </p:nvSpPr>
        <p:spPr>
          <a:xfrm>
            <a:off x="623335" y="1626075"/>
            <a:ext cx="11233366" cy="474088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GB" sz="2000" b="1" dirty="0">
                <a:latin typeface="+mj-lt"/>
              </a:rPr>
              <a:t>Solution</a:t>
            </a:r>
            <a:endParaRPr lang="en-GB" sz="2000" b="1" dirty="0">
              <a:latin typeface="+mj-lt"/>
              <a:cs typeface="Calibri" panose="020F0502020204030204" pitchFamily="34" charset="0"/>
            </a:endParaRP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The Obelisk is 30x10x5m = 1500m3. The bricks are 30dm3.</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Now the KEY is, that, although 1m equals 10dm, 1m3 is NOT 10dm3, but 1000dm3! So, we need 1,500,000 (dm3 for the obelisk!) divided by 30 = 50.000 bricks</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How many bricks are being laid? There are 9 people present, BUT 1 OF THEM ALWAYS HAS RELIGIOUS OBLIGATIONS, so only 8 people work. The working day has 9 </a:t>
            </a:r>
            <a:r>
              <a:rPr lang="en-GB" sz="1800" dirty="0" err="1">
                <a:latin typeface="+mj-lt"/>
                <a:cs typeface="Calibri" panose="020F0502020204030204" pitchFamily="34" charset="0"/>
              </a:rPr>
              <a:t>Schlibs</a:t>
            </a:r>
            <a:r>
              <a:rPr lang="en-GB" sz="1800" dirty="0">
                <a:latin typeface="+mj-lt"/>
                <a:cs typeface="Calibri" panose="020F0502020204030204" pitchFamily="34" charset="0"/>
              </a:rPr>
              <a:t>, but 1 </a:t>
            </a:r>
            <a:r>
              <a:rPr lang="en-GB" sz="1800" dirty="0" err="1">
                <a:latin typeface="+mj-lt"/>
                <a:cs typeface="Calibri" panose="020F0502020204030204" pitchFamily="34" charset="0"/>
              </a:rPr>
              <a:t>Schlib</a:t>
            </a:r>
            <a:r>
              <a:rPr lang="en-GB" sz="1800" dirty="0">
                <a:latin typeface="+mj-lt"/>
                <a:cs typeface="Calibri" panose="020F0502020204030204" pitchFamily="34" charset="0"/>
              </a:rPr>
              <a:t> (8 </a:t>
            </a:r>
            <a:r>
              <a:rPr lang="en-GB" sz="1800" dirty="0" err="1">
                <a:latin typeface="+mj-lt"/>
                <a:cs typeface="Calibri" panose="020F0502020204030204" pitchFamily="34" charset="0"/>
              </a:rPr>
              <a:t>Ponks</a:t>
            </a:r>
            <a:r>
              <a:rPr lang="en-GB" sz="1800" dirty="0">
                <a:latin typeface="+mj-lt"/>
                <a:cs typeface="Calibri" panose="020F0502020204030204" pitchFamily="34" charset="0"/>
              </a:rPr>
              <a:t>), EVERYBODY rests, so they work only 7 </a:t>
            </a:r>
            <a:r>
              <a:rPr lang="en-GB" sz="1800" dirty="0" err="1">
                <a:latin typeface="+mj-lt"/>
                <a:cs typeface="Calibri" panose="020F0502020204030204" pitchFamily="34" charset="0"/>
              </a:rPr>
              <a:t>Schlibs</a:t>
            </a:r>
            <a:r>
              <a:rPr lang="en-GB" sz="1800" dirty="0">
                <a:latin typeface="+mj-lt"/>
                <a:cs typeface="Calibri" panose="020F0502020204030204" pitchFamily="34" charset="0"/>
              </a:rPr>
              <a:t> a day.</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They lay 150 bricks ON AVERAGE, so it doesn’t matter that they get tired, that they are female, that the bricks are heavy or light, IT IS AN AVERAGE, so it ALWAYS applies. So: 7 x 8 x 150 = 8400 bricks PER DAY, so to lay 50.000 bricks, they need 5 AND A BIT working days, so they are finished on THE SECOND DAY OF THE SECOND WEEK, since on day 5 (</a:t>
            </a:r>
            <a:r>
              <a:rPr lang="en-GB" sz="1800" dirty="0" err="1">
                <a:latin typeface="+mj-lt"/>
                <a:cs typeface="Calibri" panose="020F0502020204030204" pitchFamily="34" charset="0"/>
              </a:rPr>
              <a:t>Daydoldrum</a:t>
            </a:r>
            <a:r>
              <a:rPr lang="en-GB" sz="1800" dirty="0">
                <a:latin typeface="+mj-lt"/>
                <a:cs typeface="Calibri" panose="020F0502020204030204" pitchFamily="34" charset="0"/>
              </a:rPr>
              <a:t>) nobody works. </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The answer, therefore is </a:t>
            </a:r>
            <a:r>
              <a:rPr lang="en-GB" sz="1800" b="1" dirty="0">
                <a:latin typeface="+mj-lt"/>
                <a:cs typeface="Calibri" panose="020F0502020204030204" pitchFamily="34" charset="0"/>
              </a:rPr>
              <a:t>NEPTIMINUS</a:t>
            </a:r>
            <a:r>
              <a:rPr lang="en-GB" sz="1800" dirty="0">
                <a:latin typeface="+mj-lt"/>
                <a:cs typeface="Calibri" panose="020F0502020204030204" pitchFamily="34" charset="0"/>
              </a:rPr>
              <a:t>.</a:t>
            </a:r>
          </a:p>
          <a:p>
            <a:pPr lvl="1">
              <a:lnSpc>
                <a:spcPct val="130000"/>
              </a:lnSpc>
              <a:buClr>
                <a:schemeClr val="accent1"/>
              </a:buClr>
              <a:buSzPct val="80000"/>
              <a:buFont typeface="Wingdings" panose="05000000000000000000" pitchFamily="2" charset="2"/>
              <a:buChar char="§"/>
            </a:pPr>
            <a:endParaRPr lang="en-GB" sz="1800" dirty="0">
              <a:latin typeface="+mj-lt"/>
              <a:cs typeface="Calibri" panose="020F0502020204030204" pitchFamily="34" charset="0"/>
            </a:endParaRPr>
          </a:p>
        </p:txBody>
      </p:sp>
    </p:spTree>
    <p:extLst>
      <p:ext uri="{BB962C8B-B14F-4D97-AF65-F5344CB8AC3E}">
        <p14:creationId xmlns:p14="http://schemas.microsoft.com/office/powerpoint/2010/main" val="29873951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1"/>
          <p:cNvSpPr txBox="1">
            <a:spLocks/>
          </p:cNvSpPr>
          <p:nvPr/>
        </p:nvSpPr>
        <p:spPr>
          <a:xfrm>
            <a:off x="0" y="491043"/>
            <a:ext cx="4329114"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en-GB" sz="3600" dirty="0">
                <a:solidFill>
                  <a:schemeClr val="bg1"/>
                </a:solidFill>
              </a:rPr>
              <a:t>	Case Study</a:t>
            </a:r>
            <a:endParaRPr lang="nl-NL" sz="3600" dirty="0">
              <a:solidFill>
                <a:schemeClr val="bg1"/>
              </a:solidFill>
            </a:endParaRPr>
          </a:p>
        </p:txBody>
      </p:sp>
      <p:sp>
        <p:nvSpPr>
          <p:cNvPr id="5" name="Content Placeholder 11">
            <a:extLst>
              <a:ext uri="{FF2B5EF4-FFF2-40B4-BE49-F238E27FC236}">
                <a16:creationId xmlns:a16="http://schemas.microsoft.com/office/drawing/2014/main" id="{70F393DD-0DA9-4B48-8EFE-DA3F3563492A}"/>
              </a:ext>
            </a:extLst>
          </p:cNvPr>
          <p:cNvSpPr txBox="1">
            <a:spLocks/>
          </p:cNvSpPr>
          <p:nvPr/>
        </p:nvSpPr>
        <p:spPr>
          <a:xfrm>
            <a:off x="623335" y="1873611"/>
            <a:ext cx="10369260" cy="474088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Clr>
                <a:schemeClr val="accent1"/>
              </a:buClr>
              <a:buSzPct val="80000"/>
              <a:buNone/>
            </a:pPr>
            <a:r>
              <a:rPr lang="en-GB" sz="2000" b="1" dirty="0">
                <a:latin typeface="+mj-lt"/>
              </a:rPr>
              <a:t>Evaluation</a:t>
            </a:r>
            <a:endParaRPr lang="en-GB" sz="2000" b="1" dirty="0">
              <a:latin typeface="+mj-lt"/>
              <a:cs typeface="Calibri" panose="020F0502020204030204" pitchFamily="34" charset="0"/>
            </a:endParaRP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Which behaviour and which activities helped the group to reach the target?</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Which behaviour and which activities blocked the group in reaching the target?</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How did a form of leadership show itself in the team?</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What suggestions do you have for the improvement of the team?</a:t>
            </a:r>
          </a:p>
          <a:p>
            <a:pPr>
              <a:lnSpc>
                <a:spcPct val="130000"/>
              </a:lnSpc>
              <a:buClr>
                <a:schemeClr val="accent1"/>
              </a:buClr>
              <a:buSzPct val="80000"/>
              <a:buFont typeface="Wingdings" panose="05000000000000000000" pitchFamily="2" charset="2"/>
              <a:buChar char="§"/>
            </a:pPr>
            <a:r>
              <a:rPr lang="en-GB" sz="1800" dirty="0">
                <a:latin typeface="+mj-lt"/>
                <a:cs typeface="Calibri" panose="020F0502020204030204" pitchFamily="34" charset="0"/>
              </a:rPr>
              <a:t>Do you recognise the topics from the presentation during this case?</a:t>
            </a:r>
          </a:p>
        </p:txBody>
      </p:sp>
    </p:spTree>
    <p:extLst>
      <p:ext uri="{BB962C8B-B14F-4D97-AF65-F5344CB8AC3E}">
        <p14:creationId xmlns:p14="http://schemas.microsoft.com/office/powerpoint/2010/main" val="24292264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C73FD2-D4A6-47DB-B3FC-CAA5F880E332}"/>
              </a:ext>
            </a:extLst>
          </p:cNvPr>
          <p:cNvSpPr/>
          <p:nvPr/>
        </p:nvSpPr>
        <p:spPr>
          <a:xfrm>
            <a:off x="4367790" y="5502852"/>
            <a:ext cx="3350742" cy="970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2"/>
          <p:cNvSpPr txBox="1">
            <a:spLocks/>
          </p:cNvSpPr>
          <p:nvPr/>
        </p:nvSpPr>
        <p:spPr>
          <a:xfrm>
            <a:off x="536635" y="2625171"/>
            <a:ext cx="11118722" cy="984033"/>
          </a:xfrm>
          <a:prstGeom prst="rect">
            <a:avLst/>
          </a:prstGeom>
        </p:spPr>
        <p:txBody>
          <a:bodyPr lIns="145143" tIns="72571" rIns="145143" bIns="72571"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1800"/>
              </a:spcAft>
            </a:pPr>
            <a:r>
              <a:rPr lang="en-US" sz="2000" spc="50" dirty="0">
                <a:solidFill>
                  <a:schemeClr val="bg1"/>
                </a:solidFill>
                <a:ea typeface="Open Sans" panose="020B0606030504020204" pitchFamily="34" charset="0"/>
                <a:cs typeface="Calibri" panose="020F0502020204030204" pitchFamily="34" charset="0"/>
              </a:rPr>
              <a:t>For more insights, visit our websites</a:t>
            </a:r>
          </a:p>
          <a:p>
            <a:pPr>
              <a:spcAft>
                <a:spcPts val="1800"/>
              </a:spcAft>
            </a:pPr>
            <a:r>
              <a:rPr lang="en-US" sz="2400" b="1" spc="50" dirty="0">
                <a:solidFill>
                  <a:schemeClr val="bg1"/>
                </a:solidFill>
                <a:ea typeface="Open Sans" panose="020B0606030504020204" pitchFamily="34" charset="0"/>
                <a:cs typeface="Calibri" panose="020F0502020204030204" pitchFamily="34" charset="0"/>
              </a:rPr>
              <a:t>www.costengineeringacademy.eu</a:t>
            </a:r>
          </a:p>
          <a:p>
            <a:pPr>
              <a:spcAft>
                <a:spcPts val="1800"/>
              </a:spcAft>
            </a:pPr>
            <a:r>
              <a:rPr lang="en-US" sz="2400" b="1" spc="50" dirty="0">
                <a:solidFill>
                  <a:schemeClr val="bg1"/>
                </a:solidFill>
                <a:ea typeface="Open Sans" panose="020B0606030504020204" pitchFamily="34" charset="0"/>
                <a:cs typeface="Calibri" panose="020F0502020204030204" pitchFamily="34" charset="0"/>
              </a:rPr>
              <a:t>www.cleopatraenterprise.com</a:t>
            </a:r>
          </a:p>
        </p:txBody>
      </p:sp>
      <p:pic>
        <p:nvPicPr>
          <p:cNvPr id="13" name="Afbeelding 12">
            <a:extLst>
              <a:ext uri="{FF2B5EF4-FFF2-40B4-BE49-F238E27FC236}">
                <a16:creationId xmlns:a16="http://schemas.microsoft.com/office/drawing/2014/main" id="{3D019D3D-AD9E-4E8F-995D-B268660FA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277" y="3998860"/>
            <a:ext cx="391439" cy="391439"/>
          </a:xfrm>
          <a:prstGeom prst="rect">
            <a:avLst/>
          </a:prstGeom>
        </p:spPr>
      </p:pic>
      <p:sp>
        <p:nvSpPr>
          <p:cNvPr id="15" name="Title 14">
            <a:extLst>
              <a:ext uri="{FF2B5EF4-FFF2-40B4-BE49-F238E27FC236}">
                <a16:creationId xmlns:a16="http://schemas.microsoft.com/office/drawing/2014/main" id="{558F4C3E-EC64-477F-B89F-68313C3ECD91}"/>
              </a:ext>
            </a:extLst>
          </p:cNvPr>
          <p:cNvSpPr txBox="1">
            <a:spLocks/>
          </p:cNvSpPr>
          <p:nvPr/>
        </p:nvSpPr>
        <p:spPr>
          <a:xfrm>
            <a:off x="643465" y="979174"/>
            <a:ext cx="10905067" cy="94217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spc="50" baseline="0">
                <a:solidFill>
                  <a:schemeClr val="tx1"/>
                </a:solidFill>
                <a:latin typeface="Fira Sans" panose="020B0503050000020004" pitchFamily="34" charset="0"/>
                <a:ea typeface="Fira Sans" panose="020B0503050000020004" pitchFamily="34" charset="0"/>
                <a:cs typeface="+mj-cs"/>
              </a:defRPr>
            </a:lvl1pPr>
          </a:lstStyle>
          <a:p>
            <a:pPr algn="ctr"/>
            <a:r>
              <a:rPr lang="nl-NL" sz="4800" dirty="0">
                <a:solidFill>
                  <a:schemeClr val="bg2"/>
                </a:solidFill>
              </a:rPr>
              <a:t>THANK YOU</a:t>
            </a:r>
          </a:p>
        </p:txBody>
      </p:sp>
      <p:pic>
        <p:nvPicPr>
          <p:cNvPr id="16" name="Picture 15" descr="Logo&#10;&#10;Description automatically generated">
            <a:extLst>
              <a:ext uri="{FF2B5EF4-FFF2-40B4-BE49-F238E27FC236}">
                <a16:creationId xmlns:a16="http://schemas.microsoft.com/office/drawing/2014/main" id="{6592A177-C777-4A83-9FDC-021983687F88}"/>
              </a:ext>
            </a:extLst>
          </p:cNvPr>
          <p:cNvPicPr>
            <a:picLocks noChangeAspect="1"/>
          </p:cNvPicPr>
          <p:nvPr/>
        </p:nvPicPr>
        <p:blipFill>
          <a:blip r:embed="rId3"/>
          <a:stretch>
            <a:fillRect/>
          </a:stretch>
        </p:blipFill>
        <p:spPr>
          <a:xfrm>
            <a:off x="6211214" y="5560459"/>
            <a:ext cx="2564290" cy="687255"/>
          </a:xfrm>
          <a:prstGeom prst="rect">
            <a:avLst/>
          </a:prstGeom>
        </p:spPr>
      </p:pic>
      <p:pic>
        <p:nvPicPr>
          <p:cNvPr id="17" name="Picture 16" descr="Logo&#10;&#10;Description automatically generated">
            <a:extLst>
              <a:ext uri="{FF2B5EF4-FFF2-40B4-BE49-F238E27FC236}">
                <a16:creationId xmlns:a16="http://schemas.microsoft.com/office/drawing/2014/main" id="{055C0E1B-ED90-4C56-A88F-558E8B4F2520}"/>
              </a:ext>
            </a:extLst>
          </p:cNvPr>
          <p:cNvPicPr>
            <a:picLocks noChangeAspect="1"/>
          </p:cNvPicPr>
          <p:nvPr/>
        </p:nvPicPr>
        <p:blipFill>
          <a:blip r:embed="rId4"/>
          <a:stretch>
            <a:fillRect/>
          </a:stretch>
        </p:blipFill>
        <p:spPr>
          <a:xfrm>
            <a:off x="3252789" y="5708644"/>
            <a:ext cx="2439964" cy="486635"/>
          </a:xfrm>
          <a:prstGeom prst="rect">
            <a:avLst/>
          </a:prstGeom>
        </p:spPr>
      </p:pic>
    </p:spTree>
    <p:extLst>
      <p:ext uri="{BB962C8B-B14F-4D97-AF65-F5344CB8AC3E}">
        <p14:creationId xmlns:p14="http://schemas.microsoft.com/office/powerpoint/2010/main" val="83663954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178" descr="A screenshot of a video game&#10;&#10;Description automatically generated">
            <a:extLst>
              <a:ext uri="{FF2B5EF4-FFF2-40B4-BE49-F238E27FC236}">
                <a16:creationId xmlns:a16="http://schemas.microsoft.com/office/drawing/2014/main" id="{DB03BABD-DB75-4863-A391-6A7A4B741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821" y="795892"/>
            <a:ext cx="8337746" cy="6101601"/>
          </a:xfrm>
          <a:prstGeom prst="rect">
            <a:avLst/>
          </a:prstGeom>
        </p:spPr>
      </p:pic>
      <p:sp>
        <p:nvSpPr>
          <p:cNvPr id="12" name="Rectangle 11">
            <a:extLst>
              <a:ext uri="{FF2B5EF4-FFF2-40B4-BE49-F238E27FC236}">
                <a16:creationId xmlns:a16="http://schemas.microsoft.com/office/drawing/2014/main" id="{94F76609-D68F-4A30-AA1D-4311A00C1A5D}"/>
              </a:ext>
            </a:extLst>
          </p:cNvPr>
          <p:cNvSpPr/>
          <p:nvPr/>
        </p:nvSpPr>
        <p:spPr>
          <a:xfrm>
            <a:off x="-212707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B890F900-19B2-4E97-904E-B273DDBE6D4D}"/>
              </a:ext>
            </a:extLst>
          </p:cNvPr>
          <p:cNvSpPr txBox="1"/>
          <p:nvPr/>
        </p:nvSpPr>
        <p:spPr>
          <a:xfrm>
            <a:off x="99986" y="168576"/>
            <a:ext cx="12192000" cy="523220"/>
          </a:xfrm>
          <a:prstGeom prst="rect">
            <a:avLst/>
          </a:prstGeom>
          <a:noFill/>
        </p:spPr>
        <p:txBody>
          <a:bodyPr wrap="square" rtlCol="0">
            <a:spAutoFit/>
          </a:bodyPr>
          <a:lstStyle/>
          <a:p>
            <a:pPr algn="ctr"/>
            <a:r>
              <a:rPr lang="nl-NL" sz="2800" b="0" dirty="0">
                <a:latin typeface="Fira Sans SemiBold" panose="020B0603050000020004" pitchFamily="34" charset="0"/>
                <a:ea typeface="Fira Sans SemiBold" panose="020B0603050000020004" pitchFamily="34" charset="0"/>
              </a:rPr>
              <a:t>What we do best:</a:t>
            </a:r>
            <a:endParaRPr lang="en-NL" sz="2800" dirty="0">
              <a:latin typeface="Fira Sans SemiBold" panose="020B0603050000020004" pitchFamily="34" charset="0"/>
              <a:ea typeface="Fira Sans SemiBold" panose="020B0603050000020004" pitchFamily="34" charset="0"/>
            </a:endParaRPr>
          </a:p>
        </p:txBody>
      </p:sp>
      <p:sp>
        <p:nvSpPr>
          <p:cNvPr id="14" name="Rectangle 13">
            <a:extLst>
              <a:ext uri="{FF2B5EF4-FFF2-40B4-BE49-F238E27FC236}">
                <a16:creationId xmlns:a16="http://schemas.microsoft.com/office/drawing/2014/main" id="{EF08F229-A615-4325-B49C-E51D62DD3FF2}"/>
              </a:ext>
            </a:extLst>
          </p:cNvPr>
          <p:cNvSpPr/>
          <p:nvPr/>
        </p:nvSpPr>
        <p:spPr>
          <a:xfrm>
            <a:off x="984874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6" name="Graphic 5">
            <a:extLst>
              <a:ext uri="{FF2B5EF4-FFF2-40B4-BE49-F238E27FC236}">
                <a16:creationId xmlns:a16="http://schemas.microsoft.com/office/drawing/2014/main" id="{7BB71908-8BB4-4FD2-8816-886F6D2E68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293207865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178" descr="A screenshot of a video game&#10;&#10;Description automatically generated">
            <a:extLst>
              <a:ext uri="{FF2B5EF4-FFF2-40B4-BE49-F238E27FC236}">
                <a16:creationId xmlns:a16="http://schemas.microsoft.com/office/drawing/2014/main" id="{DB03BABD-DB75-4863-A391-6A7A4B741F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376" y="1108644"/>
            <a:ext cx="7264125" cy="5315920"/>
          </a:xfrm>
          <a:prstGeom prst="rect">
            <a:avLst/>
          </a:prstGeom>
        </p:spPr>
      </p:pic>
      <p:grpSp>
        <p:nvGrpSpPr>
          <p:cNvPr id="25" name="Group 24">
            <a:extLst>
              <a:ext uri="{FF2B5EF4-FFF2-40B4-BE49-F238E27FC236}">
                <a16:creationId xmlns:a16="http://schemas.microsoft.com/office/drawing/2014/main" id="{FFC85447-434A-4245-83BC-93EFB8C37044}"/>
              </a:ext>
            </a:extLst>
          </p:cNvPr>
          <p:cNvGrpSpPr/>
          <p:nvPr/>
        </p:nvGrpSpPr>
        <p:grpSpPr>
          <a:xfrm>
            <a:off x="7881817" y="4005070"/>
            <a:ext cx="3841749" cy="847900"/>
            <a:chOff x="5580112" y="630434"/>
            <a:chExt cx="3679758" cy="812147"/>
          </a:xfrm>
        </p:grpSpPr>
        <p:pic>
          <p:nvPicPr>
            <p:cNvPr id="26" name="Picture 25">
              <a:extLst>
                <a:ext uri="{FF2B5EF4-FFF2-40B4-BE49-F238E27FC236}">
                  <a16:creationId xmlns:a16="http://schemas.microsoft.com/office/drawing/2014/main" id="{89D00F7E-E00C-4C17-9CBB-3A1849938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630434"/>
              <a:ext cx="817949" cy="812147"/>
            </a:xfrm>
            <a:prstGeom prst="rect">
              <a:avLst/>
            </a:prstGeom>
          </p:spPr>
        </p:pic>
        <p:sp>
          <p:nvSpPr>
            <p:cNvPr id="27" name="Subtitle 2">
              <a:extLst>
                <a:ext uri="{FF2B5EF4-FFF2-40B4-BE49-F238E27FC236}">
                  <a16:creationId xmlns:a16="http://schemas.microsoft.com/office/drawing/2014/main" id="{7C041051-CB11-416D-BDA8-A302C6652A02}"/>
                </a:ext>
              </a:extLst>
            </p:cNvPr>
            <p:cNvSpPr txBox="1">
              <a:spLocks/>
            </p:cNvSpPr>
            <p:nvPr/>
          </p:nvSpPr>
          <p:spPr>
            <a:xfrm>
              <a:off x="6548889" y="796999"/>
              <a:ext cx="2710981" cy="31112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dirty="0">
                  <a:solidFill>
                    <a:schemeClr val="tx1">
                      <a:lumMod val="90000"/>
                      <a:lumOff val="10000"/>
                    </a:schemeClr>
                  </a:solidFill>
                  <a:latin typeface="Fira Sans SemiBold" panose="020B0603050000020004" pitchFamily="34" charset="0"/>
                  <a:ea typeface="Fira Sans SemiBold" panose="020B0603050000020004" pitchFamily="34" charset="0"/>
                </a:rPr>
                <a:t>Cleopatra Enterprise</a:t>
              </a:r>
              <a:endParaRPr lang="nl-NL" sz="1600" dirty="0">
                <a:solidFill>
                  <a:schemeClr val="tx1">
                    <a:lumMod val="90000"/>
                    <a:lumOff val="10000"/>
                  </a:schemeClr>
                </a:solidFill>
                <a:latin typeface="Fira Sans SemiBold" panose="020B0603050000020004" pitchFamily="34" charset="0"/>
                <a:ea typeface="Fira Sans SemiBold" panose="020B0603050000020004" pitchFamily="34" charset="0"/>
                <a:cs typeface="Open Sans" panose="020B0606030504020204" pitchFamily="34" charset="0"/>
              </a:endParaRPr>
            </a:p>
          </p:txBody>
        </p:sp>
      </p:grpSp>
      <p:grpSp>
        <p:nvGrpSpPr>
          <p:cNvPr id="28" name="Group 27">
            <a:extLst>
              <a:ext uri="{FF2B5EF4-FFF2-40B4-BE49-F238E27FC236}">
                <a16:creationId xmlns:a16="http://schemas.microsoft.com/office/drawing/2014/main" id="{D6C3E15E-439A-49AD-B5F9-00DBD4C7838E}"/>
              </a:ext>
            </a:extLst>
          </p:cNvPr>
          <p:cNvGrpSpPr/>
          <p:nvPr/>
        </p:nvGrpSpPr>
        <p:grpSpPr>
          <a:xfrm>
            <a:off x="7885634" y="2156393"/>
            <a:ext cx="3837932" cy="847900"/>
            <a:chOff x="5583930" y="1524818"/>
            <a:chExt cx="3676102" cy="812147"/>
          </a:xfrm>
        </p:grpSpPr>
        <p:pic>
          <p:nvPicPr>
            <p:cNvPr id="29" name="Picture 28">
              <a:extLst>
                <a:ext uri="{FF2B5EF4-FFF2-40B4-BE49-F238E27FC236}">
                  <a16:creationId xmlns:a16="http://schemas.microsoft.com/office/drawing/2014/main" id="{AC993018-4E78-42D7-851B-729A20D8E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930" y="1524818"/>
              <a:ext cx="817949" cy="812147"/>
            </a:xfrm>
            <a:prstGeom prst="rect">
              <a:avLst/>
            </a:prstGeom>
          </p:spPr>
        </p:pic>
        <p:sp>
          <p:nvSpPr>
            <p:cNvPr id="30" name="Subtitle 2">
              <a:extLst>
                <a:ext uri="{FF2B5EF4-FFF2-40B4-BE49-F238E27FC236}">
                  <a16:creationId xmlns:a16="http://schemas.microsoft.com/office/drawing/2014/main" id="{35E29A67-A4DD-4692-B5A9-F479B9FFB0D3}"/>
                </a:ext>
              </a:extLst>
            </p:cNvPr>
            <p:cNvSpPr txBox="1">
              <a:spLocks/>
            </p:cNvSpPr>
            <p:nvPr/>
          </p:nvSpPr>
          <p:spPr>
            <a:xfrm>
              <a:off x="6548889" y="1762012"/>
              <a:ext cx="2711143" cy="29449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dirty="0">
                  <a:solidFill>
                    <a:schemeClr val="tx1">
                      <a:lumMod val="90000"/>
                      <a:lumOff val="10000"/>
                    </a:schemeClr>
                  </a:solidFill>
                  <a:latin typeface="Fira Sans SemiBold" panose="020B0603050000020004" pitchFamily="34" charset="0"/>
                  <a:ea typeface="Fira Sans SemiBold" panose="020B0603050000020004" pitchFamily="34" charset="0"/>
                </a:rPr>
                <a:t>Consultancy</a:t>
              </a:r>
              <a:endParaRPr lang="nl-NL" sz="1600" dirty="0">
                <a:solidFill>
                  <a:schemeClr val="tx1">
                    <a:lumMod val="90000"/>
                    <a:lumOff val="10000"/>
                  </a:schemeClr>
                </a:solidFill>
                <a:latin typeface="Fira Sans SemiBold" panose="020B0603050000020004" pitchFamily="34" charset="0"/>
                <a:ea typeface="Fira Sans SemiBold" panose="020B06030500000200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6899A220-7C6B-47C9-B73D-2A1B00D44E32}"/>
              </a:ext>
            </a:extLst>
          </p:cNvPr>
          <p:cNvGrpSpPr/>
          <p:nvPr/>
        </p:nvGrpSpPr>
        <p:grpSpPr>
          <a:xfrm>
            <a:off x="7885634" y="3077703"/>
            <a:ext cx="2767013" cy="853957"/>
            <a:chOff x="5580112" y="2416303"/>
            <a:chExt cx="2650339" cy="817949"/>
          </a:xfrm>
        </p:grpSpPr>
        <p:pic>
          <p:nvPicPr>
            <p:cNvPr id="32" name="Picture 31">
              <a:extLst>
                <a:ext uri="{FF2B5EF4-FFF2-40B4-BE49-F238E27FC236}">
                  <a16:creationId xmlns:a16="http://schemas.microsoft.com/office/drawing/2014/main" id="{48FCBC22-C11D-439A-B866-C55D2D9A95B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580112" y="2416303"/>
              <a:ext cx="817949" cy="817949"/>
            </a:xfrm>
            <a:prstGeom prst="rect">
              <a:avLst/>
            </a:prstGeom>
          </p:spPr>
        </p:pic>
        <p:sp>
          <p:nvSpPr>
            <p:cNvPr id="33" name="Subtitle 2">
              <a:extLst>
                <a:ext uri="{FF2B5EF4-FFF2-40B4-BE49-F238E27FC236}">
                  <a16:creationId xmlns:a16="http://schemas.microsoft.com/office/drawing/2014/main" id="{B09FA60B-566C-4A1C-8EE3-97A495227623}"/>
                </a:ext>
              </a:extLst>
            </p:cNvPr>
            <p:cNvSpPr txBox="1">
              <a:spLocks/>
            </p:cNvSpPr>
            <p:nvPr/>
          </p:nvSpPr>
          <p:spPr>
            <a:xfrm>
              <a:off x="6548889" y="2657292"/>
              <a:ext cx="1681562" cy="3471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dirty="0">
                  <a:solidFill>
                    <a:schemeClr val="tx1">
                      <a:lumMod val="90000"/>
                      <a:lumOff val="10000"/>
                    </a:schemeClr>
                  </a:solidFill>
                  <a:latin typeface="Fira Sans SemiBold" panose="020B0603050000020004" pitchFamily="34" charset="0"/>
                  <a:ea typeface="Fira Sans SemiBold" panose="020B0603050000020004" pitchFamily="34" charset="0"/>
                </a:rPr>
                <a:t>Academy</a:t>
              </a:r>
              <a:endParaRPr lang="nl-NL" sz="2000" dirty="0">
                <a:solidFill>
                  <a:schemeClr val="tx1">
                    <a:lumMod val="90000"/>
                    <a:lumOff val="10000"/>
                  </a:schemeClr>
                </a:solidFill>
                <a:latin typeface="Fira Sans SemiBold" panose="020B0603050000020004" pitchFamily="34" charset="0"/>
                <a:ea typeface="Fira Sans SemiBold" panose="020B06030500000200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B138D639-6ED1-4A79-8838-5B769EEA7413}"/>
              </a:ext>
            </a:extLst>
          </p:cNvPr>
          <p:cNvGrpSpPr/>
          <p:nvPr/>
        </p:nvGrpSpPr>
        <p:grpSpPr>
          <a:xfrm>
            <a:off x="7881817" y="4932437"/>
            <a:ext cx="2767013" cy="853957"/>
            <a:chOff x="5580112" y="3310687"/>
            <a:chExt cx="2650339" cy="817949"/>
          </a:xfrm>
        </p:grpSpPr>
        <p:pic>
          <p:nvPicPr>
            <p:cNvPr id="35" name="Picture 34">
              <a:extLst>
                <a:ext uri="{FF2B5EF4-FFF2-40B4-BE49-F238E27FC236}">
                  <a16:creationId xmlns:a16="http://schemas.microsoft.com/office/drawing/2014/main" id="{DE5B861C-294E-48DC-A2AB-7154CEA6AFB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580112" y="3310687"/>
              <a:ext cx="817949" cy="817949"/>
            </a:xfrm>
            <a:prstGeom prst="rect">
              <a:avLst/>
            </a:prstGeom>
          </p:spPr>
        </p:pic>
        <p:sp>
          <p:nvSpPr>
            <p:cNvPr id="36" name="Subtitle 2">
              <a:extLst>
                <a:ext uri="{FF2B5EF4-FFF2-40B4-BE49-F238E27FC236}">
                  <a16:creationId xmlns:a16="http://schemas.microsoft.com/office/drawing/2014/main" id="{6AFF4F33-6FB8-4BA1-8506-E47C5C22C808}"/>
                </a:ext>
              </a:extLst>
            </p:cNvPr>
            <p:cNvSpPr txBox="1">
              <a:spLocks/>
            </p:cNvSpPr>
            <p:nvPr/>
          </p:nvSpPr>
          <p:spPr>
            <a:xfrm>
              <a:off x="6548889" y="3538740"/>
              <a:ext cx="1681562" cy="34755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2000" dirty="0">
                  <a:solidFill>
                    <a:schemeClr val="tx1">
                      <a:lumMod val="90000"/>
                      <a:lumOff val="10000"/>
                    </a:schemeClr>
                  </a:solidFill>
                  <a:latin typeface="Fira Sans SemiBold" panose="020B0603050000020004" pitchFamily="34" charset="0"/>
                  <a:ea typeface="Fira Sans SemiBold" panose="020B0603050000020004" pitchFamily="34" charset="0"/>
                </a:rPr>
                <a:t>CESK Data</a:t>
              </a:r>
              <a:endParaRPr lang="nl-NL" sz="1600" dirty="0">
                <a:solidFill>
                  <a:schemeClr val="tx1">
                    <a:lumMod val="90000"/>
                    <a:lumOff val="10000"/>
                  </a:schemeClr>
                </a:solidFill>
                <a:latin typeface="Fira Sans SemiBold" panose="020B0603050000020004" pitchFamily="34" charset="0"/>
                <a:ea typeface="Fira Sans SemiBold" panose="020B0603050000020004" pitchFamily="34" charset="0"/>
                <a:cs typeface="Open Sans" panose="020B0606030504020204" pitchFamily="34" charset="0"/>
              </a:endParaRPr>
            </a:p>
          </p:txBody>
        </p:sp>
      </p:grpSp>
      <p:sp>
        <p:nvSpPr>
          <p:cNvPr id="18" name="Rectangle 17">
            <a:extLst>
              <a:ext uri="{FF2B5EF4-FFF2-40B4-BE49-F238E27FC236}">
                <a16:creationId xmlns:a16="http://schemas.microsoft.com/office/drawing/2014/main" id="{A0D85C36-328A-426B-86C6-E31150C6DF0B}"/>
              </a:ext>
            </a:extLst>
          </p:cNvPr>
          <p:cNvSpPr/>
          <p:nvPr/>
        </p:nvSpPr>
        <p:spPr>
          <a:xfrm>
            <a:off x="-212707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TextBox 21">
            <a:extLst>
              <a:ext uri="{FF2B5EF4-FFF2-40B4-BE49-F238E27FC236}">
                <a16:creationId xmlns:a16="http://schemas.microsoft.com/office/drawing/2014/main" id="{5E240733-F793-40F6-8880-6B8F9B8C7EEC}"/>
              </a:ext>
            </a:extLst>
          </p:cNvPr>
          <p:cNvSpPr txBox="1"/>
          <p:nvPr/>
        </p:nvSpPr>
        <p:spPr>
          <a:xfrm>
            <a:off x="99986" y="168576"/>
            <a:ext cx="12192000" cy="523220"/>
          </a:xfrm>
          <a:prstGeom prst="rect">
            <a:avLst/>
          </a:prstGeom>
          <a:noFill/>
        </p:spPr>
        <p:txBody>
          <a:bodyPr wrap="square" rtlCol="0">
            <a:spAutoFit/>
          </a:bodyPr>
          <a:lstStyle/>
          <a:p>
            <a:pPr algn="ctr"/>
            <a:r>
              <a:rPr lang="nl-NL" sz="2800" b="0" dirty="0" err="1">
                <a:latin typeface="Fira Sans SemiBold" panose="020B0603050000020004" pitchFamily="34" charset="0"/>
                <a:ea typeface="Fira Sans SemiBold" panose="020B0603050000020004" pitchFamily="34" charset="0"/>
              </a:rPr>
              <a:t>What</a:t>
            </a:r>
            <a:r>
              <a:rPr lang="nl-NL" sz="2800" b="0" dirty="0">
                <a:latin typeface="Fira Sans SemiBold" panose="020B0603050000020004" pitchFamily="34" charset="0"/>
                <a:ea typeface="Fira Sans SemiBold" panose="020B0603050000020004" pitchFamily="34" charset="0"/>
              </a:rPr>
              <a:t> we do best:</a:t>
            </a:r>
            <a:endParaRPr lang="en-NL" sz="2800" dirty="0">
              <a:latin typeface="Fira Sans SemiBold" panose="020B0603050000020004" pitchFamily="34" charset="0"/>
              <a:ea typeface="Fira Sans SemiBold" panose="020B0603050000020004" pitchFamily="34" charset="0"/>
            </a:endParaRPr>
          </a:p>
        </p:txBody>
      </p:sp>
      <p:sp>
        <p:nvSpPr>
          <p:cNvPr id="23" name="Rectangle 22">
            <a:extLst>
              <a:ext uri="{FF2B5EF4-FFF2-40B4-BE49-F238E27FC236}">
                <a16:creationId xmlns:a16="http://schemas.microsoft.com/office/drawing/2014/main" id="{1FD9DFBB-B5D0-4533-9FE5-2BEB6EA78AD3}"/>
              </a:ext>
            </a:extLst>
          </p:cNvPr>
          <p:cNvSpPr/>
          <p:nvPr/>
        </p:nvSpPr>
        <p:spPr>
          <a:xfrm>
            <a:off x="9848743" y="368889"/>
            <a:ext cx="468651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9" name="Graphic 18">
            <a:extLst>
              <a:ext uri="{FF2B5EF4-FFF2-40B4-BE49-F238E27FC236}">
                <a16:creationId xmlns:a16="http://schemas.microsoft.com/office/drawing/2014/main" id="{24DC5D62-8755-4B86-B2E4-B0D826FD92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1600045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p:cNvSpPr/>
          <p:nvPr/>
        </p:nvSpPr>
        <p:spPr>
          <a:xfrm>
            <a:off x="0" y="4811713"/>
            <a:ext cx="12192000" cy="20462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Content Placeholder 5"/>
          <p:cNvSpPr>
            <a:spLocks noGrp="1"/>
          </p:cNvSpPr>
          <p:nvPr>
            <p:ph idx="12"/>
          </p:nvPr>
        </p:nvSpPr>
        <p:spPr>
          <a:xfrm>
            <a:off x="642938" y="5155857"/>
            <a:ext cx="10906124" cy="1371920"/>
          </a:xfrm>
        </p:spPr>
        <p:txBody>
          <a:bodyPr numCol="3">
            <a:noAutofit/>
          </a:bodyPr>
          <a:lstStyle/>
          <a:p>
            <a:pPr marL="285750" indent="-285750">
              <a:buFont typeface="Arial" panose="020B0604020202020204" pitchFamily="34" charset="0"/>
              <a:buChar char="•"/>
            </a:pPr>
            <a:r>
              <a:rPr lang="en-US" sz="2000" dirty="0">
                <a:solidFill>
                  <a:schemeClr val="bg1"/>
                </a:solidFill>
              </a:rPr>
              <a:t>Bulk storage</a:t>
            </a:r>
          </a:p>
          <a:p>
            <a:pPr marL="285750" indent="-285750">
              <a:buFont typeface="Arial" panose="020B0604020202020204" pitchFamily="34" charset="0"/>
              <a:buChar char="•"/>
            </a:pPr>
            <a:r>
              <a:rPr lang="en-US" sz="2000" dirty="0">
                <a:solidFill>
                  <a:schemeClr val="bg1"/>
                </a:solidFill>
              </a:rPr>
              <a:t>Construction industry</a:t>
            </a:r>
          </a:p>
          <a:p>
            <a:pPr marL="285750" indent="-285750">
              <a:buFont typeface="Arial" panose="020B0604020202020204" pitchFamily="34" charset="0"/>
              <a:buChar char="•"/>
            </a:pPr>
            <a:r>
              <a:rPr lang="en-US" sz="2000" dirty="0">
                <a:solidFill>
                  <a:schemeClr val="bg1"/>
                </a:solidFill>
              </a:rPr>
              <a:t>EPC(M)</a:t>
            </a:r>
          </a:p>
          <a:p>
            <a:pPr marL="285750" indent="-285750">
              <a:buFont typeface="Arial" panose="020B0604020202020204" pitchFamily="34" charset="0"/>
              <a:buChar char="•"/>
            </a:pPr>
            <a:r>
              <a:rPr lang="en-US" sz="2000" dirty="0">
                <a:solidFill>
                  <a:schemeClr val="bg1"/>
                </a:solidFill>
              </a:rPr>
              <a:t>Food and Nutrition</a:t>
            </a:r>
          </a:p>
          <a:p>
            <a:pPr marL="285750" indent="-285750">
              <a:buFont typeface="Arial" panose="020B0604020202020204" pitchFamily="34" charset="0"/>
              <a:buChar char="•"/>
            </a:pPr>
            <a:r>
              <a:rPr lang="en-US" sz="2000" dirty="0">
                <a:solidFill>
                  <a:schemeClr val="bg1"/>
                </a:solidFill>
              </a:rPr>
              <a:t>Infrastructure</a:t>
            </a:r>
          </a:p>
          <a:p>
            <a:pPr marL="285750" indent="-285750">
              <a:buFont typeface="Arial" panose="020B0604020202020204" pitchFamily="34" charset="0"/>
              <a:buChar char="•"/>
            </a:pPr>
            <a:r>
              <a:rPr lang="en-US" sz="2000" dirty="0">
                <a:solidFill>
                  <a:schemeClr val="bg1"/>
                </a:solidFill>
              </a:rPr>
              <a:t>Offshore</a:t>
            </a:r>
          </a:p>
          <a:p>
            <a:pPr marL="285750" indent="-285750">
              <a:buFont typeface="Arial" panose="020B0604020202020204" pitchFamily="34" charset="0"/>
              <a:buChar char="•"/>
            </a:pPr>
            <a:r>
              <a:rPr lang="en-US" sz="2000" dirty="0">
                <a:solidFill>
                  <a:schemeClr val="bg1"/>
                </a:solidFill>
              </a:rPr>
              <a:t>Oil &amp; Gas industry</a:t>
            </a:r>
          </a:p>
          <a:p>
            <a:pPr marL="285750" indent="-285750">
              <a:buFont typeface="Arial" panose="020B0604020202020204" pitchFamily="34" charset="0"/>
              <a:buChar char="•"/>
            </a:pPr>
            <a:r>
              <a:rPr lang="en-US" sz="2000" dirty="0">
                <a:solidFill>
                  <a:schemeClr val="bg1"/>
                </a:solidFill>
              </a:rPr>
              <a:t>Heavy industry</a:t>
            </a:r>
          </a:p>
          <a:p>
            <a:pPr marL="285750" indent="-285750">
              <a:buFont typeface="Arial" panose="020B0604020202020204" pitchFamily="34" charset="0"/>
              <a:buChar char="•"/>
            </a:pPr>
            <a:r>
              <a:rPr lang="en-US" sz="2000" dirty="0">
                <a:solidFill>
                  <a:schemeClr val="bg1"/>
                </a:solidFill>
              </a:rPr>
              <a:t>Pharmaceutical industry</a:t>
            </a:r>
          </a:p>
          <a:p>
            <a:pPr marL="285750" indent="-285750">
              <a:buFont typeface="Arial" panose="020B0604020202020204" pitchFamily="34" charset="0"/>
              <a:buChar char="•"/>
            </a:pPr>
            <a:r>
              <a:rPr lang="en-US" sz="2000" dirty="0">
                <a:solidFill>
                  <a:schemeClr val="bg1"/>
                </a:solidFill>
              </a:rPr>
              <a:t>Petro-/chemical industry</a:t>
            </a:r>
          </a:p>
          <a:p>
            <a:pPr marL="285750" indent="-285750">
              <a:buFont typeface="Arial" panose="020B0604020202020204" pitchFamily="34" charset="0"/>
              <a:buChar char="•"/>
            </a:pPr>
            <a:r>
              <a:rPr lang="en-US" sz="2000" dirty="0">
                <a:solidFill>
                  <a:schemeClr val="bg1"/>
                </a:solidFill>
              </a:rPr>
              <a:t>Power industry</a:t>
            </a:r>
          </a:p>
          <a:p>
            <a:pPr marL="285750" indent="-285750">
              <a:buFont typeface="Arial" panose="020B0604020202020204" pitchFamily="34" charset="0"/>
              <a:buChar char="•"/>
            </a:pPr>
            <a:r>
              <a:rPr lang="en-US" sz="2000" dirty="0">
                <a:solidFill>
                  <a:schemeClr val="bg1"/>
                </a:solidFill>
              </a:rPr>
              <a:t>Mining &amp; Minerals</a:t>
            </a:r>
          </a:p>
        </p:txBody>
      </p:sp>
      <p:sp>
        <p:nvSpPr>
          <p:cNvPr id="70" name="Title 11"/>
          <p:cNvSpPr txBox="1">
            <a:spLocks/>
          </p:cNvSpPr>
          <p:nvPr/>
        </p:nvSpPr>
        <p:spPr>
          <a:xfrm>
            <a:off x="0" y="471049"/>
            <a:ext cx="5249863" cy="689064"/>
          </a:xfrm>
          <a:custGeom>
            <a:avLst/>
            <a:gdLst>
              <a:gd name="connsiteX0" fmla="*/ 0 w 5097463"/>
              <a:gd name="connsiteY0" fmla="*/ 0 h 689064"/>
              <a:gd name="connsiteX1" fmla="*/ 5097463 w 5097463"/>
              <a:gd name="connsiteY1" fmla="*/ 0 h 689064"/>
              <a:gd name="connsiteX2" fmla="*/ 5097463 w 5097463"/>
              <a:gd name="connsiteY2" fmla="*/ 689064 h 689064"/>
              <a:gd name="connsiteX3" fmla="*/ 0 w 5097463"/>
              <a:gd name="connsiteY3" fmla="*/ 689064 h 689064"/>
              <a:gd name="connsiteX4" fmla="*/ 0 w 5097463"/>
              <a:gd name="connsiteY4" fmla="*/ 0 h 689064"/>
              <a:gd name="connsiteX0" fmla="*/ 0 w 5249863"/>
              <a:gd name="connsiteY0" fmla="*/ 0 h 689064"/>
              <a:gd name="connsiteX1" fmla="*/ 5249863 w 5249863"/>
              <a:gd name="connsiteY1" fmla="*/ 6350 h 689064"/>
              <a:gd name="connsiteX2" fmla="*/ 5097463 w 5249863"/>
              <a:gd name="connsiteY2" fmla="*/ 689064 h 689064"/>
              <a:gd name="connsiteX3" fmla="*/ 0 w 5249863"/>
              <a:gd name="connsiteY3" fmla="*/ 689064 h 689064"/>
              <a:gd name="connsiteX4" fmla="*/ 0 w 5249863"/>
              <a:gd name="connsiteY4" fmla="*/ 0 h 689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63" h="689064">
                <a:moveTo>
                  <a:pt x="0" y="0"/>
                </a:moveTo>
                <a:lnTo>
                  <a:pt x="5249863" y="6350"/>
                </a:lnTo>
                <a:lnTo>
                  <a:pt x="5097463" y="689064"/>
                </a:lnTo>
                <a:lnTo>
                  <a:pt x="0" y="689064"/>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000" b="1" kern="1200" cap="none"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nl-NL" sz="3200" dirty="0">
                <a:solidFill>
                  <a:schemeClr val="bg1"/>
                </a:solidFill>
              </a:rPr>
              <a:t>	Services Since 1996</a:t>
            </a:r>
          </a:p>
        </p:txBody>
      </p:sp>
      <p:pic>
        <p:nvPicPr>
          <p:cNvPr id="120" name="Picture 2" descr="C:\Users\mvanvliet\Desktop\IHC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4452" y="2307880"/>
            <a:ext cx="1181385" cy="705051"/>
          </a:xfrm>
          <a:prstGeom prst="rect">
            <a:avLst/>
          </a:prstGeom>
          <a:extLst>
            <a:ext uri="{909E8E84-426E-40DD-AFC4-6F175D3DCCD1}">
              <a14:hiddenFill xmlns:a14="http://schemas.microsoft.com/office/drawing/2010/main">
                <a:solidFill>
                  <a:srgbClr val="FFFFFF"/>
                </a:solidFill>
              </a14:hiddenFill>
            </a:ext>
          </a:extLst>
        </p:spPr>
      </p:pic>
      <p:pic>
        <p:nvPicPr>
          <p:cNvPr id="121" name="Picture 3" descr="C:\Users\mvanvliet\Desktop\boskalis-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6601" y="3789499"/>
            <a:ext cx="1478364" cy="725639"/>
          </a:xfrm>
          <a:prstGeom prst="rect">
            <a:avLst/>
          </a:prstGeom>
          <a:extLst>
            <a:ext uri="{909E8E84-426E-40DD-AFC4-6F175D3DCCD1}">
              <a14:hiddenFill xmlns:a14="http://schemas.microsoft.com/office/drawing/2010/main">
                <a:solidFill>
                  <a:srgbClr val="FFFFFF"/>
                </a:solidFill>
              </a14:hiddenFill>
            </a:ext>
          </a:extLst>
        </p:spPr>
      </p:pic>
      <p:pic>
        <p:nvPicPr>
          <p:cNvPr id="123" name="Picture 2" descr="K:\2. Clients\Fluor\Software\Development\08-12-2016 Specific Training\Day 1\Logos\1024px-Enbridge_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1301" y="2392074"/>
            <a:ext cx="1647116" cy="449226"/>
          </a:xfrm>
          <a:prstGeom prst="rect">
            <a:avLst/>
          </a:prstGeom>
          <a:extLst>
            <a:ext uri="{909E8E84-426E-40DD-AFC4-6F175D3DCCD1}">
              <a14:hiddenFill xmlns:a14="http://schemas.microsoft.com/office/drawing/2010/main">
                <a:solidFill>
                  <a:srgbClr val="FFFFFF"/>
                </a:solidFill>
              </a14:hiddenFill>
            </a:ext>
          </a:extLst>
        </p:spPr>
      </p:pic>
      <p:pic>
        <p:nvPicPr>
          <p:cNvPr id="124" name="Picture 3" descr="K:\2. Clients\Fluor\Software\Development\08-12-2016 Specific Training\Day 1\Logos\aeco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7712" y="1470362"/>
            <a:ext cx="1092556" cy="1070631"/>
          </a:xfrm>
          <a:prstGeom prst="rect">
            <a:avLst/>
          </a:prstGeom>
          <a:extLst>
            <a:ext uri="{909E8E84-426E-40DD-AFC4-6F175D3DCCD1}">
              <a14:hiddenFill xmlns:a14="http://schemas.microsoft.com/office/drawing/2010/main">
                <a:solidFill>
                  <a:srgbClr val="FFFFFF"/>
                </a:solidFill>
              </a14:hiddenFill>
            </a:ext>
          </a:extLst>
        </p:spPr>
      </p:pic>
      <p:pic>
        <p:nvPicPr>
          <p:cNvPr id="126" name="Picture 5" descr="K:\2. Clients\Fluor\Software\Development\08-12-2016 Specific Training\Day 1\Logos\Mott MacDonal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9247" y="2437457"/>
            <a:ext cx="1029113" cy="1008459"/>
          </a:xfrm>
          <a:prstGeom prst="rect">
            <a:avLst/>
          </a:prstGeom>
          <a:extLst>
            <a:ext uri="{909E8E84-426E-40DD-AFC4-6F175D3DCCD1}">
              <a14:hiddenFill xmlns:a14="http://schemas.microsoft.com/office/drawing/2010/main">
                <a:solidFill>
                  <a:srgbClr val="FFFFFF"/>
                </a:solidFill>
              </a14:hiddenFill>
            </a:ext>
          </a:extLst>
        </p:spPr>
      </p:pic>
      <p:pic>
        <p:nvPicPr>
          <p:cNvPr id="128" name="Picture 127" descr="C:\Users\mvanvliet\Desktop\Yara_International_(emblem).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71903" y="2319669"/>
            <a:ext cx="709537" cy="695298"/>
          </a:xfrm>
          <a:prstGeom prst="rect">
            <a:avLst/>
          </a:prstGeom>
          <a:extLst>
            <a:ext uri="{909E8E84-426E-40DD-AFC4-6F175D3DCCD1}">
              <a14:hiddenFill xmlns:a14="http://schemas.microsoft.com/office/drawing/2010/main">
                <a:solidFill>
                  <a:srgbClr val="FFFFFF"/>
                </a:solidFill>
              </a14:hiddenFill>
            </a:ext>
          </a:extLst>
        </p:spPr>
      </p:pic>
      <p:pic>
        <p:nvPicPr>
          <p:cNvPr id="130" name="Picture 3" descr="C:\Users\mvanvliet\Desktop\Cargill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74335" y="3083263"/>
            <a:ext cx="1321665" cy="578768"/>
          </a:xfrm>
          <a:prstGeom prst="rect">
            <a:avLst/>
          </a:prstGeom>
          <a:extLst>
            <a:ext uri="{909E8E84-426E-40DD-AFC4-6F175D3DCCD1}">
              <a14:hiddenFill xmlns:a14="http://schemas.microsoft.com/office/drawing/2010/main">
                <a:solidFill>
                  <a:srgbClr val="FFFFFF"/>
                </a:solidFill>
              </a14:hiddenFill>
            </a:ext>
          </a:extLst>
        </p:spPr>
      </p:pic>
      <p:pic>
        <p:nvPicPr>
          <p:cNvPr id="131" name="Picture 2" descr="http://wac.450f.edgecastcdn.net/80450F/929thelake.com/files/2011/09/Sasol-Logo.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42522" y="2417631"/>
            <a:ext cx="951279" cy="1008459"/>
          </a:xfrm>
          <a:prstGeom prst="rect">
            <a:avLst/>
          </a:prstGeom>
          <a:extLst>
            <a:ext uri="{909E8E84-426E-40DD-AFC4-6F175D3DCCD1}">
              <a14:hiddenFill xmlns:a14="http://schemas.microsoft.com/office/drawing/2010/main">
                <a:solidFill>
                  <a:srgbClr val="FFFFFF"/>
                </a:solidFill>
              </a14:hiddenFill>
            </a:ext>
          </a:extLst>
        </p:spPr>
      </p:pic>
      <p:pic>
        <p:nvPicPr>
          <p:cNvPr id="134" name="Picture 320"/>
          <p:cNvPicPr>
            <a:picLocks noChangeAspect="1" noChangeArrowheads="1"/>
          </p:cNvPicPr>
          <p:nvPr/>
        </p:nvPicPr>
        <p:blipFill>
          <a:blip r:embed="rId11" cstate="print"/>
          <a:srcRect/>
          <a:stretch>
            <a:fillRect/>
          </a:stretch>
        </p:blipFill>
        <p:spPr bwMode="auto">
          <a:xfrm>
            <a:off x="2741776" y="3012931"/>
            <a:ext cx="1683621" cy="593057"/>
          </a:xfrm>
          <a:prstGeom prst="rect">
            <a:avLst/>
          </a:prstGeom>
        </p:spPr>
      </p:pic>
      <p:pic>
        <p:nvPicPr>
          <p:cNvPr id="136" name="Picture 2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84244" y="3815295"/>
            <a:ext cx="915447" cy="568088"/>
          </a:xfrm>
          <a:prstGeom prst="rect">
            <a:avLst/>
          </a:prstGeom>
        </p:spPr>
      </p:pic>
      <p:pic>
        <p:nvPicPr>
          <p:cNvPr id="137" name="Picture 31" descr="LyondellBasell"/>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542128" y="3948262"/>
            <a:ext cx="1621911" cy="408466"/>
          </a:xfrm>
          <a:prstGeom prst="rect">
            <a:avLst/>
          </a:prstGeom>
        </p:spPr>
      </p:pic>
      <p:pic>
        <p:nvPicPr>
          <p:cNvPr id="139" name="Picture 48" descr="Heineken_4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670306" y="3198572"/>
            <a:ext cx="2077719" cy="354938"/>
          </a:xfrm>
          <a:prstGeom prst="rect">
            <a:avLst/>
          </a:prstGeom>
        </p:spPr>
      </p:pic>
      <p:pic>
        <p:nvPicPr>
          <p:cNvPr id="141" name="Picture 51" descr="BP"/>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695275" y="2855390"/>
            <a:ext cx="654940" cy="852131"/>
          </a:xfrm>
          <a:prstGeom prst="rect">
            <a:avLst/>
          </a:prstGeom>
        </p:spPr>
      </p:pic>
      <p:pic>
        <p:nvPicPr>
          <p:cNvPr id="68" name="Picture 2" descr="http://www.dagvandechemie.nl/uploads/participant/1432194415-albemarlelogo_RGB_300dpi.jpg">
            <a:extLst>
              <a:ext uri="{FF2B5EF4-FFF2-40B4-BE49-F238E27FC236}">
                <a16:creationId xmlns:a16="http://schemas.microsoft.com/office/drawing/2014/main" id="{5B7CE2AC-E3FA-4B7A-9217-4DFE2C31505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299926" y="1705032"/>
            <a:ext cx="2650554" cy="4997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5109B2-B699-43AC-821C-64CDD3EF651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45047" y="1727943"/>
            <a:ext cx="911607" cy="911607"/>
          </a:xfrm>
          <a:prstGeom prst="rect">
            <a:avLst/>
          </a:prstGeom>
        </p:spPr>
      </p:pic>
      <p:pic>
        <p:nvPicPr>
          <p:cNvPr id="7" name="Picture 6">
            <a:extLst>
              <a:ext uri="{FF2B5EF4-FFF2-40B4-BE49-F238E27FC236}">
                <a16:creationId xmlns:a16="http://schemas.microsoft.com/office/drawing/2014/main" id="{2E25C0AE-95FE-4BDF-BD92-0F69F998658F}"/>
              </a:ext>
            </a:extLst>
          </p:cNvPr>
          <p:cNvPicPr>
            <a:picLocks noChangeAspect="1"/>
          </p:cNvPicPr>
          <p:nvPr/>
        </p:nvPicPr>
        <p:blipFill>
          <a:blip r:embed="rId18"/>
          <a:stretch>
            <a:fillRect/>
          </a:stretch>
        </p:blipFill>
        <p:spPr>
          <a:xfrm>
            <a:off x="2581973" y="1754654"/>
            <a:ext cx="2248646" cy="433333"/>
          </a:xfrm>
          <a:prstGeom prst="rect">
            <a:avLst/>
          </a:prstGeom>
        </p:spPr>
      </p:pic>
      <p:pic>
        <p:nvPicPr>
          <p:cNvPr id="8" name="Picture 7">
            <a:extLst>
              <a:ext uri="{FF2B5EF4-FFF2-40B4-BE49-F238E27FC236}">
                <a16:creationId xmlns:a16="http://schemas.microsoft.com/office/drawing/2014/main" id="{BE12E87B-112C-487A-8F39-9492E1828FA0}"/>
              </a:ext>
            </a:extLst>
          </p:cNvPr>
          <p:cNvPicPr>
            <a:picLocks noChangeAspect="1"/>
          </p:cNvPicPr>
          <p:nvPr/>
        </p:nvPicPr>
        <p:blipFill>
          <a:blip r:embed="rId19"/>
          <a:stretch>
            <a:fillRect/>
          </a:stretch>
        </p:blipFill>
        <p:spPr>
          <a:xfrm>
            <a:off x="4502283" y="2458889"/>
            <a:ext cx="1741102" cy="451648"/>
          </a:xfrm>
          <a:prstGeom prst="rect">
            <a:avLst/>
          </a:prstGeom>
        </p:spPr>
      </p:pic>
      <p:pic>
        <p:nvPicPr>
          <p:cNvPr id="1026" name="Picture 2" descr="Afbeeldingsresultaat voor bruce powe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59074" y="1671653"/>
            <a:ext cx="1770335" cy="6245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iter organization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24054" y="3659428"/>
            <a:ext cx="1105645" cy="73745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6460FE4E-DFC6-4078-84B5-134C6526415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83292" y="3592353"/>
            <a:ext cx="838692" cy="777213"/>
          </a:xfrm>
          <a:prstGeom prst="rect">
            <a:avLst/>
          </a:prstGeom>
        </p:spPr>
      </p:pic>
      <p:pic>
        <p:nvPicPr>
          <p:cNvPr id="42" name="Picture 41">
            <a:extLst>
              <a:ext uri="{FF2B5EF4-FFF2-40B4-BE49-F238E27FC236}">
                <a16:creationId xmlns:a16="http://schemas.microsoft.com/office/drawing/2014/main" id="{EA1F84B8-C0F2-4622-8AC6-541F3F044A1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605585" y="3890678"/>
            <a:ext cx="1593663" cy="311067"/>
          </a:xfrm>
          <a:prstGeom prst="rect">
            <a:avLst/>
          </a:prstGeom>
        </p:spPr>
      </p:pic>
      <p:sp>
        <p:nvSpPr>
          <p:cNvPr id="2" name="Slide Number Placeholder 1">
            <a:extLst>
              <a:ext uri="{FF2B5EF4-FFF2-40B4-BE49-F238E27FC236}">
                <a16:creationId xmlns:a16="http://schemas.microsoft.com/office/drawing/2014/main" id="{81025740-9050-44FC-9737-E4F63B1AF7C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631FB-E615-4482-909B-7BE6DA22C966}" type="slidenum">
              <a:rPr kumimoji="0" lang="en-GB" sz="1000" b="0" i="0" u="none" strike="noStrike" kern="1200" cap="none" spc="0" normalizeH="0" baseline="0" noProof="0" smtClean="0">
                <a:ln>
                  <a:noFill/>
                </a:ln>
                <a:solidFill>
                  <a:srgbClr val="333333"/>
                </a:solidFill>
                <a:effectLst/>
                <a:uLnTx/>
                <a:uFillTx/>
                <a:latin typeface="Arial" charset="0"/>
                <a:ea typeface="ＭＳ Ｐゴシック"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000" b="0" i="0" u="none" strike="noStrike" kern="1200" cap="none" spc="0" normalizeH="0" baseline="0" noProof="0" dirty="0">
              <a:ln>
                <a:noFill/>
              </a:ln>
              <a:solidFill>
                <a:srgbClr val="333333"/>
              </a:solidFill>
              <a:effectLst/>
              <a:uLnTx/>
              <a:uFillTx/>
              <a:latin typeface="Arial" charset="0"/>
              <a:ea typeface="ＭＳ Ｐゴシック" pitchFamily="34" charset="-128"/>
              <a:cs typeface="+mn-cs"/>
            </a:endParaRPr>
          </a:p>
        </p:txBody>
      </p:sp>
      <p:pic>
        <p:nvPicPr>
          <p:cNvPr id="27" name="Graphic 26">
            <a:extLst>
              <a:ext uri="{FF2B5EF4-FFF2-40B4-BE49-F238E27FC236}">
                <a16:creationId xmlns:a16="http://schemas.microsoft.com/office/drawing/2014/main" id="{EA69B45C-4586-4E16-B29B-2B40ACAC754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629699" y="261658"/>
            <a:ext cx="1408579" cy="279807"/>
          </a:xfrm>
          <a:prstGeom prst="rect">
            <a:avLst/>
          </a:prstGeom>
        </p:spPr>
      </p:pic>
    </p:spTree>
    <p:extLst>
      <p:ext uri="{BB962C8B-B14F-4D97-AF65-F5344CB8AC3E}">
        <p14:creationId xmlns:p14="http://schemas.microsoft.com/office/powerpoint/2010/main" val="1346330024"/>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7635F7-A825-44FE-A519-E3B7672CA42B}"/>
              </a:ext>
            </a:extLst>
          </p:cNvPr>
          <p:cNvSpPr>
            <a:spLocks noGrp="1"/>
          </p:cNvSpPr>
          <p:nvPr>
            <p:ph type="body" sz="quarter" idx="10"/>
          </p:nvPr>
        </p:nvSpPr>
        <p:spPr>
          <a:xfrm>
            <a:off x="4540611" y="1065156"/>
            <a:ext cx="7182004" cy="4711773"/>
          </a:xfrm>
        </p:spPr>
        <p:txBody>
          <a:bodyPr>
            <a:normAutofit/>
          </a:bodyPr>
          <a:lstStyle/>
          <a:p>
            <a:r>
              <a:rPr lang="en-GB" sz="2000" b="0" dirty="0">
                <a:latin typeface="Fira Sans SemiBold" panose="020B0603050000020004" pitchFamily="34" charset="0"/>
                <a:ea typeface="Fira Sans SemiBold" panose="020B0603050000020004" pitchFamily="34" charset="0"/>
              </a:rPr>
              <a:t>How are we controlling projects?</a:t>
            </a:r>
          </a:p>
          <a:p>
            <a:r>
              <a:rPr lang="en-GB" sz="2000" b="0" dirty="0">
                <a:latin typeface="Fira Sans SemiBold" panose="020B0603050000020004" pitchFamily="34" charset="0"/>
                <a:ea typeface="Fira Sans SemiBold" panose="020B0603050000020004" pitchFamily="34" charset="0"/>
              </a:rPr>
              <a:t>Root causes of overruns and delays</a:t>
            </a:r>
          </a:p>
          <a:p>
            <a:r>
              <a:rPr lang="en-GB" sz="2000" b="0" dirty="0">
                <a:latin typeface="Fira Sans SemiBold" panose="020B0603050000020004" pitchFamily="34" charset="0"/>
                <a:ea typeface="Fira Sans SemiBold" panose="020B0603050000020004" pitchFamily="34" charset="0"/>
              </a:rPr>
              <a:t>Designing an Integrated Project Controls Process</a:t>
            </a:r>
          </a:p>
          <a:p>
            <a:r>
              <a:rPr lang="en-GB" sz="2000" b="0" dirty="0">
                <a:latin typeface="Fira Sans SemiBold" panose="020B0603050000020004" pitchFamily="34" charset="0"/>
                <a:ea typeface="Fira Sans SemiBold" panose="020B0603050000020004" pitchFamily="34" charset="0"/>
              </a:rPr>
              <a:t>Bottlenecks </a:t>
            </a:r>
          </a:p>
          <a:p>
            <a:r>
              <a:rPr lang="en-GB" sz="2000" b="0" dirty="0">
                <a:latin typeface="Fira Sans SemiBold" panose="020B0603050000020004" pitchFamily="34" charset="0"/>
                <a:ea typeface="Fira Sans SemiBold" panose="020B0603050000020004" pitchFamily="34" charset="0"/>
              </a:rPr>
              <a:t>Closing the loop: project benchmarking </a:t>
            </a:r>
          </a:p>
          <a:p>
            <a:r>
              <a:rPr lang="en-GB" sz="2000" b="0" dirty="0">
                <a:latin typeface="Fira Sans SemiBold" panose="020B0603050000020004" pitchFamily="34" charset="0"/>
                <a:ea typeface="Fira Sans SemiBold" panose="020B0603050000020004" pitchFamily="34" charset="0"/>
              </a:rPr>
              <a:t>Case study</a:t>
            </a:r>
          </a:p>
        </p:txBody>
      </p:sp>
      <p:sp>
        <p:nvSpPr>
          <p:cNvPr id="7" name="Title 6">
            <a:extLst>
              <a:ext uri="{FF2B5EF4-FFF2-40B4-BE49-F238E27FC236}">
                <a16:creationId xmlns:a16="http://schemas.microsoft.com/office/drawing/2014/main" id="{975C6ED2-18B1-47BE-8C91-15B9C34DC49B}"/>
              </a:ext>
            </a:extLst>
          </p:cNvPr>
          <p:cNvSpPr>
            <a:spLocks noGrp="1"/>
          </p:cNvSpPr>
          <p:nvPr>
            <p:ph type="title"/>
          </p:nvPr>
        </p:nvSpPr>
        <p:spPr>
          <a:xfrm>
            <a:off x="731085" y="3077793"/>
            <a:ext cx="3175849" cy="783255"/>
          </a:xfrm>
        </p:spPr>
        <p:txBody>
          <a:bodyPr/>
          <a:lstStyle/>
          <a:p>
            <a:r>
              <a:rPr lang="en-GB" dirty="0"/>
              <a:t>Topics</a:t>
            </a:r>
          </a:p>
        </p:txBody>
      </p:sp>
      <p:pic>
        <p:nvPicPr>
          <p:cNvPr id="5" name="Graphic 4">
            <a:extLst>
              <a:ext uri="{FF2B5EF4-FFF2-40B4-BE49-F238E27FC236}">
                <a16:creationId xmlns:a16="http://schemas.microsoft.com/office/drawing/2014/main" id="{85D6AAA5-44EC-480E-85B1-0695E099DE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2674597021"/>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raph profit  up">
            <a:extLst>
              <a:ext uri="{FF2B5EF4-FFF2-40B4-BE49-F238E27FC236}">
                <a16:creationId xmlns:a16="http://schemas.microsoft.com/office/drawing/2014/main" id="{2C974BA0-E68A-40ED-9589-6025D68F08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519930" y="3953162"/>
            <a:ext cx="6349557" cy="293738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1"/>
          <p:cNvSpPr txBox="1">
            <a:spLocks/>
          </p:cNvSpPr>
          <p:nvPr/>
        </p:nvSpPr>
        <p:spPr>
          <a:xfrm>
            <a:off x="-30476" y="491043"/>
            <a:ext cx="5281925" cy="864682"/>
          </a:xfrm>
          <a:custGeom>
            <a:avLst/>
            <a:gdLst>
              <a:gd name="connsiteX0" fmla="*/ 0 w 3252788"/>
              <a:gd name="connsiteY0" fmla="*/ 0 h 864682"/>
              <a:gd name="connsiteX1" fmla="*/ 3252788 w 3252788"/>
              <a:gd name="connsiteY1" fmla="*/ 0 h 864682"/>
              <a:gd name="connsiteX2" fmla="*/ 3252788 w 3252788"/>
              <a:gd name="connsiteY2" fmla="*/ 864682 h 864682"/>
              <a:gd name="connsiteX3" fmla="*/ 0 w 3252788"/>
              <a:gd name="connsiteY3" fmla="*/ 864682 h 864682"/>
              <a:gd name="connsiteX4" fmla="*/ 0 w 3252788"/>
              <a:gd name="connsiteY4" fmla="*/ 0 h 864682"/>
              <a:gd name="connsiteX0" fmla="*/ 0 w 3423476"/>
              <a:gd name="connsiteY0" fmla="*/ 0 h 864682"/>
              <a:gd name="connsiteX1" fmla="*/ 3423476 w 3423476"/>
              <a:gd name="connsiteY1" fmla="*/ 0 h 864682"/>
              <a:gd name="connsiteX2" fmla="*/ 3252788 w 3423476"/>
              <a:gd name="connsiteY2" fmla="*/ 864682 h 864682"/>
              <a:gd name="connsiteX3" fmla="*/ 0 w 3423476"/>
              <a:gd name="connsiteY3" fmla="*/ 864682 h 864682"/>
              <a:gd name="connsiteX4" fmla="*/ 0 w 3423476"/>
              <a:gd name="connsiteY4" fmla="*/ 0 h 86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476" h="864682">
                <a:moveTo>
                  <a:pt x="0" y="0"/>
                </a:moveTo>
                <a:lnTo>
                  <a:pt x="3423476" y="0"/>
                </a:lnTo>
                <a:lnTo>
                  <a:pt x="3252788" y="864682"/>
                </a:lnTo>
                <a:lnTo>
                  <a:pt x="0" y="864682"/>
                </a:lnTo>
                <a:lnTo>
                  <a:pt x="0" y="0"/>
                </a:lnTo>
                <a:close/>
              </a:path>
            </a:pathLst>
          </a:custGeom>
          <a:gradFill flip="none" rotWithShape="1">
            <a:gsLst>
              <a:gs pos="0">
                <a:schemeClr val="accent1"/>
              </a:gs>
              <a:gs pos="100000">
                <a:schemeClr val="accent1">
                  <a:alpha val="80000"/>
                </a:schemeClr>
              </a:gs>
            </a:gsLst>
            <a:lin ang="0" scaled="0"/>
            <a:tileRect/>
          </a:gradFill>
        </p:spPr>
        <p:txBody>
          <a:bodyPr vert="horz" lIns="91440" tIns="45720" rIns="91440" bIns="45720" rtlCol="0" anchor="ctr">
            <a:normAutofit/>
          </a:bodyPr>
          <a:lstStyle>
            <a:lvl1pPr algn="ctr" defTabSz="914400" rtl="0" eaLnBrk="1" latinLnBrk="0" hangingPunct="1">
              <a:spcBef>
                <a:spcPct val="0"/>
              </a:spcBef>
              <a:buNone/>
              <a:defRPr sz="4400" b="1" kern="1200" spc="50" baseline="0">
                <a:solidFill>
                  <a:schemeClr val="tx1"/>
                </a:solidFill>
                <a:latin typeface="Fira Sans" panose="020B0503050000020004" pitchFamily="34" charset="0"/>
                <a:ea typeface="Fira Sans" panose="020B0503050000020004" pitchFamily="34" charset="0"/>
                <a:cs typeface="+mj-cs"/>
              </a:defRPr>
            </a:lvl1pPr>
          </a:lstStyle>
          <a:p>
            <a:pPr algn="l">
              <a:tabLst>
                <a:tab pos="542925" algn="l"/>
              </a:tabLst>
            </a:pPr>
            <a:r>
              <a:rPr lang="nl-NL" sz="3600" dirty="0">
                <a:solidFill>
                  <a:schemeClr val="bg1"/>
                </a:solidFill>
              </a:rPr>
              <a:t>	Objectives</a:t>
            </a:r>
          </a:p>
        </p:txBody>
      </p:sp>
      <p:sp>
        <p:nvSpPr>
          <p:cNvPr id="23" name="Content Placeholder 11">
            <a:extLst>
              <a:ext uri="{FF2B5EF4-FFF2-40B4-BE49-F238E27FC236}">
                <a16:creationId xmlns:a16="http://schemas.microsoft.com/office/drawing/2014/main" id="{2F517AA9-CE19-488E-AE1D-28AA1D916044}"/>
              </a:ext>
            </a:extLst>
          </p:cNvPr>
          <p:cNvSpPr txBox="1">
            <a:spLocks/>
          </p:cNvSpPr>
          <p:nvPr/>
        </p:nvSpPr>
        <p:spPr>
          <a:xfrm>
            <a:off x="654311" y="1873611"/>
            <a:ext cx="9243751" cy="415369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2000" kern="1200" spc="50" baseline="0">
                <a:solidFill>
                  <a:schemeClr val="tx1"/>
                </a:solidFill>
                <a:latin typeface="Fira Sans Condensed Medium" panose="020B06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4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Why is it important to see project controls as an integrated approach, instead of a collection of individual disciplines?</a:t>
            </a:r>
          </a:p>
          <a:p>
            <a:pPr>
              <a:lnSpc>
                <a:spcPct val="14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What are the most common pitfalls? How to avoid them?</a:t>
            </a:r>
          </a:p>
          <a:p>
            <a:pPr>
              <a:lnSpc>
                <a:spcPct val="14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How can your organization achieve an integrated project controls process? </a:t>
            </a:r>
          </a:p>
          <a:p>
            <a:pPr>
              <a:lnSpc>
                <a:spcPct val="140000"/>
              </a:lnSpc>
              <a:buClr>
                <a:schemeClr val="accent1"/>
              </a:buClr>
              <a:buSzPct val="80000"/>
              <a:buFont typeface="Wingdings" panose="05000000000000000000" pitchFamily="2" charset="2"/>
              <a:buChar char="§"/>
            </a:pPr>
            <a:r>
              <a:rPr lang="en-US" sz="1800" dirty="0">
                <a:latin typeface="+mj-lt"/>
                <a:cs typeface="Calibri" panose="020F0502020204030204" pitchFamily="34" charset="0"/>
              </a:rPr>
              <a:t>How to improve investment decisions &amp; strategies? </a:t>
            </a:r>
          </a:p>
        </p:txBody>
      </p:sp>
      <p:pic>
        <p:nvPicPr>
          <p:cNvPr id="6" name="Graphic 5">
            <a:extLst>
              <a:ext uri="{FF2B5EF4-FFF2-40B4-BE49-F238E27FC236}">
                <a16:creationId xmlns:a16="http://schemas.microsoft.com/office/drawing/2014/main" id="{DE42A1F6-CD77-4C0F-9BC7-01FBCAA1B9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058" y="6369768"/>
            <a:ext cx="1408579" cy="279807"/>
          </a:xfrm>
          <a:prstGeom prst="rect">
            <a:avLst/>
          </a:prstGeom>
        </p:spPr>
      </p:pic>
    </p:spTree>
    <p:extLst>
      <p:ext uri="{BB962C8B-B14F-4D97-AF65-F5344CB8AC3E}">
        <p14:creationId xmlns:p14="http://schemas.microsoft.com/office/powerpoint/2010/main" val="37165115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fade">
                                      <p:cBhvr>
                                        <p:cTn id="22" dur="500"/>
                                        <p:tgtEl>
                                          <p:spTgt spid="23">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fade">
                                      <p:cBhvr>
                                        <p:cTn id="2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8976a9a732d3f5e3e38e2c285cbb348842b54b6"/>
</p:tagLst>
</file>

<file path=ppt/theme/theme1.xml><?xml version="1.0" encoding="utf-8"?>
<a:theme xmlns:a="http://schemas.openxmlformats.org/drawingml/2006/main" name="Office Theme">
  <a:themeElements>
    <a:clrScheme name="Custom 1">
      <a:dk1>
        <a:srgbClr val="2E2F33"/>
      </a:dk1>
      <a:lt1>
        <a:sysClr val="window" lastClr="FFFFFF"/>
      </a:lt1>
      <a:dk2>
        <a:srgbClr val="29292C"/>
      </a:dk2>
      <a:lt2>
        <a:srgbClr val="F4F4F4"/>
      </a:lt2>
      <a:accent1>
        <a:srgbClr val="F47B20"/>
      </a:accent1>
      <a:accent2>
        <a:srgbClr val="1E9CE1"/>
      </a:accent2>
      <a:accent3>
        <a:srgbClr val="9BBB59"/>
      </a:accent3>
      <a:accent4>
        <a:srgbClr val="8064A2"/>
      </a:accent4>
      <a:accent5>
        <a:srgbClr val="4BACC6"/>
      </a:accent5>
      <a:accent6>
        <a:srgbClr val="F79646"/>
      </a:accent6>
      <a:hlink>
        <a:srgbClr val="F47B20"/>
      </a:hlink>
      <a:folHlink>
        <a:srgbClr val="F47B20"/>
      </a:folHlink>
    </a:clrScheme>
    <a:fontScheme name="CEC">
      <a:majorFont>
        <a:latin typeface="Fira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st Engineering 2018-v2">
      <a:dk1>
        <a:srgbClr val="333333"/>
      </a:dk1>
      <a:lt1>
        <a:sysClr val="window" lastClr="FFFFFF"/>
      </a:lt1>
      <a:dk2>
        <a:srgbClr val="444444"/>
      </a:dk2>
      <a:lt2>
        <a:srgbClr val="E5E5E5"/>
      </a:lt2>
      <a:accent1>
        <a:srgbClr val="F47B20"/>
      </a:accent1>
      <a:accent2>
        <a:srgbClr val="015174"/>
      </a:accent2>
      <a:accent3>
        <a:srgbClr val="AEC3E4"/>
      </a:accent3>
      <a:accent4>
        <a:srgbClr val="08A479"/>
      </a:accent4>
      <a:accent5>
        <a:srgbClr val="054F67"/>
      </a:accent5>
      <a:accent6>
        <a:srgbClr val="328FAA"/>
      </a:accent6>
      <a:hlink>
        <a:srgbClr val="F47B20"/>
      </a:hlink>
      <a:folHlink>
        <a:srgbClr val="CB6428"/>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gradFill flip="none" rotWithShape="1">
          <a:gsLst>
            <a:gs pos="0">
              <a:schemeClr val="accent1"/>
            </a:gs>
            <a:gs pos="100000">
              <a:schemeClr val="accent1">
                <a:alpha val="80000"/>
              </a:schemeClr>
            </a:gs>
          </a:gsLst>
          <a:lin ang="0" scaled="0"/>
          <a:tileRect/>
        </a:gradFill>
      </a:spPr>
      <a:bodyPr vert="horz" wrap="square" lIns="648000" tIns="108000" rIns="900000" bIns="108000" rtlCol="0" anchor="ctr">
        <a:spAutoFit/>
      </a:bodyPr>
      <a:lstStyle>
        <a:defPPr algn="l">
          <a:tabLst>
            <a:tab pos="542925" algn="l"/>
          </a:tabLst>
          <a:defRPr sz="1000" dirty="0" smtClean="0">
            <a:solidFill>
              <a:schemeClr val="bg1"/>
            </a:solidFill>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cost-engineering-academy-template.potx" id="{0FABCDE5-893A-4B2A-951E-E838D6D85BBF}" vid="{6F9F20F2-5E1A-413A-ACA6-3D12500A74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a0b47d-9ef2-4bc5-a9d7-32715db848fd">
      <Terms xmlns="http://schemas.microsoft.com/office/infopath/2007/PartnerControls"/>
    </lcf76f155ced4ddcb4097134ff3c332f>
    <TaxCatchAll xmlns="0c619341-54fb-4205-8ed8-2e96d7aff11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C4373E915EC4443A12789F4A387A438" ma:contentTypeVersion="13" ma:contentTypeDescription="Een nieuw document maken." ma:contentTypeScope="" ma:versionID="648b8088f1031a3651e6033f437436d5">
  <xsd:schema xmlns:xsd="http://www.w3.org/2001/XMLSchema" xmlns:xs="http://www.w3.org/2001/XMLSchema" xmlns:p="http://schemas.microsoft.com/office/2006/metadata/properties" xmlns:ns2="13a0b47d-9ef2-4bc5-a9d7-32715db848fd" xmlns:ns3="0c619341-54fb-4205-8ed8-2e96d7aff11c" targetNamespace="http://schemas.microsoft.com/office/2006/metadata/properties" ma:root="true" ma:fieldsID="5bb3557396b558345ec334d43e74c50d" ns2:_="" ns3:_="">
    <xsd:import namespace="13a0b47d-9ef2-4bc5-a9d7-32715db848fd"/>
    <xsd:import namespace="0c619341-54fb-4205-8ed8-2e96d7aff11c"/>
    <xsd:element name="properties">
      <xsd:complexType>
        <xsd:sequence>
          <xsd:element name="documentManagement">
            <xsd:complexType>
              <xsd:all>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a0b47d-9ef2-4bc5-a9d7-32715db848f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ternalName="MediaServiceDateTaken" ma:readOnly="true">
      <xsd:simpleType>
        <xsd:restriction base="dms:Text"/>
      </xsd:simpleType>
    </xsd:element>
    <xsd:element name="MediaLengthInSeconds" ma:index="9" nillable="true" ma:displayName="Length (seconds)" ma:internalName="MediaLengthInSeconds" ma:readOnly="true">
      <xsd:simpleType>
        <xsd:restriction base="dms:Unknown"/>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43b5836e-819a-49f0-bcb2-a6188ac8dba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c619341-54fb-4205-8ed8-2e96d7aff11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fbccfb3-442b-4b64-878c-76a5d48e9d0a}" ma:internalName="TaxCatchAll" ma:showField="CatchAllData" ma:web="0c619341-54fb-4205-8ed8-2e96d7aff1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09C43A-D328-4871-B252-C6CEA1293BF9}">
  <ds:schemaRefs>
    <ds:schemaRef ds:uri="http://schemas.microsoft.com/office/2006/metadata/properties"/>
    <ds:schemaRef ds:uri="http://schemas.microsoft.com/office/infopath/2007/PartnerControls"/>
    <ds:schemaRef ds:uri="13a0b47d-9ef2-4bc5-a9d7-32715db848fd"/>
    <ds:schemaRef ds:uri="0c619341-54fb-4205-8ed8-2e96d7aff11c"/>
  </ds:schemaRefs>
</ds:datastoreItem>
</file>

<file path=customXml/itemProps2.xml><?xml version="1.0" encoding="utf-8"?>
<ds:datastoreItem xmlns:ds="http://schemas.openxmlformats.org/officeDocument/2006/customXml" ds:itemID="{1F92D57D-E568-4C7D-B506-0A867CAE6F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a0b47d-9ef2-4bc5-a9d7-32715db848fd"/>
    <ds:schemaRef ds:uri="0c619341-54fb-4205-8ed8-2e96d7aff1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B2CFA6-01EF-43FE-847A-61FF118146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TotalTime>
  <Words>3513</Words>
  <Application>Microsoft Office PowerPoint</Application>
  <PresentationFormat>Breedbeeld</PresentationFormat>
  <Paragraphs>393</Paragraphs>
  <Slides>46</Slides>
  <Notes>27</Notes>
  <HiddenSlides>0</HiddenSlides>
  <MMClips>0</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46</vt:i4>
      </vt:variant>
    </vt:vector>
  </HeadingPairs>
  <TitlesOfParts>
    <vt:vector size="58" baseType="lpstr">
      <vt:lpstr>Arial</vt:lpstr>
      <vt:lpstr>Wingdings</vt:lpstr>
      <vt:lpstr>Fira Sans Medium</vt:lpstr>
      <vt:lpstr>FiraSans-Medium</vt:lpstr>
      <vt:lpstr>Fira Sans SemiBold</vt:lpstr>
      <vt:lpstr>Calibri</vt:lpstr>
      <vt:lpstr>Fira Sans Condensed Medium</vt:lpstr>
      <vt:lpstr>Fira Sans</vt:lpstr>
      <vt:lpstr>FiraSans-Bold</vt:lpstr>
      <vt:lpstr>Open Sans</vt:lpstr>
      <vt:lpstr>Office Theme</vt:lpstr>
      <vt:lpstr>1_Office Theme</vt:lpstr>
      <vt:lpstr>INTEGRATED PROJECT CONTROLS: Get off your islands!</vt:lpstr>
      <vt:lpstr>PowerPoint-presentatie</vt:lpstr>
      <vt:lpstr>PowerPoint-presentatie</vt:lpstr>
      <vt:lpstr>PowerPoint-presentatie</vt:lpstr>
      <vt:lpstr>PowerPoint-presentatie</vt:lpstr>
      <vt:lpstr>PowerPoint-presentatie</vt:lpstr>
      <vt:lpstr>PowerPoint-presentatie</vt:lpstr>
      <vt:lpstr>Topics</vt:lpstr>
      <vt:lpstr>PowerPoint-presentatie</vt:lpstr>
      <vt:lpstr>How are we doing at  controlling projects?</vt:lpstr>
      <vt:lpstr>PowerPoint-presentatie</vt:lpstr>
      <vt:lpstr>PowerPoint-presentatie</vt:lpstr>
      <vt:lpstr>PowerPoint-presentatie</vt:lpstr>
      <vt:lpstr>PowerPoint-presentatie</vt:lpstr>
      <vt:lpstr>Root Causes of Overruns and Delays</vt:lpstr>
      <vt:lpstr>PowerPoint-presentatie</vt:lpstr>
      <vt:lpstr>PowerPoint-presentatie</vt:lpstr>
      <vt:lpstr>Designing an Integrated Project Controls Process</vt:lpstr>
      <vt:lpstr>PowerPoint-presentatie</vt:lpstr>
      <vt:lpstr>PowerPoint-presentatie</vt:lpstr>
      <vt:lpstr>Closing the loop:  Integrated Project Controls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Conclusion</vt:lpstr>
      <vt:lpstr>PowerPoint-presentatie</vt:lpstr>
      <vt:lpstr>PowerPoint-presentatie</vt:lpstr>
      <vt:lpstr>PowerPoint-presentatie</vt:lpstr>
      <vt:lpstr>Case Study</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NEXT GENERATION  PROJECT COST MANAGEMENT: INTEGRATED PROJECT CONTROLS</dc:title>
  <dc:creator>Elmer Sachteleben</dc:creator>
  <cp:lastModifiedBy>Francis Bakker</cp:lastModifiedBy>
  <cp:revision>108</cp:revision>
  <dcterms:created xsi:type="dcterms:W3CDTF">2019-04-29T12:38:18Z</dcterms:created>
  <dcterms:modified xsi:type="dcterms:W3CDTF">2022-08-26T10:19:07Z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0x010100AC4373E915EC4443A12789F4A387A438</vt:lpwstr>
  </property>
</Properties>
</file>