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7"/>
  </p:notesMasterIdLst>
  <p:handoutMasterIdLst>
    <p:handoutMasterId r:id="rId28"/>
  </p:handoutMasterIdLst>
  <p:sldIdLst>
    <p:sldId id="1673" r:id="rId6"/>
    <p:sldId id="925" r:id="rId7"/>
    <p:sldId id="926" r:id="rId8"/>
    <p:sldId id="1620" r:id="rId9"/>
    <p:sldId id="1651" r:id="rId10"/>
    <p:sldId id="1652" r:id="rId11"/>
    <p:sldId id="1653" r:id="rId12"/>
    <p:sldId id="1654" r:id="rId13"/>
    <p:sldId id="1674" r:id="rId14"/>
    <p:sldId id="1655" r:id="rId15"/>
    <p:sldId id="1656" r:id="rId16"/>
    <p:sldId id="1658" r:id="rId17"/>
    <p:sldId id="1664" r:id="rId18"/>
    <p:sldId id="1659" r:id="rId19"/>
    <p:sldId id="1665" r:id="rId20"/>
    <p:sldId id="1666" r:id="rId21"/>
    <p:sldId id="1667" r:id="rId22"/>
    <p:sldId id="1668" r:id="rId23"/>
    <p:sldId id="1671" r:id="rId24"/>
    <p:sldId id="1669" r:id="rId25"/>
    <p:sldId id="1670" r:id="rId2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Haest" initials="RH" lastIdx="13" clrIdx="0">
    <p:extLst>
      <p:ext uri="{19B8F6BF-5375-455C-9EA6-DF929625EA0E}">
        <p15:presenceInfo xmlns:p15="http://schemas.microsoft.com/office/powerpoint/2012/main" userId="Rob Haest" providerId="None"/>
      </p:ext>
    </p:extLst>
  </p:cmAuthor>
  <p:cmAuthor id="2" name="Rob Haest" initials="RH [2]" lastIdx="42" clrIdx="1">
    <p:extLst>
      <p:ext uri="{19B8F6BF-5375-455C-9EA6-DF929625EA0E}">
        <p15:presenceInfo xmlns:p15="http://schemas.microsoft.com/office/powerpoint/2012/main" userId="S-1-5-21-179705128-1361655137-3080720697-1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4" autoAdjust="0"/>
    <p:restoredTop sz="91604" autoAdjust="0"/>
  </p:normalViewPr>
  <p:slideViewPr>
    <p:cSldViewPr snapToGrid="0">
      <p:cViewPr varScale="1">
        <p:scale>
          <a:sx n="78" d="100"/>
          <a:sy n="78" d="100"/>
        </p:scale>
        <p:origin x="1205" y="7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04" y="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4-14T11:30:18.656" idx="40">
    <p:pos x="10" y="10"/>
    <p:text>delete slide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4-15T08:38:19.484" idx="41">
    <p:pos x="10" y="10"/>
    <p:text>delete slide?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4-07T10:41:57.691" idx="17">
    <p:pos x="108" y="70"/>
    <p:text>Optional: Add Climeworks project example as well to explain the principle of core technology and balance of plant.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F2D4AE-72B3-4B66-A35E-10DFB9837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B65B1-AAB8-479E-A79C-56910EBC9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683A-9577-4231-83B8-DF872E40FE4F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36B11-F47B-4FB9-91FB-AC3733437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2DFDB-9D14-4A50-B19B-C6C9874D36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E1353-E3BB-49CB-B0F9-C90EF4832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32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47C7D-7497-4AF1-9388-6999557DD50E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804A-0C6F-49A6-9BB3-238A1378A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1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0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64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18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49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0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21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45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06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20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546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41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DBE4-966B-4F0C-AF81-59D2D1B84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3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6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E2F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DBE4-966B-4F0C-AF81-59D2D1B84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4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7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DBE4-966B-4F0C-AF81-59D2D1B84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0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DBE4-966B-4F0C-AF81-59D2D1B847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58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98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46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9804A-0C6F-49A6-9BB3-238A1378A11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10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34B1-2B86-40DB-A1FC-5CC86F27C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EAD3-308B-4ABB-8F64-6AADA83F1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0C13-1487-4DFE-98D1-E905D8EF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E08C7-C5C8-4320-B8EA-54B4A03D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6D7B6-F0B1-4E56-9ECB-447F1E9E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33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CBD0-AF09-47D3-A8DB-5887CCD9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9FA48-9E8A-434C-8BB7-245376EFE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885A7-6350-4A42-A8DC-B9E5929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5BB92-F026-4CA9-94A4-78906C6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4431-7159-48CD-BFEE-168A0680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57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5CC33-A35D-4D7C-839F-68892F454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75BFE-EA8A-44F1-B85F-C5C8915A4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5D6AC-BFD1-4580-8B53-92417273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AB8E-2E29-4524-9B0D-1172502A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E57C-881B-4996-AC42-91814DBF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18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723FE0-8B30-484F-885B-32F9877FD530}"/>
              </a:ext>
            </a:extLst>
          </p:cNvPr>
          <p:cNvSpPr/>
          <p:nvPr/>
        </p:nvSpPr>
        <p:spPr>
          <a:xfrm>
            <a:off x="-1" y="2738439"/>
            <a:ext cx="12192001" cy="4119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nl-NL" sz="162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42" y="3442231"/>
            <a:ext cx="10906124" cy="677333"/>
          </a:xfrm>
          <a:ln>
            <a:noFill/>
          </a:ln>
        </p:spPr>
        <p:txBody>
          <a:bodyPr anchor="ctr">
            <a:noAutofit/>
          </a:bodyPr>
          <a:lstStyle>
            <a:lvl1pPr algn="ctr">
              <a:defRPr sz="432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02F289-8410-4A80-9B9E-5D5013CE9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42" y="4119564"/>
            <a:ext cx="10906124" cy="692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bg2"/>
                </a:solidFill>
              </a:defRPr>
            </a:lvl2pPr>
            <a:lvl3pPr marL="822960" indent="0" algn="ctr">
              <a:buNone/>
              <a:defRPr>
                <a:solidFill>
                  <a:schemeClr val="bg2"/>
                </a:solidFill>
              </a:defRPr>
            </a:lvl3pPr>
            <a:lvl4pPr marL="1234440" indent="0" algn="ctr">
              <a:buNone/>
              <a:defRPr>
                <a:solidFill>
                  <a:schemeClr val="bg2"/>
                </a:solidFill>
              </a:defRPr>
            </a:lvl4pPr>
            <a:lvl5pPr marL="164592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80C945-31BB-4A44-A0F1-B8AECC70944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27508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Background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12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536" y="2046293"/>
            <a:ext cx="6451600" cy="414813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023"/>
            <a:ext cx="6244720" cy="734011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288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488633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(with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939" y="2738439"/>
            <a:ext cx="6451600" cy="345598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023"/>
            <a:ext cx="6244720" cy="734011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288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488633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189D19D-AE34-4C0D-8346-DDF0D8BD3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939" y="2046289"/>
            <a:ext cx="6451600" cy="6921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520" b="1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86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941" y="2046293"/>
            <a:ext cx="5376863" cy="414813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023"/>
            <a:ext cx="6244720" cy="734011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288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488633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51035D9-6BF2-46E6-B2D2-D52B7E3195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5" y="2046293"/>
            <a:ext cx="5376863" cy="414813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538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321" y="663580"/>
            <a:ext cx="10901363" cy="692149"/>
          </a:xfrm>
        </p:spPr>
        <p:txBody>
          <a:bodyPr anchor="ctr">
            <a:noAutofit/>
          </a:bodyPr>
          <a:lstStyle>
            <a:lvl1pPr algn="ctr">
              <a:defRPr sz="288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5321" y="2046288"/>
            <a:ext cx="10901361" cy="414813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62360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584220-E09D-4802-AF21-62E9DA5D7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35"/>
          <a:stretch/>
        </p:blipFill>
        <p:spPr>
          <a:xfrm>
            <a:off x="3" y="0"/>
            <a:ext cx="12201860" cy="6409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723FE0-8B30-484F-885B-32F9877FD530}"/>
              </a:ext>
            </a:extLst>
          </p:cNvPr>
          <p:cNvSpPr/>
          <p:nvPr/>
        </p:nvSpPr>
        <p:spPr>
          <a:xfrm>
            <a:off x="-1" y="2738439"/>
            <a:ext cx="12192001" cy="4119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nl-NL" sz="162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42" y="3442231"/>
            <a:ext cx="10906124" cy="677333"/>
          </a:xfrm>
          <a:ln>
            <a:noFill/>
          </a:ln>
        </p:spPr>
        <p:txBody>
          <a:bodyPr anchor="ctr">
            <a:noAutofit/>
          </a:bodyPr>
          <a:lstStyle>
            <a:lvl1pPr algn="ctr">
              <a:defRPr sz="432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05A19-96B9-4CC6-A066-E4DB1E448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4" y="5742990"/>
            <a:ext cx="1689100" cy="4514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02F289-8410-4A80-9B9E-5D5013CE9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42" y="4119564"/>
            <a:ext cx="10906124" cy="692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bg2"/>
                </a:solidFill>
              </a:defRPr>
            </a:lvl2pPr>
            <a:lvl3pPr marL="822960" indent="0" algn="ctr">
              <a:buNone/>
              <a:defRPr>
                <a:solidFill>
                  <a:schemeClr val="bg2"/>
                </a:solidFill>
              </a:defRPr>
            </a:lvl3pPr>
            <a:lvl4pPr marL="1234440" indent="0" algn="ctr">
              <a:buNone/>
              <a:defRPr>
                <a:solidFill>
                  <a:schemeClr val="bg2"/>
                </a:solidFill>
              </a:defRPr>
            </a:lvl4pPr>
            <a:lvl5pPr marL="164592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7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F7CD7E-8D98-42C2-BA58-DF88B39859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"/>
            <a:ext cx="12192000" cy="27786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23FE0-8B30-484F-885B-32F9877FD530}"/>
              </a:ext>
            </a:extLst>
          </p:cNvPr>
          <p:cNvSpPr/>
          <p:nvPr/>
        </p:nvSpPr>
        <p:spPr>
          <a:xfrm>
            <a:off x="-1" y="2738439"/>
            <a:ext cx="12192001" cy="4119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nl-NL" sz="162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42" y="3442231"/>
            <a:ext cx="10906124" cy="677333"/>
          </a:xfrm>
          <a:ln>
            <a:noFill/>
          </a:ln>
        </p:spPr>
        <p:txBody>
          <a:bodyPr anchor="ctr">
            <a:noAutofit/>
          </a:bodyPr>
          <a:lstStyle>
            <a:lvl1pPr algn="ctr">
              <a:defRPr sz="432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MAIN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05A19-96B9-4CC6-A066-E4DB1E448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4" y="5742990"/>
            <a:ext cx="1689100" cy="45144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02F289-8410-4A80-9B9E-5D5013CE9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42" y="4119564"/>
            <a:ext cx="10906124" cy="6921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11480" indent="0" algn="ctr">
              <a:buNone/>
              <a:defRPr>
                <a:solidFill>
                  <a:schemeClr val="bg2"/>
                </a:solidFill>
              </a:defRPr>
            </a:lvl2pPr>
            <a:lvl3pPr marL="822960" indent="0" algn="ctr">
              <a:buNone/>
              <a:defRPr>
                <a:solidFill>
                  <a:schemeClr val="bg2"/>
                </a:solidFill>
              </a:defRPr>
            </a:lvl3pPr>
            <a:lvl4pPr marL="1234440" indent="0" algn="ctr">
              <a:buNone/>
              <a:defRPr>
                <a:solidFill>
                  <a:schemeClr val="bg2"/>
                </a:solidFill>
              </a:defRPr>
            </a:lvl4pPr>
            <a:lvl5pPr marL="164592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2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939" y="2046293"/>
            <a:ext cx="6451600" cy="414813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023"/>
            <a:ext cx="6244720" cy="734011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288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488633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083-1549-44C2-8421-211A3886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8F79-1F82-474E-B1EB-02F3CF6B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53379-EEAC-4B9E-96DD-D9FD3A7E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B850F-0853-449D-B260-229D845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88C6E-84B5-47B4-89FB-6399F09F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4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(with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939" y="2738439"/>
            <a:ext cx="6451600" cy="345598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023"/>
            <a:ext cx="6244720" cy="734011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288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488633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189D19D-AE34-4C0D-8346-DDF0D8BD3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939" y="2046289"/>
            <a:ext cx="6451600" cy="6921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520" b="1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43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941" y="2046293"/>
            <a:ext cx="5376863" cy="414813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023"/>
            <a:ext cx="6244720" cy="734011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288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488633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51035D9-6BF2-46E6-B2D2-D52B7E3195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5" y="2046293"/>
            <a:ext cx="5376863" cy="4148137"/>
          </a:xfrm>
        </p:spPr>
        <p:txBody>
          <a:bodyPr/>
          <a:lstStyle>
            <a:lvl1pPr marL="308610" indent="-30861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60">
                <a:latin typeface="+mn-lt"/>
              </a:defRPr>
            </a:lvl1pPr>
            <a:lvl2pPr marL="668656" indent="-257176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826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69B19B-613A-4DB0-A2CC-FD5568216D0A}"/>
              </a:ext>
            </a:extLst>
          </p:cNvPr>
          <p:cNvSpPr/>
          <p:nvPr/>
        </p:nvSpPr>
        <p:spPr>
          <a:xfrm rot="-180000">
            <a:off x="-279072" y="5537205"/>
            <a:ext cx="12597752" cy="264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321" y="663580"/>
            <a:ext cx="10901363" cy="692149"/>
          </a:xfrm>
        </p:spPr>
        <p:txBody>
          <a:bodyPr anchor="ctr">
            <a:noAutofit/>
          </a:bodyPr>
          <a:lstStyle>
            <a:lvl1pPr algn="ctr">
              <a:defRPr sz="288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5321" y="2046288"/>
            <a:ext cx="10901361" cy="414813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673377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cons both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570042" y="1873617"/>
            <a:ext cx="2619855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8445" y="2872009"/>
            <a:ext cx="2624683" cy="107488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56862" y="3957280"/>
            <a:ext cx="2619855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56859" y="4955674"/>
            <a:ext cx="2624683" cy="1066079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2938" y="663580"/>
            <a:ext cx="10906125" cy="692149"/>
          </a:xfrm>
        </p:spPr>
        <p:txBody>
          <a:bodyPr anchor="t"/>
          <a:lstStyle>
            <a:lvl1pPr algn="ctr"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026877" y="1873617"/>
            <a:ext cx="2615033" cy="998392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015289" y="2872009"/>
            <a:ext cx="2619852" cy="1074882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013693" y="3957280"/>
            <a:ext cx="2615033" cy="998392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13702" y="4955674"/>
            <a:ext cx="2619852" cy="1066079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44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67980" y="1994610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67596" y="3027113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67595" y="4057854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667596" y="5089476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789754" y="1883213"/>
            <a:ext cx="2605015" cy="413854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Graphic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10784403" y="1994610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10784018" y="3027113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10784016" y="4057854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10784018" y="5089476"/>
            <a:ext cx="764661" cy="764662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797819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| Me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427947"/>
          </a:xfrm>
          <a:prstGeom prst="rect">
            <a:avLst/>
          </a:prstGeom>
        </p:spPr>
      </p:pic>
      <p:sp>
        <p:nvSpPr>
          <p:cNvPr id="5" name="Flowchart: Manual Input 4"/>
          <p:cNvSpPr/>
          <p:nvPr userDrawn="1"/>
        </p:nvSpPr>
        <p:spPr>
          <a:xfrm flipH="1">
            <a:off x="992" y="356659"/>
            <a:ext cx="12192000" cy="5925277"/>
          </a:xfrm>
          <a:prstGeom prst="flowChartManualInpu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nl-NL" sz="2100"/>
          </a:p>
        </p:txBody>
      </p:sp>
      <p:sp>
        <p:nvSpPr>
          <p:cNvPr id="6" name="Flowchart: Manual Input 5"/>
          <p:cNvSpPr/>
          <p:nvPr userDrawn="1"/>
        </p:nvSpPr>
        <p:spPr>
          <a:xfrm flipH="1">
            <a:off x="0" y="918864"/>
            <a:ext cx="12192000" cy="5939136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nl-NL" sz="21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3392" y="2372887"/>
            <a:ext cx="10945216" cy="4127500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Aileron Light" pitchFamily="50" charset="0"/>
              </a:defRPr>
            </a:lvl1pPr>
            <a:lvl2pPr>
              <a:defRPr sz="3300">
                <a:latin typeface="Aileron Light" pitchFamily="50" charset="0"/>
              </a:defRPr>
            </a:lvl2pPr>
            <a:lvl3pPr>
              <a:defRPr sz="2900">
                <a:latin typeface="Aileron Light" pitchFamily="50" charset="0"/>
              </a:defRPr>
            </a:lvl3pPr>
            <a:lvl4pPr>
              <a:defRPr sz="2400">
                <a:latin typeface="Aileron Light" pitchFamily="50" charset="0"/>
              </a:defRPr>
            </a:lvl4pPr>
            <a:lvl5pPr>
              <a:defRPr sz="2400">
                <a:latin typeface="Aileron Ligh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23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|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062531"/>
          </a:xfrm>
          <a:prstGeom prst="rect">
            <a:avLst/>
          </a:prstGeom>
        </p:spPr>
      </p:pic>
      <p:sp>
        <p:nvSpPr>
          <p:cNvPr id="5" name="Flowchart: Manual Input 4"/>
          <p:cNvSpPr/>
          <p:nvPr userDrawn="1"/>
        </p:nvSpPr>
        <p:spPr>
          <a:xfrm flipH="1">
            <a:off x="992" y="356659"/>
            <a:ext cx="12192000" cy="5925277"/>
          </a:xfrm>
          <a:prstGeom prst="flowChartManualInpu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nl-NL" sz="2100"/>
          </a:p>
        </p:txBody>
      </p:sp>
      <p:sp>
        <p:nvSpPr>
          <p:cNvPr id="6" name="Flowchart: Manual Input 5"/>
          <p:cNvSpPr/>
          <p:nvPr userDrawn="1"/>
        </p:nvSpPr>
        <p:spPr>
          <a:xfrm flipH="1">
            <a:off x="0" y="918864"/>
            <a:ext cx="12192000" cy="5939136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nl-NL" sz="21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3392" y="2372887"/>
            <a:ext cx="10945216" cy="4127500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Aileron Light" pitchFamily="50" charset="0"/>
              </a:defRPr>
            </a:lvl1pPr>
            <a:lvl2pPr>
              <a:defRPr sz="3300">
                <a:latin typeface="Aileron Light" pitchFamily="50" charset="0"/>
              </a:defRPr>
            </a:lvl2pPr>
            <a:lvl3pPr>
              <a:defRPr sz="2900">
                <a:latin typeface="Aileron Light" pitchFamily="50" charset="0"/>
              </a:defRPr>
            </a:lvl3pPr>
            <a:lvl4pPr>
              <a:defRPr sz="2400">
                <a:latin typeface="Aileron Light" pitchFamily="50" charset="0"/>
              </a:defRPr>
            </a:lvl4pPr>
            <a:lvl5pPr>
              <a:defRPr sz="2400">
                <a:latin typeface="Aileron Ligh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549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1" y="2046287"/>
            <a:ext cx="3681412" cy="1382713"/>
          </a:xfrm>
        </p:spPr>
        <p:txBody>
          <a:bodyPr anchor="ctr">
            <a:normAutofit/>
          </a:bodyPr>
          <a:lstStyle>
            <a:lvl1pPr algn="l"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4313" y="3429000"/>
            <a:ext cx="3674799" cy="2765425"/>
          </a:xfrm>
        </p:spPr>
        <p:txBody>
          <a:bodyPr numCol="1" spcCol="576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097464" y="674543"/>
            <a:ext cx="6451600" cy="55308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610438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467" y="2046288"/>
            <a:ext cx="10905067" cy="1382712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3422" y="5340"/>
            <a:ext cx="12178578" cy="204094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nl-NL" dirty="0"/>
              <a:t>Diagonal Line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467" y="3429001"/>
            <a:ext cx="5376333" cy="2765425"/>
          </a:xfrm>
        </p:spPr>
        <p:txBody>
          <a:bodyPr numCol="1" spcCol="576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72730" y="3429001"/>
            <a:ext cx="5376333" cy="2765425"/>
          </a:xfrm>
        </p:spPr>
        <p:txBody>
          <a:bodyPr numCol="1" spcCol="57600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859963" y="1046451"/>
            <a:ext cx="1688571" cy="168857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42664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6113" y="1346514"/>
            <a:ext cx="10902950" cy="69977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title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50947" y="2060141"/>
            <a:ext cx="10880690" cy="413428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Graphic, Photo or Chart</a:t>
            </a:r>
          </a:p>
        </p:txBody>
      </p:sp>
    </p:spTree>
    <p:extLst>
      <p:ext uri="{BB962C8B-B14F-4D97-AF65-F5344CB8AC3E}">
        <p14:creationId xmlns:p14="http://schemas.microsoft.com/office/powerpoint/2010/main" val="425171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, 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6113" y="1346514"/>
            <a:ext cx="10902950" cy="69977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484438" y="5025261"/>
            <a:ext cx="3535362" cy="1363590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99300" y="5025261"/>
            <a:ext cx="3529013" cy="1363590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50947" y="2060141"/>
            <a:ext cx="10880690" cy="275157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Graphic, Photo or Chart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572011" y="5222946"/>
            <a:ext cx="792103" cy="792103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163498" y="5222945"/>
            <a:ext cx="792103" cy="792103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704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2197-CC01-4887-93EB-2AA18915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78A3-456D-4C8E-A4BB-24B06E82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93758-C412-45D5-AD74-41259667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955F-8B5F-4FE7-85E2-52DAF8B8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BCF88-0E12-432D-8B4A-19B166F1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1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, wid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9113" y="2046289"/>
            <a:ext cx="7219950" cy="1382711"/>
          </a:xfrm>
        </p:spPr>
        <p:txBody>
          <a:bodyPr anchor="ctr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35725" y="3430587"/>
            <a:ext cx="7213337" cy="2763838"/>
          </a:xfrm>
        </p:spPr>
        <p:txBody>
          <a:bodyPr numCol="1" spcCol="576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50947" y="663575"/>
            <a:ext cx="3525766" cy="55308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46355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9113" y="1355725"/>
            <a:ext cx="6298357" cy="1401761"/>
          </a:xfrm>
        </p:spPr>
        <p:txBody>
          <a:bodyPr anchor="ctr">
            <a:normAutofit/>
          </a:bodyPr>
          <a:lstStyle>
            <a:lvl1pPr algn="l"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35726" y="2759073"/>
            <a:ext cx="6292588" cy="2743202"/>
          </a:xfrm>
        </p:spPr>
        <p:txBody>
          <a:bodyPr numCol="1" spcCol="576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 rot="-180000">
            <a:off x="-297846" y="-168729"/>
            <a:ext cx="3558358" cy="735298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32286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1" y="2046287"/>
            <a:ext cx="5370406" cy="1382713"/>
          </a:xfrm>
        </p:spPr>
        <p:txBody>
          <a:bodyPr anchor="ctr">
            <a:normAutofit/>
          </a:bodyPr>
          <a:lstStyle>
            <a:lvl1pPr algn="l"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4313" y="3429000"/>
            <a:ext cx="5365487" cy="2765425"/>
          </a:xfrm>
        </p:spPr>
        <p:txBody>
          <a:bodyPr numCol="1" spcCol="57600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2200" y="669131"/>
            <a:ext cx="2605015" cy="55308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944048" y="674543"/>
            <a:ext cx="2605015" cy="55308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85664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29113" y="663576"/>
            <a:ext cx="7219949" cy="961663"/>
          </a:xfrm>
        </p:spPr>
        <p:txBody>
          <a:bodyPr anchor="ctr">
            <a:normAutofit/>
          </a:bodyPr>
          <a:lstStyle>
            <a:lvl1pPr algn="l"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257803" y="1873611"/>
            <a:ext cx="6291260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46208" y="2872003"/>
            <a:ext cx="6302854" cy="107488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44621" y="3957276"/>
            <a:ext cx="6291260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244621" y="4955668"/>
            <a:ext cx="6302854" cy="1066079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56576" y="1873611"/>
            <a:ext cx="3239149" cy="414813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Photo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337052" y="2046288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329113" y="3046669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348420" y="4128172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329113" y="5128553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34902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570040" y="1873611"/>
            <a:ext cx="4453148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8445" y="2872003"/>
            <a:ext cx="4461355" cy="107488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56858" y="3957276"/>
            <a:ext cx="4453148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56858" y="4955668"/>
            <a:ext cx="4461355" cy="1066079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90148" y="1872697"/>
            <a:ext cx="5358914" cy="414813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Graphic, Photo or Chart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49674" y="1972982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49289" y="3044544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42937" y="4119563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8562" y="5191125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044026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both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570040" y="1873611"/>
            <a:ext cx="2619855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8445" y="2872003"/>
            <a:ext cx="2624683" cy="107488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56858" y="3957276"/>
            <a:ext cx="2619855" cy="998392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56858" y="4955668"/>
            <a:ext cx="2624683" cy="1066079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026874" y="1873611"/>
            <a:ext cx="2615033" cy="998392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015288" y="2872003"/>
            <a:ext cx="2619852" cy="1074882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013692" y="3957276"/>
            <a:ext cx="2615033" cy="998392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13701" y="4955668"/>
            <a:ext cx="2619852" cy="1066079"/>
          </a:xfrm>
        </p:spPr>
        <p:txBody>
          <a:bodyPr numCol="1" spcCol="576000"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67980" y="1994610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67595" y="3027113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67594" y="4057854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667595" y="5089476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789753" y="1883208"/>
            <a:ext cx="2605015" cy="413853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Graphic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10784402" y="1994610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10784017" y="3027113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10784016" y="4057854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10784017" y="5089476"/>
            <a:ext cx="764661" cy="764661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955244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6113" y="1346514"/>
            <a:ext cx="10902950" cy="69977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52788" y="2755973"/>
            <a:ext cx="2760662" cy="1363590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270251" y="4820480"/>
            <a:ext cx="2760662" cy="1363590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867651" y="2755973"/>
            <a:ext cx="2760662" cy="1363590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867651" y="4807286"/>
            <a:ext cx="2760662" cy="1363590"/>
          </a:xfrm>
        </p:spPr>
        <p:txBody>
          <a:bodyPr numCol="1" spcCol="576000"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1722774" y="2738438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1722773" y="4809727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6305093" y="2738438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6305092" y="4809727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0109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r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6113" y="1346514"/>
            <a:ext cx="10902950" cy="69977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8970" y="4458978"/>
            <a:ext cx="3533776" cy="1735447"/>
          </a:xfrm>
        </p:spPr>
        <p:txBody>
          <a:bodyPr numCol="1" spcCol="576000"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329113" y="4465925"/>
            <a:ext cx="3533774" cy="1728499"/>
          </a:xfrm>
        </p:spPr>
        <p:txBody>
          <a:bodyPr numCol="1" spcCol="576000"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15288" y="4465925"/>
            <a:ext cx="3533774" cy="1728499"/>
          </a:xfrm>
        </p:spPr>
        <p:txBody>
          <a:bodyPr numCol="1" spcCol="576000"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1722774" y="2738438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405436" y="2738438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9088098" y="2751619"/>
            <a:ext cx="1381125" cy="1381125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479258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, 3 icon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239"/>
            <a:ext cx="12192000" cy="4804473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Graphic, Photo or Chart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2937" y="663576"/>
            <a:ext cx="10906125" cy="692149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6113" y="1346514"/>
            <a:ext cx="10902950" cy="69977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563688" y="5502275"/>
            <a:ext cx="2609058" cy="692150"/>
          </a:xfrm>
        </p:spPr>
        <p:txBody>
          <a:bodyPr numCol="1" spcCol="576000"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253829" y="5502275"/>
            <a:ext cx="2609057" cy="692149"/>
          </a:xfrm>
        </p:spPr>
        <p:txBody>
          <a:bodyPr numCol="1" spcCol="576000"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940004" y="5502275"/>
            <a:ext cx="2609057" cy="692149"/>
          </a:xfrm>
        </p:spPr>
        <p:txBody>
          <a:bodyPr numCol="1" spcCol="576000"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65811" y="5502275"/>
            <a:ext cx="689996" cy="689996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339356" y="5512312"/>
            <a:ext cx="689996" cy="689996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16346" y="5512312"/>
            <a:ext cx="689996" cy="689996"/>
          </a:xfrm>
          <a:prstGeom prst="ellipse">
            <a:avLst/>
          </a:prstGeom>
          <a:solidFill>
            <a:schemeClr val="bg2"/>
          </a:solidFill>
          <a:ln w="76200">
            <a:noFill/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28404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47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1B07-FF72-46E1-BA32-8E64DBC3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1FA6A-43F3-466F-8041-C93A5184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EFD8C-089C-462F-81C9-B77AEF1E1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CCCD6-082F-4D11-BD6B-785FFD17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74460-CF3D-47D2-9707-726CA836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BC2E5-8845-44AE-B4BB-2BBC0E5B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308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 + Text | 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60325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nl-NL" sz="2100"/>
          </a:p>
        </p:txBody>
      </p:sp>
      <p:sp>
        <p:nvSpPr>
          <p:cNvPr id="7" name="Flowchart: Manual Input 6"/>
          <p:cNvSpPr/>
          <p:nvPr userDrawn="1"/>
        </p:nvSpPr>
        <p:spPr>
          <a:xfrm flipH="1">
            <a:off x="0" y="5061181"/>
            <a:ext cx="12192000" cy="1796819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nl-NL" sz="21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5986" y="574832"/>
            <a:ext cx="7200800" cy="441649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592282" y="548680"/>
            <a:ext cx="3229605" cy="4416491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chemeClr val="bg1"/>
                </a:solidFill>
                <a:latin typeface="Aileron Light" pitchFamily="50" charset="0"/>
              </a:defRPr>
            </a:lvl1pPr>
            <a:lvl2pPr>
              <a:defRPr sz="2400">
                <a:solidFill>
                  <a:schemeClr val="bg1"/>
                </a:solidFill>
                <a:latin typeface="Aileron Light" pitchFamily="50" charset="0"/>
              </a:defRPr>
            </a:lvl2pPr>
            <a:lvl3pPr>
              <a:defRPr sz="2100">
                <a:solidFill>
                  <a:schemeClr val="bg1"/>
                </a:solidFill>
                <a:latin typeface="Aileron Light" pitchFamily="50" charset="0"/>
              </a:defRPr>
            </a:lvl3pPr>
            <a:lvl4pPr>
              <a:defRPr sz="1900">
                <a:solidFill>
                  <a:schemeClr val="bg1"/>
                </a:solidFill>
                <a:latin typeface="Aileron Light" pitchFamily="50" charset="0"/>
              </a:defRPr>
            </a:lvl4pPr>
            <a:lvl5pPr>
              <a:defRPr sz="1900">
                <a:solidFill>
                  <a:schemeClr val="bg1"/>
                </a:solidFill>
                <a:latin typeface="Aileron Ligh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660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s left, large photo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1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44C465-ADEB-4B5B-95A6-26AA9B19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938" y="2046288"/>
            <a:ext cx="6451600" cy="4148137"/>
          </a:xfrm>
        </p:spPr>
        <p:txBody>
          <a:bodyPr/>
          <a:lstStyle>
            <a:lvl1pPr marL="342900" indent="-34290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400">
                <a:latin typeface="+mn-lt"/>
              </a:defRPr>
            </a:lvl1pPr>
            <a:lvl2pPr marL="742950" indent="-285750">
              <a:lnSpc>
                <a:spcPct val="12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9A2E0F7B-C885-48EC-88C2-6644D481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2400"/>
            <a:ext cx="6759411" cy="783255"/>
          </a:xfr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</p:spPr>
        <p:txBody>
          <a:bodyPr vert="horz" wrap="none" lIns="648000" tIns="144000" rIns="900000" bIns="144000" rtlCol="0" anchor="ctr">
            <a:spAutoFit/>
          </a:bodyPr>
          <a:lstStyle>
            <a:lvl1pPr algn="l">
              <a:defRPr lang="en-GB"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l">
              <a:tabLst>
                <a:tab pos="542925" algn="l"/>
              </a:tabLs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58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EA40F17-AC4E-4B4A-8C3B-F4D3F46E6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335" y="6044202"/>
            <a:ext cx="1785817" cy="3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BE9E-3AF4-49D7-BE8C-2FE79FBA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E1843-24F2-4F4E-A46D-07F55AC0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E79F4-D67A-4BD7-8231-E44A77C4B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6D92B-821E-40C4-9AB8-224E25EB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61A5D-737B-46F8-A176-56149819A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C006E-1199-4477-8050-1B5950D3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5DE55-7B64-4F0E-83BD-CDBA0AB7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78791-A71B-4C1A-8536-2D4BFFA8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80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8108-14CC-41D4-BFDD-D27D4141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75FDD-AB22-4B6C-A5AB-BF84C316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CEF77-287E-4BC0-A86B-82005D65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0A835-28AB-42D2-841C-802193D1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1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01CEE-158E-4915-928B-A3C2E986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0B5F2-4A74-49CC-8B12-3EF609FB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54AEA-EA42-4F80-A813-1F09B0D0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66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F8D4-4931-4B4E-831F-FBEB0F00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737E-1209-4CCF-8A58-1B849C60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9037C-7EE8-4939-8E53-CFB9E42DA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56D4B-F87F-4CBC-8DB7-6C414E26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8B2AD-D2E8-4842-BDD9-C5294BF0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2A3B6-B966-4F65-B1CF-D7AFD2CE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61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B74F-5033-4310-8423-C82BCFA2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11750-E063-482A-87C1-9BE4134FC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D84DE-1C22-49E0-AF93-B443E89D8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72485-00A2-48A8-BB3C-FD138A8C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2DA9-F0D5-4ADD-9DA0-207D74C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CB11F-B208-48B2-AFEF-1EB3A1EE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68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6C14D-70E0-4E05-9321-011EBBCB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D7063-D97C-4FC6-8868-7329376F1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E074-8D4B-4DC0-8BE0-EF543223B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315F-BE09-4D68-A20E-9EDF950C9605}" type="datetimeFigureOut">
              <a:rPr lang="nl-NL" smtClean="0"/>
              <a:t>26-8-2022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27C3-6EC8-46A6-844C-2A54BB284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7BF99-8A83-4BC0-8F2A-5BA8EAB9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F820-35B2-46E6-8173-1249829D61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68" y="663870"/>
            <a:ext cx="10905067" cy="691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68" y="2046293"/>
            <a:ext cx="10905067" cy="4148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</p:sldLayoutIdLst>
  <p:hf hdr="0" ftr="0" dt="0"/>
  <p:txStyles>
    <p:titleStyle>
      <a:lvl1pPr algn="ctr" defTabSz="822960" rtl="0" eaLnBrk="1" latinLnBrk="0" hangingPunct="1">
        <a:spcBef>
          <a:spcPct val="0"/>
        </a:spcBef>
        <a:buNone/>
        <a:defRPr sz="3960" b="1" kern="1200" spc="46" baseline="0">
          <a:solidFill>
            <a:schemeClr val="tx1"/>
          </a:solidFill>
          <a:latin typeface="+mj-lt"/>
          <a:ea typeface="Fira Sans" panose="020B0503050000020004" pitchFamily="34" charset="0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880" kern="1200" spc="46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668656" indent="-257176" algn="l" defTabSz="822960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520" kern="1200" spc="46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028700" indent="-205740" algn="l" defTabSz="822960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160" kern="1200" spc="46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440180" indent="-205740" algn="l" defTabSz="822960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 spc="46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851660" indent="-205740" algn="l" defTabSz="822960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 spc="46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892">
          <p15:clr>
            <a:srgbClr val="F26B43"/>
          </p15:clr>
        </p15:guide>
        <p15:guide id="42" orient="horz" pos="2160">
          <p15:clr>
            <a:srgbClr val="F26B43"/>
          </p15:clr>
        </p15:guide>
        <p15:guide id="43" pos="356">
          <p15:clr>
            <a:srgbClr val="F26B43"/>
          </p15:clr>
        </p15:guide>
        <p15:guide id="44" pos="7324">
          <p15:clr>
            <a:srgbClr val="F26B43"/>
          </p15:clr>
        </p15:guide>
        <p15:guide id="45" pos="888">
          <p15:clr>
            <a:srgbClr val="F26B43"/>
          </p15:clr>
        </p15:guide>
        <p15:guide id="46" pos="985">
          <p15:clr>
            <a:srgbClr val="F26B43"/>
          </p15:clr>
        </p15:guide>
        <p15:guide id="47" pos="1469">
          <p15:clr>
            <a:srgbClr val="F26B43"/>
          </p15:clr>
        </p15:guide>
        <p15:guide id="48" pos="1565">
          <p15:clr>
            <a:srgbClr val="F26B43"/>
          </p15:clr>
        </p15:guide>
        <p15:guide id="49" pos="2049">
          <p15:clr>
            <a:srgbClr val="F26B43"/>
          </p15:clr>
        </p15:guide>
        <p15:guide id="50" pos="2147">
          <p15:clr>
            <a:srgbClr val="F26B43"/>
          </p15:clr>
        </p15:guide>
        <p15:guide id="51" pos="2631">
          <p15:clr>
            <a:srgbClr val="F26B43"/>
          </p15:clr>
        </p15:guide>
        <p15:guide id="52" pos="2727">
          <p15:clr>
            <a:srgbClr val="F26B43"/>
          </p15:clr>
        </p15:guide>
        <p15:guide id="53" pos="3211">
          <p15:clr>
            <a:srgbClr val="F26B43"/>
          </p15:clr>
        </p15:guide>
        <p15:guide id="54" pos="3308">
          <p15:clr>
            <a:srgbClr val="F26B43"/>
          </p15:clr>
        </p15:guide>
        <p15:guide id="55" pos="3888">
          <p15:clr>
            <a:srgbClr val="F26B43"/>
          </p15:clr>
        </p15:guide>
        <p15:guide id="56" pos="4372">
          <p15:clr>
            <a:srgbClr val="F26B43"/>
          </p15:clr>
        </p15:guide>
        <p15:guide id="57" pos="4469">
          <p15:clr>
            <a:srgbClr val="F26B43"/>
          </p15:clr>
        </p15:guide>
        <p15:guide id="58" pos="4953">
          <p15:clr>
            <a:srgbClr val="F26B43"/>
          </p15:clr>
        </p15:guide>
        <p15:guide id="59" pos="5049">
          <p15:clr>
            <a:srgbClr val="F26B43"/>
          </p15:clr>
        </p15:guide>
        <p15:guide id="60" pos="5533">
          <p15:clr>
            <a:srgbClr val="F26B43"/>
          </p15:clr>
        </p15:guide>
        <p15:guide id="61" pos="5631">
          <p15:clr>
            <a:srgbClr val="F26B43"/>
          </p15:clr>
        </p15:guide>
        <p15:guide id="62" pos="6115">
          <p15:clr>
            <a:srgbClr val="F26B43"/>
          </p15:clr>
        </p15:guide>
        <p15:guide id="63" pos="6211">
          <p15:clr>
            <a:srgbClr val="F26B43"/>
          </p15:clr>
        </p15:guide>
        <p15:guide id="64" pos="6695">
          <p15:clr>
            <a:srgbClr val="F26B43"/>
          </p15:clr>
        </p15:guide>
        <p15:guide id="65" pos="6792">
          <p15:clr>
            <a:srgbClr val="F26B43"/>
          </p15:clr>
        </p15:guide>
        <p15:guide id="66" orient="horz" pos="3902">
          <p15:clr>
            <a:srgbClr val="F26B43"/>
          </p15:clr>
        </p15:guide>
        <p15:guide id="67" pos="405">
          <p15:clr>
            <a:srgbClr val="F26B43"/>
          </p15:clr>
        </p15:guide>
        <p15:guide id="68" pos="3792">
          <p15:clr>
            <a:srgbClr val="F26B43"/>
          </p15:clr>
        </p15:guide>
        <p15:guide id="69" pos="7275">
          <p15:clr>
            <a:srgbClr val="F26B43"/>
          </p15:clr>
        </p15:guide>
        <p15:guide id="70" orient="horz" pos="418">
          <p15:clr>
            <a:srgbClr val="F26B43"/>
          </p15:clr>
        </p15:guide>
        <p15:guide id="71" orient="horz" pos="854">
          <p15:clr>
            <a:srgbClr val="F26B43"/>
          </p15:clr>
        </p15:guide>
        <p15:guide id="72" orient="horz" pos="1289">
          <p15:clr>
            <a:srgbClr val="F26B43"/>
          </p15:clr>
        </p15:guide>
        <p15:guide id="73" orient="horz" pos="1725">
          <p15:clr>
            <a:srgbClr val="F26B43"/>
          </p15:clr>
        </p15:guide>
        <p15:guide id="74" orient="horz" pos="2595">
          <p15:clr>
            <a:srgbClr val="F26B43"/>
          </p15:clr>
        </p15:guide>
        <p15:guide id="75" orient="horz" pos="3031">
          <p15:clr>
            <a:srgbClr val="F26B43"/>
          </p15:clr>
        </p15:guide>
        <p15:guide id="76" orient="horz" pos="3466">
          <p15:clr>
            <a:srgbClr val="F26B43"/>
          </p15:clr>
        </p15:guide>
        <p15:guide id="77">
          <p15:clr>
            <a:srgbClr val="F26B43"/>
          </p15:clr>
        </p15:guide>
        <p15:guide id="78" pos="7680">
          <p15:clr>
            <a:srgbClr val="F26B43"/>
          </p15:clr>
        </p15:guide>
        <p15:guide id="79" orient="horz" pos="4320">
          <p15:clr>
            <a:srgbClr val="F26B43"/>
          </p15:clr>
        </p15:guide>
        <p15:guide id="80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wmf"/><Relationship Id="rId18" Type="http://schemas.openxmlformats.org/officeDocument/2006/relationships/image" Target="../media/image35.png"/><Relationship Id="rId26" Type="http://schemas.openxmlformats.org/officeDocument/2006/relationships/image" Target="../media/image43.jpeg"/><Relationship Id="rId3" Type="http://schemas.openxmlformats.org/officeDocument/2006/relationships/image" Target="../media/image20.png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wmf"/><Relationship Id="rId20" Type="http://schemas.openxmlformats.org/officeDocument/2006/relationships/image" Target="../media/image37.jpe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32" Type="http://schemas.openxmlformats.org/officeDocument/2006/relationships/comments" Target="../comments/comment1.xml"/><Relationship Id="rId5" Type="http://schemas.openxmlformats.org/officeDocument/2006/relationships/image" Target="../media/image22.jpeg"/><Relationship Id="rId15" Type="http://schemas.openxmlformats.org/officeDocument/2006/relationships/image" Target="../media/image32.wmf"/><Relationship Id="rId23" Type="http://schemas.openxmlformats.org/officeDocument/2006/relationships/image" Target="../media/image40.png"/><Relationship Id="rId28" Type="http://schemas.openxmlformats.org/officeDocument/2006/relationships/image" Target="../media/image7.sv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6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jpeg"/><Relationship Id="rId27" Type="http://schemas.openxmlformats.org/officeDocument/2006/relationships/image" Target="../media/image6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omments" Target="../comments/comment2.xml"/><Relationship Id="rId5" Type="http://schemas.openxmlformats.org/officeDocument/2006/relationships/image" Target="../media/image47.jpe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290342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General comment – 15/04/2022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This document is a draft version and may be subject to change. For the final document, some pictures may be added/removed and the layout will be adjusted. No major modifications in the content are expected. </a:t>
            </a:r>
          </a:p>
          <a:p>
            <a:pPr>
              <a:spcBef>
                <a:spcPts val="0"/>
              </a:spcBef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Author ensures that the final document is shared with ICEC well in advance of the conference date.  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7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1614317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A number of technologies have already been designed, build and tested on laboratory and pilot plant scales. Proven solutions are now being commercialized on an industrial scale.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Companies, governments and other institutes are at risk of making the wrong choices. Investing in non-viable projects at the expense of more promising prospects.</a:t>
            </a:r>
            <a:b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Therefore, reliable early phase cost estimates are a prerequisite for securing investments in the right projects. 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7" y="491043"/>
            <a:ext cx="8956268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lvl="0" algn="l"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lang="en-US" sz="3800" b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Novel technology in the process industry</a:t>
            </a:r>
            <a:endParaRPr kumimoji="0" lang="en-US" sz="3200" b="0" i="0" u="none" strike="noStrike" kern="1200" cap="none" spc="5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026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1614317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A reference framework for projects involving novel technology is missing for the estimator. </a:t>
            </a:r>
          </a:p>
          <a:p>
            <a:pPr marL="457200" lvl="1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Besides </a:t>
            </a: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technical challenges</a:t>
            </a: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, cost predictability is currently being affected by a </a:t>
            </a: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volatile market </a:t>
            </a: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situation. 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Even typical/standard investment projects in the process industry are more difficult to predict nowadays, compared to the relatively stable market situation in the past decades.  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This presentation will focus on estimate methodologies to deal with 1.) technical and 2.) market uncertainties.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lvl="0" algn="l"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lang="en-US" sz="3200" b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Challenges for the estimator</a:t>
            </a:r>
          </a:p>
        </p:txBody>
      </p:sp>
    </p:spTree>
    <p:extLst>
      <p:ext uri="{BB962C8B-B14F-4D97-AF65-F5344CB8AC3E}">
        <p14:creationId xmlns:p14="http://schemas.microsoft.com/office/powerpoint/2010/main" val="84247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16811" y="1148079"/>
            <a:ext cx="11135282" cy="7013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Large-scale water electrolysis for green hydrogen production.</a:t>
            </a:r>
            <a:endParaRPr lang="en-NL" sz="1800" b="1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2625" y="170960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Example project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1B6BBF-B5B6-493D-A95B-A75E0DE4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35" y="6044202"/>
            <a:ext cx="1785817" cy="3547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03BCADE-E571-421E-8E91-C592CAB8D485}"/>
              </a:ext>
            </a:extLst>
          </p:cNvPr>
          <p:cNvSpPr txBox="1">
            <a:spLocks/>
          </p:cNvSpPr>
          <p:nvPr/>
        </p:nvSpPr>
        <p:spPr>
          <a:xfrm>
            <a:off x="388236" y="2242961"/>
            <a:ext cx="11135282" cy="3978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114EF-9AE1-4C11-91AC-418B87F6FCA2}"/>
              </a:ext>
            </a:extLst>
          </p:cNvPr>
          <p:cNvSpPr txBox="1"/>
          <p:nvPr/>
        </p:nvSpPr>
        <p:spPr>
          <a:xfrm>
            <a:off x="416811" y="4672717"/>
            <a:ext cx="290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ISPT - 1GW Green-Hydrogen Plant Study 2022</a:t>
            </a:r>
          </a:p>
          <a:p>
            <a:endParaRPr lang="en-US" sz="1400" dirty="0"/>
          </a:p>
          <a:p>
            <a:r>
              <a:rPr lang="en-US" sz="1400" dirty="0"/>
              <a:t>Retrieved from the public domain.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41C7D9-A55D-4AD1-BB3D-5EEF67514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498768"/>
            <a:ext cx="86487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388236" y="1541582"/>
            <a:ext cx="11135282" cy="7013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Large-scale water electrolysis for green hydrogen production.</a:t>
            </a:r>
            <a:endParaRPr lang="en-NL" sz="1800" b="1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Example project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1B6BBF-B5B6-493D-A95B-A75E0DE4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35" y="6044202"/>
            <a:ext cx="1785817" cy="3547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03BCADE-E571-421E-8E91-C592CAB8D485}"/>
              </a:ext>
            </a:extLst>
          </p:cNvPr>
          <p:cNvSpPr txBox="1">
            <a:spLocks/>
          </p:cNvSpPr>
          <p:nvPr/>
        </p:nvSpPr>
        <p:spPr>
          <a:xfrm>
            <a:off x="388236" y="2242961"/>
            <a:ext cx="11135282" cy="39786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 err="1">
                <a:latin typeface="Fira Sans" panose="020B0503050000020004" pitchFamily="34" charset="0"/>
                <a:ea typeface="Fira Sans" panose="020B0503050000020004" pitchFamily="34" charset="0"/>
              </a:rPr>
              <a:t>abc</a:t>
            </a: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1D407-083B-4158-B3C0-BC59366E4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9" y="1930897"/>
            <a:ext cx="4748764" cy="4468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6BBF6F-3C2E-4328-9E28-B0022A791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938" y="491043"/>
            <a:ext cx="3497580" cy="254127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ECDFF5-76A1-477F-BFE2-35166676559C}"/>
              </a:ext>
            </a:extLst>
          </p:cNvPr>
          <p:cNvCxnSpPr>
            <a:cxnSpLocks/>
          </p:cNvCxnSpPr>
          <p:nvPr/>
        </p:nvCxnSpPr>
        <p:spPr>
          <a:xfrm flipV="1">
            <a:off x="2550695" y="2065591"/>
            <a:ext cx="6047205" cy="136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79A0E9B2-0E1D-4293-9B5B-345B1140E09F}"/>
              </a:ext>
            </a:extLst>
          </p:cNvPr>
          <p:cNvSpPr txBox="1">
            <a:spLocks/>
          </p:cNvSpPr>
          <p:nvPr/>
        </p:nvSpPr>
        <p:spPr>
          <a:xfrm>
            <a:off x="5780536" y="3271243"/>
            <a:ext cx="6241746" cy="3451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1800" dirty="0">
                <a:latin typeface="Fira Sans" panose="020B0503050000020004" pitchFamily="34" charset="0"/>
                <a:ea typeface="Fira Sans" panose="020B0503050000020004" pitchFamily="34" charset="0"/>
              </a:rPr>
              <a:t>A distinction can be made between </a:t>
            </a:r>
            <a:r>
              <a:rPr lang="en-US" sz="1800" b="1" dirty="0">
                <a:solidFill>
                  <a:schemeClr val="accent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Core Technology </a:t>
            </a:r>
            <a:r>
              <a:rPr lang="en-US" sz="1800" dirty="0">
                <a:latin typeface="Fira Sans" panose="020B0503050000020004" pitchFamily="34" charset="0"/>
                <a:ea typeface="Fira Sans" panose="020B0503050000020004" pitchFamily="34" charset="0"/>
              </a:rPr>
              <a:t>and </a:t>
            </a:r>
            <a:r>
              <a:rPr lang="en-US" sz="1800" b="1" dirty="0">
                <a:solidFill>
                  <a:schemeClr val="accent4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Balance of Plant</a:t>
            </a:r>
            <a:r>
              <a:rPr lang="en-US" sz="1800" b="1" dirty="0">
                <a:latin typeface="Fira Sans" panose="020B0503050000020004" pitchFamily="34" charset="0"/>
                <a:ea typeface="Fira Sans" panose="020B0503050000020004" pitchFamily="34" charset="0"/>
              </a:rPr>
              <a:t>.</a:t>
            </a:r>
            <a:r>
              <a:rPr lang="en-US" sz="180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  <a:p>
            <a:pPr>
              <a:buClr>
                <a:schemeClr val="accent2"/>
              </a:buClr>
            </a:pPr>
            <a:endParaRPr lang="en-US" sz="18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sz="1800" dirty="0">
                <a:latin typeface="Fira Sans" panose="020B0503050000020004" pitchFamily="34" charset="0"/>
                <a:ea typeface="Fira Sans" panose="020B0503050000020004" pitchFamily="34" charset="0"/>
              </a:rPr>
              <a:t>Roughly 60-80% of the facilities’ technology and infrastructure has been seen before by the estimator in other projects.</a:t>
            </a:r>
          </a:p>
          <a:p>
            <a:pPr>
              <a:buClr>
                <a:schemeClr val="accent2"/>
              </a:buClr>
            </a:pPr>
            <a:endParaRPr lang="en-US" sz="18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sz="1800" dirty="0">
                <a:latin typeface="Fira Sans" panose="020B0503050000020004" pitchFamily="34" charset="0"/>
                <a:ea typeface="Fira Sans" panose="020B0503050000020004" pitchFamily="34" charset="0"/>
              </a:rPr>
              <a:t>The </a:t>
            </a:r>
            <a:r>
              <a:rPr lang="en-US" sz="1800" b="1" dirty="0">
                <a:solidFill>
                  <a:schemeClr val="accent6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Core Technology’s </a:t>
            </a:r>
            <a:r>
              <a:rPr lang="en-US" sz="1800" dirty="0">
                <a:latin typeface="Fira Sans" panose="020B0503050000020004" pitchFamily="34" charset="0"/>
                <a:ea typeface="Fira Sans" panose="020B0503050000020004" pitchFamily="34" charset="0"/>
              </a:rPr>
              <a:t>technical details and cost buildup are often unknown to the estimator. </a:t>
            </a:r>
          </a:p>
          <a:p>
            <a:pPr>
              <a:buClr>
                <a:schemeClr val="accent2"/>
              </a:buClr>
            </a:pPr>
            <a:endParaRPr lang="en-US" sz="18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</a:pPr>
            <a:endParaRPr lang="en-US" sz="18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114EF-9AE1-4C11-91AC-418B87F6FCA2}"/>
              </a:ext>
            </a:extLst>
          </p:cNvPr>
          <p:cNvSpPr txBox="1"/>
          <p:nvPr/>
        </p:nvSpPr>
        <p:spPr>
          <a:xfrm>
            <a:off x="8597900" y="340658"/>
            <a:ext cx="30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Electrolyzer</a:t>
            </a:r>
            <a:r>
              <a:rPr lang="en-US" sz="1400" b="1" dirty="0"/>
              <a:t> stack + separator vessels </a:t>
            </a:r>
          </a:p>
          <a:p>
            <a:r>
              <a:rPr lang="en-US" sz="1400" dirty="0"/>
              <a:t>Source: NEL</a:t>
            </a:r>
          </a:p>
        </p:txBody>
      </p:sp>
    </p:spTree>
    <p:extLst>
      <p:ext uri="{BB962C8B-B14F-4D97-AF65-F5344CB8AC3E}">
        <p14:creationId xmlns:p14="http://schemas.microsoft.com/office/powerpoint/2010/main" val="254853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Estimate </a:t>
            </a:r>
            <a:r>
              <a:rPr lang="en-US" sz="3200" b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b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uilding blocks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1B6BBF-B5B6-493D-A95B-A75E0DE4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35" y="6044202"/>
            <a:ext cx="1785817" cy="3547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03BCADE-E571-421E-8E91-C592CAB8D485}"/>
              </a:ext>
            </a:extLst>
          </p:cNvPr>
          <p:cNvSpPr txBox="1">
            <a:spLocks/>
          </p:cNvSpPr>
          <p:nvPr/>
        </p:nvSpPr>
        <p:spPr>
          <a:xfrm>
            <a:off x="388236" y="1627695"/>
            <a:ext cx="5453006" cy="4416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+mj-lt"/>
              <a:buAutoNum type="alphaUcPeriod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Core Technology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Reference framework for the estimator is missing. Technology and specs owned by others: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Licensor scope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Patented technology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Intellectual proprietary equipment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Etc.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Examples: </a:t>
            </a:r>
            <a:r>
              <a:rPr lang="en-US" sz="1600" spc="30" dirty="0" err="1">
                <a:latin typeface="Fira Sans" panose="020B0503050000020004" pitchFamily="34" charset="0"/>
                <a:ea typeface="Fira Sans" panose="020B0503050000020004" pitchFamily="34" charset="0"/>
              </a:rPr>
              <a:t>electrolyzers</a:t>
            </a: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, direct air capture filters, carbon capture technology units, etc.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13DB51-2331-47B1-97D7-9106733DA7F3}"/>
              </a:ext>
            </a:extLst>
          </p:cNvPr>
          <p:cNvSpPr txBox="1">
            <a:spLocks/>
          </p:cNvSpPr>
          <p:nvPr/>
        </p:nvSpPr>
        <p:spPr>
          <a:xfrm>
            <a:off x="6350758" y="1619933"/>
            <a:ext cx="5550090" cy="4416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+mj-lt"/>
              <a:buAutoNum type="alphaUcPeriod" startAt="2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Balance of Plant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Recognizable and known scope for the estimator.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Traditional process equipment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Bulk materials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Construction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Indirect costs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Escalation, Contingency and Markups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Owner’s Costs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Examples: Denim water plant, wastewater facilities, fire fighting, other utility systems for steam, air, nitrogen, etc. </a:t>
            </a: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7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B0E7CD6-7DC4-4290-BC96-90C792566158}"/>
              </a:ext>
            </a:extLst>
          </p:cNvPr>
          <p:cNvSpPr txBox="1">
            <a:spLocks/>
          </p:cNvSpPr>
          <p:nvPr/>
        </p:nvSpPr>
        <p:spPr>
          <a:xfrm>
            <a:off x="143721" y="2400743"/>
            <a:ext cx="4054643" cy="3873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There are commonly two broad categories: conceptual (Stochastic or Factored) and deterministic (Detailed).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Conceptual methodologies: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Analogy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Capacity Factored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Equipment Factored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Parametric Models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endParaRPr lang="en-US" sz="12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Hybrid methods</a:t>
            </a: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Mix of factor/parametric and deterministic methods.</a:t>
            </a: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lvl="0" algn="l"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Estimating methodologies</a:t>
            </a:r>
            <a:endParaRPr lang="en-US" sz="3200" b="0" dirty="0">
              <a:solidFill>
                <a:prstClr val="white"/>
              </a:solidFill>
              <a:latin typeface="Fira Sans SemiBold" panose="020B0603050000020004" pitchFamily="34" charset="0"/>
              <a:ea typeface="Fira Sans SemiBold" panose="020B06030500000200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FA480F-F8A7-4666-832D-92E98871EB1C}"/>
              </a:ext>
            </a:extLst>
          </p:cNvPr>
          <p:cNvSpPr txBox="1">
            <a:spLocks/>
          </p:cNvSpPr>
          <p:nvPr/>
        </p:nvSpPr>
        <p:spPr>
          <a:xfrm>
            <a:off x="388236" y="1541582"/>
            <a:ext cx="11135282" cy="7013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Conceptual, Deterministic and Hybrid methods.</a:t>
            </a:r>
            <a:endParaRPr lang="en-NL" sz="1800" b="1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7C47D-3942-49E2-9B84-9E8160302EC5}"/>
              </a:ext>
            </a:extLst>
          </p:cNvPr>
          <p:cNvSpPr txBox="1"/>
          <p:nvPr/>
        </p:nvSpPr>
        <p:spPr>
          <a:xfrm>
            <a:off x="9489747" y="2274929"/>
            <a:ext cx="2558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AACE International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EDC26F-1CDF-4CE8-AE0D-B2F4443B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32" y="2645690"/>
            <a:ext cx="8430292" cy="41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1614317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11448444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lvl="0" algn="l"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Estimating methodologies for novel technology projects</a:t>
            </a:r>
            <a:endParaRPr lang="en-US" sz="3200" b="0" dirty="0">
              <a:solidFill>
                <a:prstClr val="white"/>
              </a:solidFill>
              <a:latin typeface="Fira Sans SemiBold" panose="020B0603050000020004" pitchFamily="34" charset="0"/>
              <a:ea typeface="Fira Sans SemiBold" panose="020B06030500000200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961343-4BD0-4459-A127-C983DF13B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582"/>
              </p:ext>
            </p:extLst>
          </p:nvPr>
        </p:nvGraphicFramePr>
        <p:xfrm>
          <a:off x="917712" y="1925088"/>
          <a:ext cx="10635092" cy="3205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1921826934"/>
                    </a:ext>
                  </a:extLst>
                </a:gridCol>
                <a:gridCol w="1828562">
                  <a:extLst>
                    <a:ext uri="{9D8B030D-6E8A-4147-A177-3AD203B41FA5}">
                      <a16:colId xmlns:a16="http://schemas.microsoft.com/office/drawing/2014/main" val="1614033136"/>
                    </a:ext>
                  </a:extLst>
                </a:gridCol>
                <a:gridCol w="1877982">
                  <a:extLst>
                    <a:ext uri="{9D8B030D-6E8A-4147-A177-3AD203B41FA5}">
                      <a16:colId xmlns:a16="http://schemas.microsoft.com/office/drawing/2014/main" val="3810358448"/>
                    </a:ext>
                  </a:extLst>
                </a:gridCol>
                <a:gridCol w="4596828">
                  <a:extLst>
                    <a:ext uri="{9D8B030D-6E8A-4147-A177-3AD203B41FA5}">
                      <a16:colId xmlns:a16="http://schemas.microsoft.com/office/drawing/2014/main" val="497867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Balance of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5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Analogy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Capacity Factored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plant or process unit costs derived from historical project costs using scaling.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3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 Factored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Installed Cost based on equipment supply cost multiplied with factors (e.g. Hand/Lang).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3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Parametric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Equipment or process unit costs based on regression analysis of historical project costs.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1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Hybrid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Mixture of Factored, Parametric and Unit-Rate costs.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99549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9B0E7CD6-7DC4-4290-BC96-90C792566158}"/>
              </a:ext>
            </a:extLst>
          </p:cNvPr>
          <p:cNvSpPr txBox="1">
            <a:spLocks/>
          </p:cNvSpPr>
          <p:nvPr/>
        </p:nvSpPr>
        <p:spPr>
          <a:xfrm>
            <a:off x="639196" y="1614316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8C55F57-1A9C-426F-A34C-846F7796B984}"/>
              </a:ext>
            </a:extLst>
          </p:cNvPr>
          <p:cNvSpPr txBox="1">
            <a:spLocks/>
          </p:cNvSpPr>
          <p:nvPr/>
        </p:nvSpPr>
        <p:spPr>
          <a:xfrm>
            <a:off x="649586" y="5441340"/>
            <a:ext cx="11197627" cy="1151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Historical (cost) data for the Core Technology’s components are missing.</a:t>
            </a:r>
          </a:p>
          <a:p>
            <a:pPr>
              <a:spcBef>
                <a:spcPts val="0"/>
              </a:spcBef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A hybrid estimating methodology could be considered by isolating the Core Technology from the Balance of Plant.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None/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9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03BCADE-E571-421E-8E91-C592CAB8D485}"/>
              </a:ext>
            </a:extLst>
          </p:cNvPr>
          <p:cNvSpPr txBox="1">
            <a:spLocks/>
          </p:cNvSpPr>
          <p:nvPr/>
        </p:nvSpPr>
        <p:spPr>
          <a:xfrm>
            <a:off x="388236" y="1627695"/>
            <a:ext cx="5453006" cy="48693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+mj-lt"/>
              <a:buAutoNum type="alphaUcPeriod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Core Technology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b="1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Technology type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000" spc="30" dirty="0">
                <a:latin typeface="Fira Sans" panose="020B0503050000020004" pitchFamily="34" charset="0"/>
                <a:ea typeface="Fira Sans" panose="020B0503050000020004" pitchFamily="34" charset="0"/>
              </a:rPr>
              <a:t>e.g. PEM vs. Alkaline </a:t>
            </a:r>
            <a:r>
              <a:rPr lang="en-US" sz="1000" spc="30" dirty="0" err="1">
                <a:latin typeface="Fira Sans" panose="020B0503050000020004" pitchFamily="34" charset="0"/>
                <a:ea typeface="Fira Sans" panose="020B0503050000020004" pitchFamily="34" charset="0"/>
              </a:rPr>
              <a:t>electrolyzer</a:t>
            </a:r>
            <a:endParaRPr lang="en-US" sz="10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Capacity 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000" spc="30" dirty="0">
                <a:latin typeface="Fira Sans" panose="020B0503050000020004" pitchFamily="34" charset="0"/>
                <a:ea typeface="Fira Sans" panose="020B0503050000020004" pitchFamily="34" charset="0"/>
              </a:rPr>
              <a:t>Request multiple capacities to optimize the proposed overall facility design.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Process flow input/output pressure, temperature and flow rate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000" spc="30" dirty="0">
                <a:latin typeface="Fira Sans" panose="020B0503050000020004" pitchFamily="34" charset="0"/>
                <a:ea typeface="Fira Sans" panose="020B0503050000020004" pitchFamily="34" charset="0"/>
              </a:rPr>
              <a:t>Interconnecting piping system requirements and Balance of Plant interfaces.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Utility consumption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000" spc="30" dirty="0">
                <a:latin typeface="Fira Sans" panose="020B0503050000020004" pitchFamily="34" charset="0"/>
                <a:ea typeface="Fira Sans" panose="020B0503050000020004" pitchFamily="34" charset="0"/>
              </a:rPr>
              <a:t>Electricity consumption drives electrical distribution system requirements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Weight and dimensions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000" spc="30" dirty="0">
                <a:latin typeface="Fira Sans" panose="020B0503050000020004" pitchFamily="34" charset="0"/>
                <a:ea typeface="Fira Sans" panose="020B0503050000020004" pitchFamily="34" charset="0"/>
              </a:rPr>
              <a:t>Foundation requirements can be derived from equipment weight and overall dimensions.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400" spc="30" dirty="0">
                <a:latin typeface="Fira Sans" panose="020B0503050000020004" pitchFamily="34" charset="0"/>
                <a:ea typeface="Fira Sans" panose="020B0503050000020004" pitchFamily="34" charset="0"/>
              </a:rPr>
              <a:t>I/O count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000" spc="30" dirty="0">
                <a:latin typeface="Fira Sans" panose="020B0503050000020004" pitchFamily="34" charset="0"/>
                <a:ea typeface="Fira Sans" panose="020B0503050000020004" pitchFamily="34" charset="0"/>
              </a:rPr>
              <a:t>Control system requirements can be derived from I/O count. </a:t>
            </a:r>
          </a:p>
          <a:p>
            <a:pPr lvl="2">
              <a:buClr>
                <a:schemeClr val="accent2"/>
              </a:buClr>
              <a:tabLst>
                <a:tab pos="4667250" algn="r"/>
              </a:tabLst>
            </a:pPr>
            <a:endParaRPr lang="en-US" sz="10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Estimate input requirements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13DB51-2331-47B1-97D7-9106733DA7F3}"/>
              </a:ext>
            </a:extLst>
          </p:cNvPr>
          <p:cNvSpPr txBox="1">
            <a:spLocks/>
          </p:cNvSpPr>
          <p:nvPr/>
        </p:nvSpPr>
        <p:spPr>
          <a:xfrm>
            <a:off x="6350758" y="1619933"/>
            <a:ext cx="5550090" cy="4416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+mj-lt"/>
              <a:buAutoNum type="alphaUcPeriod" startAt="2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Balance of Plant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Sized Equipment List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Plot plan</a:t>
            </a:r>
          </a:p>
          <a:p>
            <a:pPr marL="457200" lvl="1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03BCADE-E571-421E-8E91-C592CAB8D485}"/>
              </a:ext>
            </a:extLst>
          </p:cNvPr>
          <p:cNvSpPr txBox="1">
            <a:spLocks/>
          </p:cNvSpPr>
          <p:nvPr/>
        </p:nvSpPr>
        <p:spPr>
          <a:xfrm>
            <a:off x="388236" y="1627695"/>
            <a:ext cx="5453006" cy="50017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+mj-lt"/>
              <a:buAutoNum type="alphaUcPeriod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Core Technology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Estimators cannot rely on historical cost databases. Involvement from from vendors / technology licensors is required.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Most accurate technical and cost basis can be obtained by collaborating with vendors/licensors although they are reluctant in sharing information.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Budget quotes shared often provide a limited buildup of costs. Key is to understand the quote inclusions and exclusions.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Requesting budget quotes for multiple capacities / configurations allows the estimator to develop cost trendlines. 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This input supports the project team to perform design iterations, optimizations and Value Engineering. </a:t>
            </a: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lang="en-US" sz="3200" b="0" noProof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Cost basis</a:t>
            </a:r>
            <a:endParaRPr kumimoji="0" lang="en-US" sz="3200" b="0" i="0" u="none" strike="noStrike" kern="1200" cap="none" spc="5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13DB51-2331-47B1-97D7-9106733DA7F3}"/>
              </a:ext>
            </a:extLst>
          </p:cNvPr>
          <p:cNvSpPr txBox="1">
            <a:spLocks/>
          </p:cNvSpPr>
          <p:nvPr/>
        </p:nvSpPr>
        <p:spPr>
          <a:xfrm>
            <a:off x="6350757" y="1619933"/>
            <a:ext cx="5668789" cy="4416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+mj-lt"/>
              <a:buAutoNum type="alphaUcPeriod" startAt="2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Balance of Plant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The estimator’s common cost databases based on historical project data. 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highlight>
                <a:srgbClr val="FFFF00"/>
              </a:highlight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Factors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Composites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(Equipment) cost models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Quantitative cost relations/models (i.e. “Objects)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Equipment vendor quotations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Unit-rate costs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Benchmark percentages</a:t>
            </a: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24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03BCADE-E571-421E-8E91-C592CAB8D485}"/>
              </a:ext>
            </a:extLst>
          </p:cNvPr>
          <p:cNvSpPr txBox="1">
            <a:spLocks/>
          </p:cNvSpPr>
          <p:nvPr/>
        </p:nvSpPr>
        <p:spPr>
          <a:xfrm>
            <a:off x="388236" y="1627695"/>
            <a:ext cx="11204324" cy="50017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Clr>
                <a:schemeClr val="accent2"/>
              </a:buClr>
              <a:buFont typeface="+mj-lt"/>
              <a:buAutoNum type="romanUcPeriod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Technical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b="1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First of a Kind (FOAK) project risks should be considered in the Cost and Schedule Contingency assessment.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600" spc="30" dirty="0">
              <a:highlight>
                <a:srgbClr val="FFFF00"/>
              </a:highlight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Interfaces between Core Technology and Balance of Plant are not fully defined. Estimator may omit or double-dip scope and costs.  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Process technologists are often in the lead for contacting Core Technology vendors/licensors. Early involvement of estimators is desired in order to ask the right questions and request appropriate data. 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Availability of skilled staff for Value Engineering activities in early design phases.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endParaRPr lang="en-US" sz="14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lang="en-US" sz="3200" b="0" noProof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Risks</a:t>
            </a:r>
            <a:endParaRPr kumimoji="0" lang="en-US" sz="3200" b="0" i="0" u="none" strike="noStrike" kern="1200" cap="none" spc="5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50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FD48B3A-F0E8-432B-B2C4-6B000692D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523" y="2745939"/>
            <a:ext cx="13248642" cy="445635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Picture 6" descr="A picture containing beverage, alcohol, blur&#10;&#10;Description automatically generated">
            <a:extLst>
              <a:ext uri="{FF2B5EF4-FFF2-40B4-BE49-F238E27FC236}">
                <a16:creationId xmlns:a16="http://schemas.microsoft.com/office/drawing/2014/main" id="{F7334F07-52AA-4A76-B2C9-CDC03F564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523" y="0"/>
            <a:ext cx="13248643" cy="2760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A6C28-618B-410E-98DB-F674E8B3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2535822"/>
            <a:ext cx="10906124" cy="3412066"/>
          </a:xfrm>
        </p:spPr>
        <p:txBody>
          <a:bodyPr/>
          <a:lstStyle/>
          <a:p>
            <a:r>
              <a:rPr lang="en-US" dirty="0"/>
              <a:t>Early Stage &amp; Conceptual Estimating </a:t>
            </a:r>
            <a:br>
              <a:rPr lang="en-GB" sz="4000" dirty="0">
                <a:solidFill>
                  <a:srgbClr val="FFFFFF"/>
                </a:solidFill>
                <a:latin typeface="Fira Sans" panose="020B0503050000020004" pitchFamily="34" charset="0"/>
              </a:rPr>
            </a:br>
            <a:r>
              <a:rPr lang="en-US" sz="2800" b="0" dirty="0">
                <a:solidFill>
                  <a:srgbClr val="FFFFFF"/>
                </a:solidFill>
                <a:latin typeface="Fira Sans" panose="020B0503050000020004" pitchFamily="34" charset="0"/>
              </a:rPr>
              <a:t>The cost estimator's challenges with novel technology Projects In Today’s Volatile market.</a:t>
            </a:r>
            <a:endParaRPr lang="en-AU" sz="2800" b="0" dirty="0">
              <a:latin typeface="Fira Sans" panose="020B05030500000200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BC025D-C692-44F8-90F3-1E20AE1CB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4944" y="5618066"/>
            <a:ext cx="1302111" cy="8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lang="en-US" sz="3200" b="0" noProof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Risks</a:t>
            </a:r>
            <a:endParaRPr kumimoji="0" lang="en-US" sz="3200" b="0" i="0" u="none" strike="noStrike" kern="1200" cap="none" spc="5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13DB51-2331-47B1-97D7-9106733DA7F3}"/>
              </a:ext>
            </a:extLst>
          </p:cNvPr>
          <p:cNvSpPr txBox="1">
            <a:spLocks/>
          </p:cNvSpPr>
          <p:nvPr/>
        </p:nvSpPr>
        <p:spPr>
          <a:xfrm>
            <a:off x="294641" y="1619934"/>
            <a:ext cx="11592559" cy="22903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Clr>
                <a:schemeClr val="accent2"/>
              </a:buClr>
              <a:buFont typeface="+mj-lt"/>
              <a:buAutoNum type="romanUcPeriod" startAt="2"/>
              <a:tabLst>
                <a:tab pos="4667250" algn="r"/>
              </a:tabLst>
            </a:pPr>
            <a:r>
              <a:rPr lang="en-US" sz="1800" b="1" spc="30" dirty="0">
                <a:latin typeface="Fira Sans" panose="020B0503050000020004" pitchFamily="34" charset="0"/>
                <a:ea typeface="Fira Sans" panose="020B0503050000020004" pitchFamily="34" charset="0"/>
              </a:rPr>
              <a:t>Market uncertainty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Since 2020 costs for goods have shown an increase. A sharp increase was noticed by goods with high raw material content (e.g. steel, copper). These increases are the result of high prices for raw materials, energy costs, hic-ups in the supply chain(s), geopolitical tensions, weakening of EUR compared to USD, etc.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Various sources confirm the trends although the severity deviates. The effects on short, medium and long term are difficult to assess for a project team. Corporate management should provide guidance and direction.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3696D-8CEF-4976-8933-EDBF1F0F7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66" y="4018548"/>
            <a:ext cx="4729937" cy="272667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AB8E3A-B41D-4495-A813-B4749CE4F44B}"/>
              </a:ext>
            </a:extLst>
          </p:cNvPr>
          <p:cNvSpPr txBox="1">
            <a:spLocks/>
          </p:cNvSpPr>
          <p:nvPr/>
        </p:nvSpPr>
        <p:spPr>
          <a:xfrm>
            <a:off x="294641" y="4189241"/>
            <a:ext cx="7048633" cy="2177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Cost Engineering Consultancy has created an escalation model that is using possible market scenarios </a:t>
            </a:r>
            <a:r>
              <a:rPr lang="en-US" sz="1600" i="1" spc="30" dirty="0">
                <a:latin typeface="Fira Sans" panose="020B0503050000020004" pitchFamily="34" charset="0"/>
                <a:ea typeface="Fira Sans" panose="020B0503050000020004" pitchFamily="34" charset="0"/>
              </a:rPr>
              <a:t>Low, Medium and High</a:t>
            </a: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. These combined with anticipated (high) inflation are the basis for the escalation calculation. For key cost categories market trends have been captured. 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6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lvl="1" indent="0"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1614318"/>
            <a:ext cx="11197627" cy="2127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Having historical cost data is a requirement for most conceptual estimating methods. Isolating Core Technology components from the project and applying a hybrid method has proven to be a suitable method.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Early involvement of the cost engineer in design optimization and Value Engineering stimulates in finding the most cost effective project solutions.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Predictability of projects is heavily affected by today’s volatile market. Estimators could capture the uncertainties by considering an escalation model based on predicted market trends for key cost categories.  </a:t>
            </a:r>
            <a:endParaRPr lang="en-US" sz="1800" spc="30" dirty="0">
              <a:highlight>
                <a:srgbClr val="FFFF00"/>
              </a:highlight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1E19E-1517-497C-97C4-125A9554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17" y="3870745"/>
            <a:ext cx="5330805" cy="274587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958EB87-F0BA-4819-A35A-E96D028846B6}"/>
              </a:ext>
            </a:extLst>
          </p:cNvPr>
          <p:cNvSpPr txBox="1">
            <a:spLocks/>
          </p:cNvSpPr>
          <p:nvPr/>
        </p:nvSpPr>
        <p:spPr>
          <a:xfrm>
            <a:off x="497185" y="4000415"/>
            <a:ext cx="6141231" cy="2127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Task of the cost estimator to emphasize and inform stakeholders about the uncertainties and report cost and schedule ranges accordingly. </a:t>
            </a: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2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67940-9521-4B8B-A580-FC60588164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Novel technology in the process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Challenges for the estimator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Estimate building blocks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Estimating methodologies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Estimate input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Cost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Risks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>
                <a:latin typeface="Fira Sans" panose="020B0503050000020004" pitchFamily="34" charset="0"/>
                <a:ea typeface="Fira Sans" panose="020B0503050000020004" pitchFamily="34" charset="0"/>
              </a:rPr>
              <a:t>Q&amp;A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8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sz="18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AEF600-CAB3-4EF5-B0C2-53AC5227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5337" y="1756268"/>
            <a:ext cx="4781381" cy="49746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8AC90F-70C4-48CF-8A1C-ED6139ECE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335" y="6044202"/>
            <a:ext cx="1785817" cy="354744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373BB7D1-1033-4FCF-8AF2-2F1E6F1F9101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2756584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Agenda</a:t>
            </a:r>
            <a:endParaRPr kumimoji="0" lang="nl-NL" sz="32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686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A62DB8-4407-43E0-B5AD-D8940D96AC34}"/>
              </a:ext>
            </a:extLst>
          </p:cNvPr>
          <p:cNvSpPr/>
          <p:nvPr/>
        </p:nvSpPr>
        <p:spPr>
          <a:xfrm>
            <a:off x="803893" y="3429000"/>
            <a:ext cx="4404227" cy="2585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2D7207-B09C-42F4-9A24-6DA257298F31}"/>
              </a:ext>
            </a:extLst>
          </p:cNvPr>
          <p:cNvSpPr/>
          <p:nvPr/>
        </p:nvSpPr>
        <p:spPr>
          <a:xfrm>
            <a:off x="803894" y="2112126"/>
            <a:ext cx="4404226" cy="1192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7D94606-46A2-4734-BBAC-51FE474364F0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3706982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Speaker</a:t>
            </a:r>
            <a:endParaRPr kumimoji="0" lang="nl-NL" sz="32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FE08F327-2CDD-4738-9E68-4085369069F0}"/>
              </a:ext>
            </a:extLst>
          </p:cNvPr>
          <p:cNvSpPr txBox="1">
            <a:spLocks/>
          </p:cNvSpPr>
          <p:nvPr/>
        </p:nvSpPr>
        <p:spPr>
          <a:xfrm>
            <a:off x="1034322" y="1522286"/>
            <a:ext cx="4032488" cy="5760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4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0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1" i="0" u="none" strike="noStrike" kern="1200" cap="none" spc="50" normalizeH="0" baseline="0" noProof="0" dirty="0">
                <a:ln>
                  <a:noFill/>
                </a:ln>
                <a:solidFill>
                  <a:srgbClr val="2E2F33"/>
                </a:solidFill>
                <a:effectLst/>
                <a:uLnTx/>
                <a:uFillTx/>
                <a:latin typeface="Fira Sans"/>
                <a:ea typeface="Open Sans" panose="020B0606030504020204" pitchFamily="34" charset="0"/>
                <a:cs typeface="Open Sans" panose="020B0606030504020204" pitchFamily="34" charset="0"/>
              </a:rPr>
              <a:t>Rob Haest</a:t>
            </a:r>
            <a:endParaRPr kumimoji="0" lang="en-GB" sz="2000" b="0" i="0" u="none" strike="noStrike" kern="1200" cap="none" spc="50" normalizeH="0" baseline="0" noProof="0" dirty="0">
              <a:ln>
                <a:noFill/>
              </a:ln>
              <a:solidFill>
                <a:srgbClr val="2E2F33"/>
              </a:solidFill>
              <a:effectLst/>
              <a:uLnTx/>
              <a:uFillTx/>
              <a:latin typeface="Fira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9BB90-54DF-4AA0-9533-9F570D39F3AF}"/>
              </a:ext>
            </a:extLst>
          </p:cNvPr>
          <p:cNvSpPr txBox="1"/>
          <p:nvPr/>
        </p:nvSpPr>
        <p:spPr>
          <a:xfrm>
            <a:off x="1116778" y="3592047"/>
            <a:ext cx="40913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ira Sans" panose="020B0503050000020004" pitchFamily="34" charset="0"/>
                <a:ea typeface="Fira Sans" panose="020B0503050000020004" pitchFamily="34" charset="0"/>
              </a:rPr>
              <a:t>Certified Cost Engineer – DACE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ira Sans" panose="020B0503050000020004" pitchFamily="34" charset="0"/>
                <a:ea typeface="Fira Sans" panose="020B0503050000020004" pitchFamily="34" charset="0"/>
              </a:rPr>
              <a:t>Has provided estimating services for CAPEX &amp; maintenance projects for several multinational companies in the traditional process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Fira Sans" panose="020B0503050000020004" pitchFamily="34" charset="0"/>
                <a:ea typeface="Fira Sans" panose="020B0503050000020004" pitchFamily="34" charset="0"/>
              </a:rPr>
              <a:t>Besides, an increasing number of clients served are “spin-offs” </a:t>
            </a:r>
            <a:r>
              <a:rPr lang="en-US" sz="1400" dirty="0">
                <a:latin typeface="Fira Sans" panose="020B0604020202020204" charset="0"/>
                <a:ea typeface="Fira Sans" panose="020B0604020202020204" charset="0"/>
                <a:cs typeface="Arial" panose="020B0604020202020204" pitchFamily="34" charset="0"/>
              </a:rPr>
              <a:t>that are commercializing their novel technologies.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E2F33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6ED80-685F-4CDA-8F90-0B95EE9009C3}"/>
              </a:ext>
            </a:extLst>
          </p:cNvPr>
          <p:cNvSpPr txBox="1"/>
          <p:nvPr/>
        </p:nvSpPr>
        <p:spPr>
          <a:xfrm>
            <a:off x="1116778" y="2264918"/>
            <a:ext cx="380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2E2F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Cost Estimating Team Lead</a:t>
            </a:r>
          </a:p>
          <a:p>
            <a:pPr>
              <a:defRPr/>
            </a:pPr>
            <a:r>
              <a:rPr lang="en-US" dirty="0">
                <a:latin typeface="Fira Sans" panose="020B0503050000020004" pitchFamily="34" charset="0"/>
                <a:ea typeface="Fira Sans" panose="020B0503050000020004" pitchFamily="34" charset="0"/>
              </a:rPr>
              <a:t>for Cost Engineering Consultancy </a:t>
            </a:r>
            <a:r>
              <a:rPr lang="en-GB" dirty="0">
                <a:latin typeface="Fira Sans" panose="020B0503050000020004" pitchFamily="34" charset="0"/>
                <a:ea typeface="Fira Sans" panose="020B0503050000020004" pitchFamily="34" charset="0"/>
              </a:rPr>
              <a:t>&amp; Cleopatra Enterprise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2F33"/>
              </a:solidFill>
              <a:effectLst/>
              <a:uLnTx/>
              <a:uFillTx/>
              <a:latin typeface="Fira Sans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7B41E89-FFFE-4D0C-AB9D-B48AF01740F2}"/>
              </a:ext>
            </a:extLst>
          </p:cNvPr>
          <p:cNvSpPr/>
          <p:nvPr/>
        </p:nvSpPr>
        <p:spPr>
          <a:xfrm>
            <a:off x="688680" y="1786988"/>
            <a:ext cx="115214" cy="11521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2E2F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D543A6-DF5B-4499-9252-5547AA4A7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9853" y="1359966"/>
            <a:ext cx="9624901" cy="5270599"/>
          </a:xfrm>
          <a:prstGeom prst="rect">
            <a:avLst/>
          </a:prstGeom>
        </p:spPr>
      </p:pic>
      <p:pic>
        <p:nvPicPr>
          <p:cNvPr id="14" name="Picture 13" descr="Chart, icon, bubble chart&#10;&#10;Description automatically generated">
            <a:extLst>
              <a:ext uri="{FF2B5EF4-FFF2-40B4-BE49-F238E27FC236}">
                <a16:creationId xmlns:a16="http://schemas.microsoft.com/office/drawing/2014/main" id="{33555508-9606-4707-9B8D-EE836B270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9" y="2946400"/>
            <a:ext cx="1660607" cy="1660607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3C179A98-EACB-46ED-8E29-18FC02A83AFC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7969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nl-NL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About Cost Engineering Consultancy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DC2927EC-4C75-475A-B496-B071E7C7B86B}"/>
              </a:ext>
            </a:extLst>
          </p:cNvPr>
          <p:cNvSpPr txBox="1">
            <a:spLocks/>
          </p:cNvSpPr>
          <p:nvPr/>
        </p:nvSpPr>
        <p:spPr>
          <a:xfrm>
            <a:off x="553212" y="1618464"/>
            <a:ext cx="9190920" cy="120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4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0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For 25 years, empowering organizations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to improve their project and TA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5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Picture 2" descr="A picture containing text, tableware, dishware, coffee cup&#10;&#10;Description automatically generated">
            <a:extLst>
              <a:ext uri="{FF2B5EF4-FFF2-40B4-BE49-F238E27FC236}">
                <a16:creationId xmlns:a16="http://schemas.microsoft.com/office/drawing/2014/main" id="{B6658216-3066-47D9-8742-B379EACC5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15" y="2946400"/>
            <a:ext cx="1660607" cy="166060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8AF47FE-923E-47A2-858E-669415F32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46" y="2946400"/>
            <a:ext cx="1660607" cy="166060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EA766C0-5370-44D4-8AFC-EB661FF5F4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81" y="2946400"/>
            <a:ext cx="1660607" cy="1660607"/>
          </a:xfrm>
          <a:prstGeom prst="rect">
            <a:avLst/>
          </a:prstGeom>
        </p:spPr>
      </p:pic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A98AE838-2916-4982-9505-6C030EA4BED6}"/>
              </a:ext>
            </a:extLst>
          </p:cNvPr>
          <p:cNvSpPr txBox="1">
            <a:spLocks/>
          </p:cNvSpPr>
          <p:nvPr/>
        </p:nvSpPr>
        <p:spPr>
          <a:xfrm>
            <a:off x="239493" y="4860547"/>
            <a:ext cx="2380718" cy="61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4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0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Cleopatra Enterprise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770826F3-0F55-46C7-B021-56E8BC474005}"/>
              </a:ext>
            </a:extLst>
          </p:cNvPr>
          <p:cNvSpPr txBox="1">
            <a:spLocks/>
          </p:cNvSpPr>
          <p:nvPr/>
        </p:nvSpPr>
        <p:spPr>
          <a:xfrm>
            <a:off x="2581368" y="4860547"/>
            <a:ext cx="2380718" cy="61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4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0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Cost Database (CESK)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2D6F9273-5AB5-4A53-874A-65BFB9446D23}"/>
              </a:ext>
            </a:extLst>
          </p:cNvPr>
          <p:cNvSpPr txBox="1">
            <a:spLocks/>
          </p:cNvSpPr>
          <p:nvPr/>
        </p:nvSpPr>
        <p:spPr>
          <a:xfrm>
            <a:off x="5045625" y="4860547"/>
            <a:ext cx="2380718" cy="61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4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0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Consultancy Services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57C7F1E2-8788-4C43-9493-E860D0F579F8}"/>
              </a:ext>
            </a:extLst>
          </p:cNvPr>
          <p:cNvSpPr txBox="1">
            <a:spLocks/>
          </p:cNvSpPr>
          <p:nvPr/>
        </p:nvSpPr>
        <p:spPr>
          <a:xfrm>
            <a:off x="7448690" y="4860547"/>
            <a:ext cx="2380718" cy="120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4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20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defRPr sz="1600" kern="1200" spc="5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t>Cost Engineering Academy</a:t>
            </a:r>
          </a:p>
        </p:txBody>
      </p:sp>
    </p:spTree>
    <p:extLst>
      <p:ext uri="{BB962C8B-B14F-4D97-AF65-F5344CB8AC3E}">
        <p14:creationId xmlns:p14="http://schemas.microsoft.com/office/powerpoint/2010/main" val="197507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B44EA72-A668-410B-A96F-62E32365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224" y="3183737"/>
            <a:ext cx="1038661" cy="6060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6A4722E-03BD-48E2-8C92-A0AAB9FE0D2C}"/>
              </a:ext>
            </a:extLst>
          </p:cNvPr>
          <p:cNvSpPr/>
          <p:nvPr/>
        </p:nvSpPr>
        <p:spPr>
          <a:xfrm>
            <a:off x="0" y="4976553"/>
            <a:ext cx="12192000" cy="18814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38DB6268-25AF-4261-9DAA-EFC47BF271D6}"/>
              </a:ext>
            </a:extLst>
          </p:cNvPr>
          <p:cNvSpPr txBox="1">
            <a:spLocks/>
          </p:cNvSpPr>
          <p:nvPr/>
        </p:nvSpPr>
        <p:spPr>
          <a:xfrm>
            <a:off x="1381126" y="5217241"/>
            <a:ext cx="9768840" cy="1266709"/>
          </a:xfrm>
          <a:prstGeom prst="rect">
            <a:avLst/>
          </a:prstGeom>
        </p:spPr>
        <p:txBody>
          <a:bodyPr numCol="3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400" kern="1200" spc="38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100" kern="1200" spc="38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 spc="38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 spc="38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 spc="38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Bulk storage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Construction industry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EPC(M)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and Nutrition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Offshore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Oil &amp; Gas industry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Heavy industry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Pharmaceutical industry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Petro-/chemical industry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Power industry</a:t>
            </a:r>
          </a:p>
          <a:p>
            <a:pPr marL="308610" marR="0" lvl="0" indent="-308610" algn="l" defTabSz="8229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7B2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4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Mining &amp; Minerals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7E5EDE-9E0F-44FD-A0BC-D7335528D63C}"/>
              </a:ext>
            </a:extLst>
          </p:cNvPr>
          <p:cNvGrpSpPr/>
          <p:nvPr/>
        </p:nvGrpSpPr>
        <p:grpSpPr>
          <a:xfrm>
            <a:off x="1119041" y="1767080"/>
            <a:ext cx="9892990" cy="2790508"/>
            <a:chOff x="-45686" y="1433990"/>
            <a:chExt cx="11250032" cy="3173289"/>
          </a:xfrm>
        </p:grpSpPr>
        <p:pic>
          <p:nvPicPr>
            <p:cNvPr id="41" name="Picture 2" descr="C:\Users\mvanvliet\Desktop\IHC_logo.jpg">
              <a:extLst>
                <a:ext uri="{FF2B5EF4-FFF2-40B4-BE49-F238E27FC236}">
                  <a16:creationId xmlns:a16="http://schemas.microsoft.com/office/drawing/2014/main" id="{424062C2-35FA-4502-A7B1-2C67F89AB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094" y="2357846"/>
              <a:ext cx="1178678" cy="7034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mvanvliet\Desktop\boskalis-logo.jpg">
              <a:extLst>
                <a:ext uri="{FF2B5EF4-FFF2-40B4-BE49-F238E27FC236}">
                  <a16:creationId xmlns:a16="http://schemas.microsoft.com/office/drawing/2014/main" id="{0C99D31F-80F7-48AC-9237-5A83E42BA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9" y="1518976"/>
              <a:ext cx="1623522" cy="79688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K:\2. Clients\Fluor\Software\Development\08-12-2016 Specific Training\Day 1\Logos\1024px-Enbridge_Logo.svg.png">
              <a:extLst>
                <a:ext uri="{FF2B5EF4-FFF2-40B4-BE49-F238E27FC236}">
                  <a16:creationId xmlns:a16="http://schemas.microsoft.com/office/drawing/2014/main" id="{34ECAB77-DCC2-4F5C-B312-A4BB2EBAE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156" y="2266766"/>
              <a:ext cx="1643342" cy="44819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K:\2. Clients\Fluor\Software\Development\08-12-2016 Specific Training\Day 1\Logos\aecom.png">
              <a:extLst>
                <a:ext uri="{FF2B5EF4-FFF2-40B4-BE49-F238E27FC236}">
                  <a16:creationId xmlns:a16="http://schemas.microsoft.com/office/drawing/2014/main" id="{1DD79DD7-2169-44B8-AAB1-F2A91B9C2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348" y="1433990"/>
              <a:ext cx="1090052" cy="106817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K:\2. Clients\Fluor\Software\Development\08-12-2016 Specific Training\Day 1\Logos\Mott MacDonald.png">
              <a:extLst>
                <a:ext uri="{FF2B5EF4-FFF2-40B4-BE49-F238E27FC236}">
                  <a16:creationId xmlns:a16="http://schemas.microsoft.com/office/drawing/2014/main" id="{B2C8B209-E646-4F09-838F-7FC1B5CA6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223" y="2392074"/>
              <a:ext cx="967280" cy="94786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C:\Users\mvanvliet\Desktop\Yara_International_(emblem).svg.png">
              <a:extLst>
                <a:ext uri="{FF2B5EF4-FFF2-40B4-BE49-F238E27FC236}">
                  <a16:creationId xmlns:a16="http://schemas.microsoft.com/office/drawing/2014/main" id="{C147C85B-C478-4AA0-9D56-47E83B93E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145" y="2369610"/>
              <a:ext cx="707911" cy="69370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Users\mvanvliet\Desktop\Cargill_logo.svg.png">
              <a:extLst>
                <a:ext uri="{FF2B5EF4-FFF2-40B4-BE49-F238E27FC236}">
                  <a16:creationId xmlns:a16="http://schemas.microsoft.com/office/drawing/2014/main" id="{7B06A9B4-BB00-461E-B0F2-950F86360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151" y="3481233"/>
              <a:ext cx="1318636" cy="5774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wac.450f.edgecastcdn.net/80450F/929thelake.com/files/2011/09/Sasol-Logo.jpg">
              <a:extLst>
                <a:ext uri="{FF2B5EF4-FFF2-40B4-BE49-F238E27FC236}">
                  <a16:creationId xmlns:a16="http://schemas.microsoft.com/office/drawing/2014/main" id="{136672C9-DF46-4BFA-9BD3-FE810EEEB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200" y="2397511"/>
              <a:ext cx="949099" cy="100614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8">
              <a:extLst>
                <a:ext uri="{FF2B5EF4-FFF2-40B4-BE49-F238E27FC236}">
                  <a16:creationId xmlns:a16="http://schemas.microsoft.com/office/drawing/2014/main" id="{4ADF8A90-491B-4C9A-B38C-B09E49382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238" y="4040494"/>
              <a:ext cx="913349" cy="566785"/>
            </a:xfrm>
            <a:prstGeom prst="rect">
              <a:avLst/>
            </a:prstGeom>
          </p:spPr>
        </p:pic>
        <p:pic>
          <p:nvPicPr>
            <p:cNvPr id="50" name="Picture 31" descr="LyondellBasell">
              <a:extLst>
                <a:ext uri="{FF2B5EF4-FFF2-40B4-BE49-F238E27FC236}">
                  <a16:creationId xmlns:a16="http://schemas.microsoft.com/office/drawing/2014/main" id="{36B5D531-71BB-4BEE-B0A0-01A2758C9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013" y="4159925"/>
              <a:ext cx="1618194" cy="407530"/>
            </a:xfrm>
            <a:prstGeom prst="rect">
              <a:avLst/>
            </a:prstGeom>
          </p:spPr>
        </p:pic>
        <p:pic>
          <p:nvPicPr>
            <p:cNvPr id="51" name="Picture 48" descr="Heineken_400">
              <a:extLst>
                <a:ext uri="{FF2B5EF4-FFF2-40B4-BE49-F238E27FC236}">
                  <a16:creationId xmlns:a16="http://schemas.microsoft.com/office/drawing/2014/main" id="{70DC81EF-423B-4BC3-9E88-957AF6C78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557" y="4122121"/>
              <a:ext cx="2078435" cy="355060"/>
            </a:xfrm>
            <a:prstGeom prst="rect">
              <a:avLst/>
            </a:prstGeom>
          </p:spPr>
        </p:pic>
        <p:pic>
          <p:nvPicPr>
            <p:cNvPr id="52" name="Picture 49" descr="Heerema Marine">
              <a:extLst>
                <a:ext uri="{FF2B5EF4-FFF2-40B4-BE49-F238E27FC236}">
                  <a16:creationId xmlns:a16="http://schemas.microsoft.com/office/drawing/2014/main" id="{8A5A8186-4833-4C5B-AD7A-12FE2C9CC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01" y="3699096"/>
              <a:ext cx="649534" cy="895316"/>
            </a:xfrm>
            <a:prstGeom prst="rect">
              <a:avLst/>
            </a:prstGeom>
          </p:spPr>
        </p:pic>
        <p:pic>
          <p:nvPicPr>
            <p:cNvPr id="53" name="Picture 51" descr="BP">
              <a:extLst>
                <a:ext uri="{FF2B5EF4-FFF2-40B4-BE49-F238E27FC236}">
                  <a16:creationId xmlns:a16="http://schemas.microsoft.com/office/drawing/2014/main" id="{A0B2C9B0-F547-469A-8296-9190D9E1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278" y="1492861"/>
              <a:ext cx="889875" cy="115780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A0AEA34-D8C8-4EDF-A5AA-5380AB02F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0" y="2295158"/>
              <a:ext cx="780157" cy="78015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86FD2D9-4956-48A8-878C-EFEE79D98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27" y="1822254"/>
              <a:ext cx="2143220" cy="27861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0FFB086-390C-4675-B4E4-5AA8D178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45686" y="3197486"/>
              <a:ext cx="1623523" cy="421148"/>
            </a:xfrm>
            <a:prstGeom prst="rect">
              <a:avLst/>
            </a:prstGeom>
          </p:spPr>
        </p:pic>
        <p:pic>
          <p:nvPicPr>
            <p:cNvPr id="58" name="Picture 2" descr="Afbeeldingsresultaat voor bruce power">
              <a:extLst>
                <a:ext uri="{FF2B5EF4-FFF2-40B4-BE49-F238E27FC236}">
                  <a16:creationId xmlns:a16="http://schemas.microsoft.com/office/drawing/2014/main" id="{09096DDA-433F-46CC-8956-AEFEE1FA4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339" y="1739319"/>
              <a:ext cx="1600031" cy="56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Afbeeldingsresultaat voor exelon energy">
              <a:extLst>
                <a:ext uri="{FF2B5EF4-FFF2-40B4-BE49-F238E27FC236}">
                  <a16:creationId xmlns:a16="http://schemas.microsoft.com/office/drawing/2014/main" id="{6EAD7007-9F7F-4C86-B53A-8CF4E9A75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411" y="4172058"/>
              <a:ext cx="1751769" cy="377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Afbeeldingsresultaat voor iter organization logo">
              <a:extLst>
                <a:ext uri="{FF2B5EF4-FFF2-40B4-BE49-F238E27FC236}">
                  <a16:creationId xmlns:a16="http://schemas.microsoft.com/office/drawing/2014/main" id="{C6CE6014-851D-42BC-B310-4271BEA62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632" y="3231038"/>
              <a:ext cx="945693" cy="63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DD3E767-57F1-478B-9010-64DF69AA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0" y="3990889"/>
              <a:ext cx="848837" cy="60352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B06C6A8-C785-47FF-9C92-1CBCF03C5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104" y="2585132"/>
              <a:ext cx="1704014" cy="3326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A3E312-859F-44A9-833C-D3C2B3019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81" y="3268073"/>
              <a:ext cx="2184765" cy="956964"/>
            </a:xfrm>
            <a:prstGeom prst="rect">
              <a:avLst/>
            </a:prstGeom>
          </p:spPr>
        </p:pic>
      </p:grpSp>
      <p:pic>
        <p:nvPicPr>
          <p:cNvPr id="30" name="Picture 4" descr="https://www.neste.com/sites/default/files/neste_logo_blue_rgb_500x149_26579.jpg">
            <a:extLst>
              <a:ext uri="{FF2B5EF4-FFF2-40B4-BE49-F238E27FC236}">
                <a16:creationId xmlns:a16="http://schemas.microsoft.com/office/drawing/2014/main" id="{17747226-DB4C-4A82-BED0-64441D3D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39" y="4146952"/>
            <a:ext cx="1426217" cy="3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1">
            <a:extLst>
              <a:ext uri="{FF2B5EF4-FFF2-40B4-BE49-F238E27FC236}">
                <a16:creationId xmlns:a16="http://schemas.microsoft.com/office/drawing/2014/main" id="{6316BC47-885C-4557-8C6A-0A91EEC93592}"/>
              </a:ext>
            </a:extLst>
          </p:cNvPr>
          <p:cNvSpPr txBox="1">
            <a:spLocks/>
          </p:cNvSpPr>
          <p:nvPr/>
        </p:nvSpPr>
        <p:spPr>
          <a:xfrm>
            <a:off x="0" y="344059"/>
            <a:ext cx="4929223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nl-NL" sz="3200" b="1" i="0" u="none" strike="noStrike" kern="1200" cap="none" spc="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 </a:t>
            </a:r>
            <a:r>
              <a:rPr kumimoji="0" lang="nl-NL" sz="3200" b="1" i="0" u="none" strike="noStrike" kern="1200" cap="none" spc="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</a:rPr>
              <a:t>Some of our clients</a:t>
            </a:r>
            <a:endParaRPr kumimoji="0" lang="nl-NL" sz="32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1309596-15EF-4160-92FE-67AAB06F6CE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051417" y="374050"/>
            <a:ext cx="1785817" cy="354744"/>
          </a:xfrm>
          <a:prstGeom prst="rect">
            <a:avLst/>
          </a:prstGeom>
        </p:spPr>
      </p:pic>
      <p:pic>
        <p:nvPicPr>
          <p:cNvPr id="1026" name="Picture 2" descr="The New Baker Hughes Goes From Blue To Green">
            <a:extLst>
              <a:ext uri="{FF2B5EF4-FFF2-40B4-BE49-F238E27FC236}">
                <a16:creationId xmlns:a16="http://schemas.microsoft.com/office/drawing/2014/main" id="{A8821CDD-6875-4818-A143-B1412966D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2540" y="2880511"/>
            <a:ext cx="1341436" cy="8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s – Worley">
            <a:extLst>
              <a:ext uri="{FF2B5EF4-FFF2-40B4-BE49-F238E27FC236}">
                <a16:creationId xmlns:a16="http://schemas.microsoft.com/office/drawing/2014/main" id="{691D0B9A-FB20-4438-AFA7-4D8B32E6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09" y="3607990"/>
            <a:ext cx="1650843" cy="5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328;p11">
            <a:extLst>
              <a:ext uri="{FF2B5EF4-FFF2-40B4-BE49-F238E27FC236}">
                <a16:creationId xmlns:a16="http://schemas.microsoft.com/office/drawing/2014/main" id="{E7E1073B-F557-4F85-8794-1754C2C09092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 t="26277" b="27900"/>
          <a:stretch/>
        </p:blipFill>
        <p:spPr>
          <a:xfrm>
            <a:off x="5433314" y="3302353"/>
            <a:ext cx="1956638" cy="52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6837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9224-6D7D-4B98-9D2B-0D5CDF29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17" y="332053"/>
            <a:ext cx="10901363" cy="692149"/>
          </a:xfrm>
        </p:spPr>
        <p:txBody>
          <a:bodyPr/>
          <a:lstStyle/>
          <a:p>
            <a:r>
              <a:rPr lang="en-GB" dirty="0">
                <a:latin typeface="Fira Sans SemiBold" panose="020B0603050000020004" pitchFamily="34" charset="0"/>
                <a:ea typeface="Fira Sans SemiBold" panose="020B0603050000020004" pitchFamily="34" charset="0"/>
              </a:rPr>
              <a:t>Our vision</a:t>
            </a:r>
            <a:endParaRPr lang="en-GB" noProof="0" dirty="0">
              <a:latin typeface="Fira Sans SemiBold" panose="020B0603050000020004" pitchFamily="34" charset="0"/>
              <a:ea typeface="Fira Sans SemiBold" panose="020B06030500000200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FD86F94-036F-488E-AB93-B175D4603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335" y="6044202"/>
            <a:ext cx="1785817" cy="354744"/>
          </a:xfrm>
          <a:prstGeom prst="rect">
            <a:avLst/>
          </a:prstGeom>
        </p:spPr>
      </p:pic>
      <p:pic>
        <p:nvPicPr>
          <p:cNvPr id="8" name="Picture 7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C1026E9-8F02-4373-BD91-005D4A73A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1" y="1186297"/>
            <a:ext cx="8615082" cy="46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1614317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The Paris agreement to limit the warming of the globe is the catalyst for the Energy Transition.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Novel technologies are under development to reduce the use of fossil fuel with its high CO</a:t>
            </a:r>
            <a:r>
              <a:rPr lang="en-US" sz="1800" spc="30" baseline="-25000" dirty="0"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 footprint.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Developments in the process industry focus on reducing energy consumption, process electrification and CO</a:t>
            </a:r>
            <a:r>
              <a:rPr lang="en-US" sz="1800" spc="30" baseline="-25000" dirty="0"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r>
              <a:rPr lang="en-US" sz="1800" spc="30" dirty="0">
                <a:latin typeface="Fira Sans" panose="020B0503050000020004" pitchFamily="34" charset="0"/>
                <a:ea typeface="Fira Sans" panose="020B0503050000020004" pitchFamily="34" charset="0"/>
              </a:rPr>
              <a:t> capture/reuse/storage.</a:t>
            </a: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6" y="491043"/>
            <a:ext cx="6780900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kumimoji="0" lang="en-US" sz="3200" b="0" i="0" u="none" strike="noStrike" kern="1200" cap="none" spc="5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944D9-90C3-4E80-BD39-22FA3189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28" y="3420747"/>
            <a:ext cx="4970084" cy="3312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5D8769-5383-4EAE-8026-A036111DFE9F}"/>
              </a:ext>
            </a:extLst>
          </p:cNvPr>
          <p:cNvSpPr txBox="1"/>
          <p:nvPr/>
        </p:nvSpPr>
        <p:spPr>
          <a:xfrm>
            <a:off x="5007861" y="6213068"/>
            <a:ext cx="2906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189416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56682F3-9436-4CF5-B0ED-D15CE53967C7}"/>
              </a:ext>
            </a:extLst>
          </p:cNvPr>
          <p:cNvSpPr txBox="1">
            <a:spLocks/>
          </p:cNvSpPr>
          <p:nvPr/>
        </p:nvSpPr>
        <p:spPr>
          <a:xfrm>
            <a:off x="497186" y="1614317"/>
            <a:ext cx="11197627" cy="51189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Clr>
                <a:schemeClr val="accent2"/>
              </a:buClr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There are many initiatives in the Netherlands that seek application of these new technologies. Examples are: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Large-scale green hydrogen production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Carbon capture technologies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Biofuel, Synthetic fuel and other alternative fuels production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4667250" algn="r"/>
              </a:tabLst>
            </a:pPr>
            <a:r>
              <a:rPr lang="en-US" sz="1600" spc="30" dirty="0">
                <a:latin typeface="Fira Sans" panose="020B0503050000020004" pitchFamily="34" charset="0"/>
                <a:ea typeface="Fira Sans" panose="020B0503050000020004" pitchFamily="34" charset="0"/>
              </a:rPr>
              <a:t>And more..</a:t>
            </a:r>
          </a:p>
          <a:p>
            <a:pPr marL="0" indent="0">
              <a:buClr>
                <a:schemeClr val="accent2"/>
              </a:buClr>
              <a:buNone/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buClr>
                <a:schemeClr val="accent2"/>
              </a:buClr>
              <a:tabLst>
                <a:tab pos="4667250" algn="r"/>
              </a:tabLst>
            </a:pPr>
            <a:endParaRPr lang="en-US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tabLst>
                <a:tab pos="4667250" algn="r"/>
              </a:tabLst>
            </a:pPr>
            <a:endParaRPr lang="en-NL" sz="1800" spc="3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A61DC69-BBB5-4FB3-AB6F-0B8708F9F3D6}"/>
              </a:ext>
            </a:extLst>
          </p:cNvPr>
          <p:cNvSpPr txBox="1">
            <a:spLocks/>
          </p:cNvSpPr>
          <p:nvPr/>
        </p:nvSpPr>
        <p:spPr>
          <a:xfrm>
            <a:off x="-30477" y="491043"/>
            <a:ext cx="8956268" cy="864682"/>
          </a:xfrm>
          <a:custGeom>
            <a:avLst/>
            <a:gdLst>
              <a:gd name="connsiteX0" fmla="*/ 0 w 3252788"/>
              <a:gd name="connsiteY0" fmla="*/ 0 h 864682"/>
              <a:gd name="connsiteX1" fmla="*/ 3252788 w 3252788"/>
              <a:gd name="connsiteY1" fmla="*/ 0 h 864682"/>
              <a:gd name="connsiteX2" fmla="*/ 3252788 w 3252788"/>
              <a:gd name="connsiteY2" fmla="*/ 864682 h 864682"/>
              <a:gd name="connsiteX3" fmla="*/ 0 w 3252788"/>
              <a:gd name="connsiteY3" fmla="*/ 864682 h 864682"/>
              <a:gd name="connsiteX4" fmla="*/ 0 w 3252788"/>
              <a:gd name="connsiteY4" fmla="*/ 0 h 864682"/>
              <a:gd name="connsiteX0" fmla="*/ 0 w 3423476"/>
              <a:gd name="connsiteY0" fmla="*/ 0 h 864682"/>
              <a:gd name="connsiteX1" fmla="*/ 3423476 w 3423476"/>
              <a:gd name="connsiteY1" fmla="*/ 0 h 864682"/>
              <a:gd name="connsiteX2" fmla="*/ 3252788 w 3423476"/>
              <a:gd name="connsiteY2" fmla="*/ 864682 h 864682"/>
              <a:gd name="connsiteX3" fmla="*/ 0 w 3423476"/>
              <a:gd name="connsiteY3" fmla="*/ 864682 h 864682"/>
              <a:gd name="connsiteX4" fmla="*/ 0 w 3423476"/>
              <a:gd name="connsiteY4" fmla="*/ 0 h 86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476" h="864682">
                <a:moveTo>
                  <a:pt x="0" y="0"/>
                </a:moveTo>
                <a:lnTo>
                  <a:pt x="3423476" y="0"/>
                </a:lnTo>
                <a:lnTo>
                  <a:pt x="3252788" y="864682"/>
                </a:lnTo>
                <a:lnTo>
                  <a:pt x="0" y="864682"/>
                </a:lnTo>
                <a:lnTo>
                  <a:pt x="0" y="0"/>
                </a:lnTo>
                <a:close/>
              </a:path>
            </a:pathLst>
          </a:custGeom>
          <a:solidFill>
            <a:srgbClr val="F47B2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spc="5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defRPr>
            </a:lvl1pPr>
          </a:lstStyle>
          <a:p>
            <a:pPr lvl="0" algn="l">
              <a:tabLst>
                <a:tab pos="542925" algn="l"/>
              </a:tabLst>
              <a:defRPr/>
            </a:pPr>
            <a:r>
              <a:rPr kumimoji="0" lang="en-GB" sz="32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 panose="020B0603050000020004" pitchFamily="34" charset="0"/>
                <a:ea typeface="Fira Sans SemiBold" panose="020B0603050000020004" pitchFamily="34" charset="0"/>
                <a:cs typeface="+mj-cs"/>
              </a:rPr>
              <a:t>	</a:t>
            </a:r>
            <a:r>
              <a:rPr lang="en-US" sz="3800" b="0" dirty="0">
                <a:solidFill>
                  <a:prstClr val="white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rPr>
              <a:t>Novel technology in the process industry</a:t>
            </a:r>
            <a:endParaRPr kumimoji="0" lang="en-US" sz="3200" b="0" i="0" u="none" strike="noStrike" kern="1200" cap="none" spc="5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 panose="020B0603050000020004" pitchFamily="34" charset="0"/>
              <a:ea typeface="Fira Sans SemiBold" panose="020B0603050000020004" pitchFamily="34" charset="0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138C9-E5CD-4AFC-8CA6-A41543D143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2141" r="7925"/>
          <a:stretch/>
        </p:blipFill>
        <p:spPr>
          <a:xfrm>
            <a:off x="151580" y="4014253"/>
            <a:ext cx="3005253" cy="2843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44A6F2-351E-4CF4-B31C-3CD8F3136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11587" r="11576" b="5847"/>
          <a:stretch/>
        </p:blipFill>
        <p:spPr>
          <a:xfrm>
            <a:off x="3365845" y="3951907"/>
            <a:ext cx="4367719" cy="2843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DB459D-E2F3-454F-8D92-B8BD7D5D32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8095" r="3594" b="3082"/>
          <a:stretch/>
        </p:blipFill>
        <p:spPr>
          <a:xfrm>
            <a:off x="8082455" y="3950575"/>
            <a:ext cx="3957964" cy="28437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E48A71-E130-48F3-87CD-E4ECEF4ABDF3}"/>
              </a:ext>
            </a:extLst>
          </p:cNvPr>
          <p:cNvSpPr txBox="1"/>
          <p:nvPr/>
        </p:nvSpPr>
        <p:spPr>
          <a:xfrm>
            <a:off x="10602223" y="3060146"/>
            <a:ext cx="1641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</a:t>
            </a:r>
          </a:p>
          <a:p>
            <a:r>
              <a:rPr lang="en-US" sz="1400" dirty="0"/>
              <a:t>Researchgate.net</a:t>
            </a:r>
          </a:p>
          <a:p>
            <a:r>
              <a:rPr lang="en-US" sz="1400" dirty="0"/>
              <a:t>Forbes</a:t>
            </a:r>
          </a:p>
          <a:p>
            <a:r>
              <a:rPr lang="en-US" sz="1400" dirty="0"/>
              <a:t>Burtproces.com</a:t>
            </a:r>
          </a:p>
        </p:txBody>
      </p:sp>
    </p:spTree>
    <p:extLst>
      <p:ext uri="{BB962C8B-B14F-4D97-AF65-F5344CB8AC3E}">
        <p14:creationId xmlns:p14="http://schemas.microsoft.com/office/powerpoint/2010/main" val="3660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st Engineering 2018-v2">
      <a:dk1>
        <a:srgbClr val="333333"/>
      </a:dk1>
      <a:lt1>
        <a:sysClr val="window" lastClr="FFFFFF"/>
      </a:lt1>
      <a:dk2>
        <a:srgbClr val="444444"/>
      </a:dk2>
      <a:lt2>
        <a:srgbClr val="E5E5E5"/>
      </a:lt2>
      <a:accent1>
        <a:srgbClr val="F47B20"/>
      </a:accent1>
      <a:accent2>
        <a:srgbClr val="015174"/>
      </a:accent2>
      <a:accent3>
        <a:srgbClr val="AEC3E4"/>
      </a:accent3>
      <a:accent4>
        <a:srgbClr val="08A479"/>
      </a:accent4>
      <a:accent5>
        <a:srgbClr val="054F67"/>
      </a:accent5>
      <a:accent6>
        <a:srgbClr val="328FAA"/>
      </a:accent6>
      <a:hlink>
        <a:srgbClr val="F47B20"/>
      </a:hlink>
      <a:folHlink>
        <a:srgbClr val="CB6428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flip="none" rotWithShape="1">
          <a:gsLst>
            <a:gs pos="0">
              <a:schemeClr val="accent1"/>
            </a:gs>
            <a:gs pos="100000">
              <a:schemeClr val="accent1">
                <a:alpha val="80000"/>
              </a:schemeClr>
            </a:gs>
          </a:gsLst>
          <a:lin ang="0" scaled="0"/>
          <a:tileRect/>
        </a:gradFill>
      </a:spPr>
      <a:bodyPr vert="horz" wrap="none" lIns="648000" tIns="108000" rIns="900000" bIns="108000" rtlCol="0" anchor="ctr">
        <a:spAutoFit/>
      </a:bodyPr>
      <a:lstStyle>
        <a:defPPr algn="l">
          <a:tabLst>
            <a:tab pos="542925" algn="l"/>
          </a:tabLst>
          <a:defRPr sz="3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4B1E566-1AD7-4159-A5BE-744B9605DF23}" vid="{A37A0EDA-C1B8-483A-BABC-9CC8B321F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244B826E36E48B89FC312AF14645F" ma:contentTypeVersion="16" ma:contentTypeDescription="Een nieuw document maken." ma:contentTypeScope="" ma:versionID="6113f29bbab8966f58152ebcbdb8a04c">
  <xsd:schema xmlns:xsd="http://www.w3.org/2001/XMLSchema" xmlns:xs="http://www.w3.org/2001/XMLSchema" xmlns:p="http://schemas.microsoft.com/office/2006/metadata/properties" xmlns:ns2="b7936636-119e-4bdc-863a-3762f83d59d3" xmlns:ns3="727a1d96-51bd-40a0-8bca-a43d1c4e03ac" targetNamespace="http://schemas.microsoft.com/office/2006/metadata/properties" ma:root="true" ma:fieldsID="962debe1de03fac613e1e1c14408f555" ns2:_="" ns3:_="">
    <xsd:import namespace="b7936636-119e-4bdc-863a-3762f83d59d3"/>
    <xsd:import namespace="727a1d96-51bd-40a0-8bca-a43d1c4e0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36636-119e-4bdc-863a-3762f83d5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3b5836e-819a-49f0-bcb2-a6188ac8d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a1d96-51bd-40a0-8bca-a43d1c4e0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11591f-bf63-4924-bb62-c7ab27288482}" ma:internalName="TaxCatchAll" ma:showField="CatchAllData" ma:web="727a1d96-51bd-40a0-8bca-a43d1c4e0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936636-119e-4bdc-863a-3762f83d59d3">
      <Terms xmlns="http://schemas.microsoft.com/office/infopath/2007/PartnerControls"/>
    </lcf76f155ced4ddcb4097134ff3c332f>
    <TaxCatchAll xmlns="727a1d96-51bd-40a0-8bca-a43d1c4e03ac" xsi:nil="true"/>
  </documentManagement>
</p:properties>
</file>

<file path=customXml/itemProps1.xml><?xml version="1.0" encoding="utf-8"?>
<ds:datastoreItem xmlns:ds="http://schemas.openxmlformats.org/officeDocument/2006/customXml" ds:itemID="{996BC49C-9E01-431C-9365-6DD923FA4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822EA9-9E21-454B-A207-8935C0C1090E}"/>
</file>

<file path=customXml/itemProps3.xml><?xml version="1.0" encoding="utf-8"?>
<ds:datastoreItem xmlns:ds="http://schemas.openxmlformats.org/officeDocument/2006/customXml" ds:itemID="{341CD33B-8B10-4A11-9940-717D9646855C}">
  <ds:schemaRefs>
    <ds:schemaRef ds:uri="http://schemas.microsoft.com/office/2006/metadata/properties"/>
    <ds:schemaRef ds:uri="http://schemas.microsoft.com/office/infopath/2007/PartnerControls"/>
    <ds:schemaRef ds:uri="13a0b47d-9ef2-4bc5-a9d7-32715db848fd"/>
    <ds:schemaRef ds:uri="0c619341-54fb-4205-8ed8-2e96d7aff1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1495</Words>
  <Application>Microsoft Office PowerPoint</Application>
  <PresentationFormat>Breedbeeld</PresentationFormat>
  <Paragraphs>259</Paragraphs>
  <Slides>21</Slides>
  <Notes>21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31" baseType="lpstr">
      <vt:lpstr>Aileron Light</vt:lpstr>
      <vt:lpstr>Arial</vt:lpstr>
      <vt:lpstr>Calibri</vt:lpstr>
      <vt:lpstr>Calibri Light</vt:lpstr>
      <vt:lpstr>Fira Sans</vt:lpstr>
      <vt:lpstr>Fira Sans SemiBold</vt:lpstr>
      <vt:lpstr>Open Sans</vt:lpstr>
      <vt:lpstr>Wingdings</vt:lpstr>
      <vt:lpstr>Office Theme</vt:lpstr>
      <vt:lpstr>1_Office Theme</vt:lpstr>
      <vt:lpstr>PowerPoint-presentatie</vt:lpstr>
      <vt:lpstr>Early Stage &amp; Conceptual Estimating  The cost estimator's challenges with novel technology Projects In Today’s Volatile market.</vt:lpstr>
      <vt:lpstr>PowerPoint-presentatie</vt:lpstr>
      <vt:lpstr>PowerPoint-presentatie</vt:lpstr>
      <vt:lpstr>PowerPoint-presentatie</vt:lpstr>
      <vt:lpstr>PowerPoint-presentatie</vt:lpstr>
      <vt:lpstr>Our vision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van Tricht</dc:creator>
  <cp:lastModifiedBy>Francis Bakker</cp:lastModifiedBy>
  <cp:revision>227</cp:revision>
  <cp:lastPrinted>2022-02-23T07:58:53Z</cp:lastPrinted>
  <dcterms:created xsi:type="dcterms:W3CDTF">2022-02-02T07:21:21Z</dcterms:created>
  <dcterms:modified xsi:type="dcterms:W3CDTF">2022-08-26T10:18:12Z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0x0101005E4244B826E36E48B89FC312AF14645F</vt:lpwstr>
  </property>
  <property fmtid="{D5CDD505-2E9C-101B-9397-08002B2CF9AE}" pid="3" name="MediaServiceImageTags">
    <vt:lpwstr/>
  </property>
</Properties>
</file>